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9029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0957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6115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471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4734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733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9094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4407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7377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5089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0564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8AFFB-66FA-EA47-85AE-31DA2E181DA2}" type="datetimeFigureOut">
              <a:rPr lang="it-IT" smtClean="0"/>
              <a:pPr/>
              <a:t>02/05/2020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82186-CE51-964E-B35B-5D871712EE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4296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99" y="800100"/>
            <a:ext cx="3679483" cy="1117600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838200" y="2324100"/>
            <a:ext cx="7683500" cy="9652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L’ITALIA 1945-1962. LA REPUBBLICA, LA RICOSTRUZIONE, IL “MIRACOLO ECONOMICO”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600" y="3543300"/>
            <a:ext cx="6642100" cy="1993900"/>
          </a:xfrm>
          <a:prstGeom prst="rect">
            <a:avLst/>
          </a:prstGeom>
        </p:spPr>
      </p:pic>
      <p:sp>
        <p:nvSpPr>
          <p:cNvPr id="10" name="Pentagono 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74161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526398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52639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080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RICOSTRUZIONE ECONOMICA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192199" y="1624081"/>
            <a:ext cx="1382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066923" y="1624081"/>
            <a:ext cx="25050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’Italia iniziò la ricostruzione economica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141910" y="1624081"/>
            <a:ext cx="3201989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econdo le linee del capitalismo imposte dall’alleanza agli Stati Uniti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1574800" y="1820210"/>
            <a:ext cx="4921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4572000" y="1820210"/>
            <a:ext cx="56991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565909" y="25257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favorita l’iniziativa privata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617899" y="25257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abbandonato il protezionismo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675299" y="2525781"/>
            <a:ext cx="36686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 Stato continuò a controllare le maggiori banche e alcune attività industriali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9" idx="2"/>
            <a:endCxn id="17" idx="0"/>
          </p:cNvCxnSpPr>
          <p:nvPr/>
        </p:nvCxnSpPr>
        <p:spPr>
          <a:xfrm flipH="1">
            <a:off x="1481898" y="2016339"/>
            <a:ext cx="1837564" cy="509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2"/>
            <a:endCxn id="18" idx="0"/>
          </p:cNvCxnSpPr>
          <p:nvPr/>
        </p:nvCxnSpPr>
        <p:spPr>
          <a:xfrm>
            <a:off x="3319462" y="2016339"/>
            <a:ext cx="214426" cy="509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9" idx="2"/>
            <a:endCxn id="19" idx="0"/>
          </p:cNvCxnSpPr>
          <p:nvPr/>
        </p:nvCxnSpPr>
        <p:spPr>
          <a:xfrm>
            <a:off x="3319462" y="2016339"/>
            <a:ext cx="3190137" cy="509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14"/>
          <p:cNvSpPr/>
          <p:nvPr/>
        </p:nvSpPr>
        <p:spPr>
          <a:xfrm>
            <a:off x="192199" y="3300481"/>
            <a:ext cx="187472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Dal 1948 al 1951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615485" y="3300481"/>
            <a:ext cx="183439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razie al piano Marshall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4827699" y="3300481"/>
            <a:ext cx="36686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iunsero in Italia carbone, cotone, grano, macchinari e prodotti petroliferi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Connettore 2 32"/>
          <p:cNvCxnSpPr>
            <a:stCxn id="29" idx="0"/>
            <a:endCxn id="30" idx="1"/>
          </p:cNvCxnSpPr>
          <p:nvPr/>
        </p:nvCxnSpPr>
        <p:spPr>
          <a:xfrm>
            <a:off x="2066923" y="3496610"/>
            <a:ext cx="5485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30" idx="3"/>
            <a:endCxn id="31" idx="1"/>
          </p:cNvCxnSpPr>
          <p:nvPr/>
        </p:nvCxnSpPr>
        <p:spPr>
          <a:xfrm>
            <a:off x="4449876" y="3496610"/>
            <a:ext cx="3778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14"/>
          <p:cNvSpPr/>
          <p:nvPr/>
        </p:nvSpPr>
        <p:spPr>
          <a:xfrm>
            <a:off x="192199" y="4189481"/>
            <a:ext cx="187472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2615485" y="4186520"/>
            <a:ext cx="221221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produzione era tornata ai livelli del 1939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1" name="Connettore 2 40"/>
          <p:cNvCxnSpPr>
            <a:stCxn id="38" idx="0"/>
            <a:endCxn id="39" idx="1"/>
          </p:cNvCxnSpPr>
          <p:nvPr/>
        </p:nvCxnSpPr>
        <p:spPr>
          <a:xfrm flipV="1">
            <a:off x="2066923" y="4382649"/>
            <a:ext cx="548562" cy="29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30" idx="2"/>
          </p:cNvCxnSpPr>
          <p:nvPr/>
        </p:nvCxnSpPr>
        <p:spPr>
          <a:xfrm>
            <a:off x="3532681" y="3692739"/>
            <a:ext cx="1207" cy="496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ttangolo 45"/>
          <p:cNvSpPr/>
          <p:nvPr/>
        </p:nvSpPr>
        <p:spPr>
          <a:xfrm>
            <a:off x="5424599" y="4186520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ndustria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fu la voce trainante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5424599" y="49006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agricoltura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rimase stagnante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9" name="Connettore 2 48"/>
          <p:cNvCxnSpPr>
            <a:stCxn id="39" idx="3"/>
            <a:endCxn id="46" idx="1"/>
          </p:cNvCxnSpPr>
          <p:nvPr/>
        </p:nvCxnSpPr>
        <p:spPr>
          <a:xfrm>
            <a:off x="4827699" y="4382649"/>
            <a:ext cx="596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stCxn id="39" idx="3"/>
            <a:endCxn id="47" idx="1"/>
          </p:cNvCxnSpPr>
          <p:nvPr/>
        </p:nvCxnSpPr>
        <p:spPr>
          <a:xfrm>
            <a:off x="4827699" y="4382649"/>
            <a:ext cx="596900" cy="7141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4" name="Immagin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74" y="4769278"/>
            <a:ext cx="2713252" cy="1917700"/>
          </a:xfrm>
          <a:prstGeom prst="rect">
            <a:avLst/>
          </a:prstGeom>
        </p:spPr>
      </p:pic>
      <p:sp>
        <p:nvSpPr>
          <p:cNvPr id="55" name="Pentagono 54"/>
          <p:cNvSpPr>
            <a:spLocks noChangeAspect="1"/>
          </p:cNvSpPr>
          <p:nvPr/>
        </p:nvSpPr>
        <p:spPr>
          <a:xfrm>
            <a:off x="8343899" y="6237312"/>
            <a:ext cx="57943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05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47170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7170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76211" y="1154104"/>
            <a:ext cx="1779589" cy="59849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Per favorire lo sviluppo economico del Meridione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307224" y="1275475"/>
            <a:ext cx="189389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governo varò alcuni provvedimenti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3"/>
            <a:endCxn id="7" idx="1"/>
          </p:cNvCxnSpPr>
          <p:nvPr/>
        </p:nvCxnSpPr>
        <p:spPr>
          <a:xfrm>
            <a:off x="1955800" y="1453352"/>
            <a:ext cx="351424" cy="182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4904665" y="1275475"/>
            <a:ext cx="169069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he ebbero scarsi risultati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7" idx="3"/>
          </p:cNvCxnSpPr>
          <p:nvPr/>
        </p:nvCxnSpPr>
        <p:spPr>
          <a:xfrm>
            <a:off x="4201114" y="1471604"/>
            <a:ext cx="6957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624377" y="1940139"/>
            <a:ext cx="1272533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344105" y="1890819"/>
            <a:ext cx="1791193" cy="490897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iforma agraria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368923" y="2580984"/>
            <a:ext cx="3078532" cy="49089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spropriazione dei latifondi e distribuzione della terra ai contadini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15" idx="0"/>
            <a:endCxn id="16" idx="1"/>
          </p:cNvCxnSpPr>
          <p:nvPr/>
        </p:nvCxnSpPr>
        <p:spPr>
          <a:xfrm>
            <a:off x="4896910" y="2136268"/>
            <a:ext cx="44719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6" idx="2"/>
          </p:cNvCxnSpPr>
          <p:nvPr/>
        </p:nvCxnSpPr>
        <p:spPr>
          <a:xfrm>
            <a:off x="6239702" y="2381716"/>
            <a:ext cx="13283" cy="2164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ttangolo 28"/>
          <p:cNvSpPr/>
          <p:nvPr/>
        </p:nvSpPr>
        <p:spPr>
          <a:xfrm>
            <a:off x="3330341" y="3352647"/>
            <a:ext cx="1566753" cy="507084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Cassa per il Mezzogiorno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1" name="Connettore 2 30"/>
          <p:cNvCxnSpPr>
            <a:endCxn id="29" idx="0"/>
          </p:cNvCxnSpPr>
          <p:nvPr/>
        </p:nvCxnSpPr>
        <p:spPr>
          <a:xfrm>
            <a:off x="4113718" y="2381716"/>
            <a:ext cx="0" cy="9709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5368922" y="3289300"/>
            <a:ext cx="3584577" cy="64651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rganismo pubblico destinato allo sviluppo del Sud (prestiti agevolati, infrastrutture)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29" idx="3"/>
            <a:endCxn id="33" idx="1"/>
          </p:cNvCxnSpPr>
          <p:nvPr/>
        </p:nvCxnSpPr>
        <p:spPr>
          <a:xfrm>
            <a:off x="4897094" y="3606189"/>
            <a:ext cx="471828" cy="63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14"/>
          <p:cNvSpPr/>
          <p:nvPr/>
        </p:nvSpPr>
        <p:spPr>
          <a:xfrm>
            <a:off x="3632132" y="4213439"/>
            <a:ext cx="1272533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1957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5368923" y="4065188"/>
            <a:ext cx="3584578" cy="69731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 Stato si impegnò ad acquistare il 30% delle forniture da imprese meridionali, e a destinare al Sud il 40% degli investimenti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6" name="Connettore 2 45"/>
          <p:cNvCxnSpPr>
            <a:stCxn id="43" idx="0"/>
            <a:endCxn id="44" idx="1"/>
          </p:cNvCxnSpPr>
          <p:nvPr/>
        </p:nvCxnSpPr>
        <p:spPr>
          <a:xfrm>
            <a:off x="4904665" y="4409568"/>
            <a:ext cx="464258" cy="42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>
            <a:stCxn id="7" idx="2"/>
          </p:cNvCxnSpPr>
          <p:nvPr/>
        </p:nvCxnSpPr>
        <p:spPr>
          <a:xfrm flipH="1">
            <a:off x="3247023" y="1667733"/>
            <a:ext cx="7146" cy="27600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endCxn id="43" idx="2"/>
          </p:cNvCxnSpPr>
          <p:nvPr/>
        </p:nvCxnSpPr>
        <p:spPr>
          <a:xfrm>
            <a:off x="3254169" y="4409568"/>
            <a:ext cx="37796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>
            <a:endCxn id="15" idx="2"/>
          </p:cNvCxnSpPr>
          <p:nvPr/>
        </p:nvCxnSpPr>
        <p:spPr>
          <a:xfrm>
            <a:off x="3254169" y="2136268"/>
            <a:ext cx="37020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Pentagono 61"/>
          <p:cNvSpPr>
            <a:spLocks noChangeAspect="1"/>
          </p:cNvSpPr>
          <p:nvPr/>
        </p:nvSpPr>
        <p:spPr>
          <a:xfrm>
            <a:off x="8343899" y="6237312"/>
            <a:ext cx="57943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Immagine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846" y="3780197"/>
            <a:ext cx="2750254" cy="272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7666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7003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2"/>
            <a:ext cx="1476375" cy="47003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8026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GLI ANNI CINQUANTA E SESSANTA, IL «</a:t>
            </a:r>
            <a:r>
              <a:rPr lang="it-IT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MIRACOLO ECONOMICO»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192199" y="1801881"/>
            <a:ext cx="1874724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1951 e il 1963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510424" y="1801881"/>
            <a:ext cx="30394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’Italia visse una profonda trasformazione sociale e economica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098464" y="1801881"/>
            <a:ext cx="2156535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ritmi di crescita del 6% all’anno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0"/>
            <a:endCxn id="9" idx="1"/>
          </p:cNvCxnSpPr>
          <p:nvPr/>
        </p:nvCxnSpPr>
        <p:spPr>
          <a:xfrm>
            <a:off x="2066923" y="1998010"/>
            <a:ext cx="4435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5549900" y="1998010"/>
            <a:ext cx="5485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2510424" y="2614681"/>
            <a:ext cx="3039476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i="1" dirty="0">
                <a:solidFill>
                  <a:schemeClr val="bg1"/>
                </a:solidFill>
                <a:latin typeface="Arial"/>
                <a:cs typeface="Arial"/>
              </a:rPr>
              <a:t>b</a:t>
            </a:r>
            <a:r>
              <a:rPr lang="it-IT" sz="1400" b="1" i="1" dirty="0" smtClean="0">
                <a:solidFill>
                  <a:schemeClr val="bg1"/>
                </a:solidFill>
                <a:latin typeface="Arial"/>
                <a:cs typeface="Arial"/>
              </a:rPr>
              <a:t>oom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economico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endCxn id="17" idx="0"/>
          </p:cNvCxnSpPr>
          <p:nvPr/>
        </p:nvCxnSpPr>
        <p:spPr>
          <a:xfrm>
            <a:off x="4025900" y="2194139"/>
            <a:ext cx="4262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6147887" y="26146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assaggio da paese agricolo a Paese industriale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6147887" y="31861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rescita dei redditi individuali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6147887" y="3941110"/>
            <a:ext cx="2615113" cy="6562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aumento dei consumi: abbigliamento, case, elettrodomestici, automobili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6" name="Connettore 2 25"/>
          <p:cNvCxnSpPr>
            <a:stCxn id="23" idx="2"/>
            <a:endCxn id="24" idx="0"/>
          </p:cNvCxnSpPr>
          <p:nvPr/>
        </p:nvCxnSpPr>
        <p:spPr>
          <a:xfrm>
            <a:off x="7455444" y="3578439"/>
            <a:ext cx="0" cy="3626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ttangolo 28"/>
          <p:cNvSpPr/>
          <p:nvPr/>
        </p:nvSpPr>
        <p:spPr>
          <a:xfrm>
            <a:off x="6147887" y="48117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iglioramento della qualità del cibo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17" idx="3"/>
            <a:endCxn id="21" idx="1"/>
          </p:cNvCxnSpPr>
          <p:nvPr/>
        </p:nvCxnSpPr>
        <p:spPr>
          <a:xfrm>
            <a:off x="5549900" y="2810810"/>
            <a:ext cx="59798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7" idx="3"/>
            <a:endCxn id="23" idx="1"/>
          </p:cNvCxnSpPr>
          <p:nvPr/>
        </p:nvCxnSpPr>
        <p:spPr>
          <a:xfrm>
            <a:off x="5549900" y="2810810"/>
            <a:ext cx="597987" cy="571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7" idx="3"/>
            <a:endCxn id="24" idx="1"/>
          </p:cNvCxnSpPr>
          <p:nvPr/>
        </p:nvCxnSpPr>
        <p:spPr>
          <a:xfrm>
            <a:off x="5549900" y="2810810"/>
            <a:ext cx="597987" cy="14584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7" idx="3"/>
            <a:endCxn id="29" idx="1"/>
          </p:cNvCxnSpPr>
          <p:nvPr/>
        </p:nvCxnSpPr>
        <p:spPr>
          <a:xfrm>
            <a:off x="5549900" y="2810810"/>
            <a:ext cx="597987" cy="2197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entagono 45"/>
          <p:cNvSpPr>
            <a:spLocks noChangeAspect="1"/>
          </p:cNvSpPr>
          <p:nvPr/>
        </p:nvSpPr>
        <p:spPr>
          <a:xfrm>
            <a:off x="8343899" y="6237312"/>
            <a:ext cx="57943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024" y="3275081"/>
            <a:ext cx="4114800" cy="30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97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11724" y="1217681"/>
            <a:ext cx="3039476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</a:t>
            </a:r>
            <a:r>
              <a:rPr lang="it-IT" sz="1400" b="1" i="1" dirty="0" smtClean="0">
                <a:solidFill>
                  <a:schemeClr val="bg1"/>
                </a:solidFill>
                <a:latin typeface="Arial"/>
                <a:cs typeface="Arial"/>
              </a:rPr>
              <a:t>boom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economico cambiò il volto dell’Italia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0" y="404812"/>
            <a:ext cx="7667625" cy="486855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8685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680787" y="18145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 sviluppo industriale avvenne soprattutto al Nord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716087" y="1814581"/>
            <a:ext cx="2615113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orte migrazione interna da Sud a Nord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716087" y="2525780"/>
            <a:ext cx="2615113" cy="5476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derivarono forti problemi sociali (difficoltà di integrazione)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7" idx="3"/>
            <a:endCxn id="8" idx="1"/>
          </p:cNvCxnSpPr>
          <p:nvPr/>
        </p:nvCxnSpPr>
        <p:spPr>
          <a:xfrm>
            <a:off x="5295900" y="2010710"/>
            <a:ext cx="42018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8" idx="2"/>
            <a:endCxn id="9" idx="0"/>
          </p:cNvCxnSpPr>
          <p:nvPr/>
        </p:nvCxnSpPr>
        <p:spPr>
          <a:xfrm>
            <a:off x="7023644" y="2206839"/>
            <a:ext cx="0" cy="3189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ttangolo 15"/>
          <p:cNvSpPr/>
          <p:nvPr/>
        </p:nvSpPr>
        <p:spPr>
          <a:xfrm>
            <a:off x="2605674" y="33258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un forte sviluppo dell’industria manifatturiera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716087" y="3325881"/>
            <a:ext cx="30977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oprattutto nel triangolo industriale Milano, Genova, Torino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16" idx="3"/>
            <a:endCxn id="17" idx="1"/>
          </p:cNvCxnSpPr>
          <p:nvPr/>
        </p:nvCxnSpPr>
        <p:spPr>
          <a:xfrm>
            <a:off x="5220787" y="3522010"/>
            <a:ext cx="4953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ttangolo 20"/>
          <p:cNvSpPr/>
          <p:nvPr/>
        </p:nvSpPr>
        <p:spPr>
          <a:xfrm>
            <a:off x="2605674" y="4087881"/>
            <a:ext cx="420152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niziò l’integrazione economica e commerciale dell’Italia con gli altri Paesi industrializzati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2605674" y="48371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delineò il dualismo della struttura produttiva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5448300" y="4641052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mprese tecnologicamente all’avanguardia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5448300" y="5093849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mprese arretrate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7" name="Connettore 2 26"/>
          <p:cNvCxnSpPr>
            <a:stCxn id="22" idx="3"/>
            <a:endCxn id="25" idx="1"/>
          </p:cNvCxnSpPr>
          <p:nvPr/>
        </p:nvCxnSpPr>
        <p:spPr>
          <a:xfrm>
            <a:off x="5220787" y="5033310"/>
            <a:ext cx="227513" cy="2566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22" idx="3"/>
            <a:endCxn id="24" idx="1"/>
          </p:cNvCxnSpPr>
          <p:nvPr/>
        </p:nvCxnSpPr>
        <p:spPr>
          <a:xfrm flipV="1">
            <a:off x="5220787" y="4837181"/>
            <a:ext cx="227513" cy="1961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ttangolo 31"/>
          <p:cNvSpPr/>
          <p:nvPr/>
        </p:nvSpPr>
        <p:spPr>
          <a:xfrm>
            <a:off x="2605674" y="5700781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pparve la «distorsione dei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consumi»</a:t>
            </a:r>
          </a:p>
        </p:txBody>
      </p:sp>
      <p:sp>
        <p:nvSpPr>
          <p:cNvPr id="33" name="Rettangolo 32"/>
          <p:cNvSpPr/>
          <p:nvPr/>
        </p:nvSpPr>
        <p:spPr>
          <a:xfrm>
            <a:off x="5716087" y="5700781"/>
            <a:ext cx="30977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rande sviluppo dei consumi privati a scapito di quelli pubblici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32" idx="3"/>
            <a:endCxn id="33" idx="1"/>
          </p:cNvCxnSpPr>
          <p:nvPr/>
        </p:nvCxnSpPr>
        <p:spPr>
          <a:xfrm>
            <a:off x="5220787" y="5896910"/>
            <a:ext cx="4953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2605674" y="6245439"/>
            <a:ext cx="261511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umento del divario tra Nord e Sud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Connettore 1 38"/>
          <p:cNvCxnSpPr>
            <a:stCxn id="2" idx="2"/>
          </p:cNvCxnSpPr>
          <p:nvPr/>
        </p:nvCxnSpPr>
        <p:spPr>
          <a:xfrm flipH="1">
            <a:off x="1727200" y="1609939"/>
            <a:ext cx="4262" cy="48289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endCxn id="37" idx="1"/>
          </p:cNvCxnSpPr>
          <p:nvPr/>
        </p:nvCxnSpPr>
        <p:spPr>
          <a:xfrm>
            <a:off x="1727200" y="6438900"/>
            <a:ext cx="878474" cy="26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endCxn id="32" idx="1"/>
          </p:cNvCxnSpPr>
          <p:nvPr/>
        </p:nvCxnSpPr>
        <p:spPr>
          <a:xfrm>
            <a:off x="1727200" y="5896910"/>
            <a:ext cx="87847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endCxn id="22" idx="1"/>
          </p:cNvCxnSpPr>
          <p:nvPr/>
        </p:nvCxnSpPr>
        <p:spPr>
          <a:xfrm>
            <a:off x="1727200" y="5033310"/>
            <a:ext cx="87847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endCxn id="21" idx="1"/>
          </p:cNvCxnSpPr>
          <p:nvPr/>
        </p:nvCxnSpPr>
        <p:spPr>
          <a:xfrm>
            <a:off x="1731462" y="4284010"/>
            <a:ext cx="8742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>
            <a:endCxn id="16" idx="1"/>
          </p:cNvCxnSpPr>
          <p:nvPr/>
        </p:nvCxnSpPr>
        <p:spPr>
          <a:xfrm>
            <a:off x="1731462" y="3522010"/>
            <a:ext cx="8742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7" idx="1"/>
          </p:cNvCxnSpPr>
          <p:nvPr/>
        </p:nvCxnSpPr>
        <p:spPr>
          <a:xfrm>
            <a:off x="1727200" y="2010710"/>
            <a:ext cx="95358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Pentagono 65"/>
          <p:cNvSpPr>
            <a:spLocks noChangeAspect="1"/>
          </p:cNvSpPr>
          <p:nvPr/>
        </p:nvSpPr>
        <p:spPr>
          <a:xfrm>
            <a:off x="8343899" y="6237312"/>
            <a:ext cx="579439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527184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MIRACOLO 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52718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080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UN PAESE DEVASTATO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7764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Alla fine della guerra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908298" y="1776481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 condizioni dell’Italia erano disastrose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8" idx="0"/>
            <a:endCxn id="9" idx="1"/>
          </p:cNvCxnSpPr>
          <p:nvPr/>
        </p:nvCxnSpPr>
        <p:spPr>
          <a:xfrm>
            <a:off x="2260600" y="1972610"/>
            <a:ext cx="647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5587996" y="1776481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isoccupazione altissima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600695" y="2224798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osto della vita elevato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600695" y="27059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8 milioni di abitazioni distrutte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600695" y="32012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inee di comunicazione gravemente danneggiate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600695" y="36838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arina mercantile decimata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600695" y="41791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roduzioni agricola, zootecnica e industriale più che dimezzare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5600695" y="46744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olte regioni erano alla fame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5600695" y="51697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risparmi della popolazione erano andati perduti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5600695" y="5677756"/>
            <a:ext cx="32258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nflazione  altissima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Pentagono 21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24" name="Connettore 2 23"/>
          <p:cNvCxnSpPr>
            <a:stCxn id="9" idx="3"/>
            <a:endCxn id="13" idx="1"/>
          </p:cNvCxnSpPr>
          <p:nvPr/>
        </p:nvCxnSpPr>
        <p:spPr>
          <a:xfrm>
            <a:off x="5054599" y="1972610"/>
            <a:ext cx="5333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>
            <a:stCxn id="9" idx="2"/>
          </p:cNvCxnSpPr>
          <p:nvPr/>
        </p:nvCxnSpPr>
        <p:spPr>
          <a:xfrm flipH="1">
            <a:off x="3975100" y="2168739"/>
            <a:ext cx="6349" cy="36986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endCxn id="21" idx="1"/>
          </p:cNvCxnSpPr>
          <p:nvPr/>
        </p:nvCxnSpPr>
        <p:spPr>
          <a:xfrm>
            <a:off x="3975100" y="5867400"/>
            <a:ext cx="1625595" cy="64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endCxn id="14" idx="1"/>
          </p:cNvCxnSpPr>
          <p:nvPr/>
        </p:nvCxnSpPr>
        <p:spPr>
          <a:xfrm>
            <a:off x="3981449" y="2420927"/>
            <a:ext cx="161924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endCxn id="15" idx="1"/>
          </p:cNvCxnSpPr>
          <p:nvPr/>
        </p:nvCxnSpPr>
        <p:spPr>
          <a:xfrm>
            <a:off x="3975100" y="2902085"/>
            <a:ext cx="162559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16" idx="1"/>
          </p:cNvCxnSpPr>
          <p:nvPr/>
        </p:nvCxnSpPr>
        <p:spPr>
          <a:xfrm>
            <a:off x="3981449" y="3397385"/>
            <a:ext cx="161924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endCxn id="17" idx="1"/>
          </p:cNvCxnSpPr>
          <p:nvPr/>
        </p:nvCxnSpPr>
        <p:spPr>
          <a:xfrm>
            <a:off x="3975100" y="3879985"/>
            <a:ext cx="162559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>
            <a:off x="3975100" y="4343400"/>
            <a:ext cx="16128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endCxn id="19" idx="1"/>
          </p:cNvCxnSpPr>
          <p:nvPr/>
        </p:nvCxnSpPr>
        <p:spPr>
          <a:xfrm>
            <a:off x="3981449" y="4870585"/>
            <a:ext cx="161924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endCxn id="20" idx="1"/>
          </p:cNvCxnSpPr>
          <p:nvPr/>
        </p:nvCxnSpPr>
        <p:spPr>
          <a:xfrm>
            <a:off x="3981449" y="5365885"/>
            <a:ext cx="161924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ttangolo 58"/>
          <p:cNvSpPr/>
          <p:nvPr/>
        </p:nvSpPr>
        <p:spPr>
          <a:xfrm>
            <a:off x="114299" y="3683856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u queste basi iniziò la ricostruzione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61" name="Connettore 2 60"/>
          <p:cNvCxnSpPr>
            <a:endCxn id="59" idx="3"/>
          </p:cNvCxnSpPr>
          <p:nvPr/>
        </p:nvCxnSpPr>
        <p:spPr>
          <a:xfrm flipH="1">
            <a:off x="2260600" y="3879985"/>
            <a:ext cx="17145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941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7003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7003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080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SITUAZIONE POLITICA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7599" y="1776481"/>
            <a:ext cx="20430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Dopo 20 anni di dittatura fascista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32098" y="1776481"/>
            <a:ext cx="1803402" cy="6264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partiti politici italiani si riorganizzarono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8" idx="0"/>
            <a:endCxn id="9" idx="1"/>
          </p:cNvCxnSpPr>
          <p:nvPr/>
        </p:nvCxnSpPr>
        <p:spPr>
          <a:xfrm>
            <a:off x="2260600" y="2089708"/>
            <a:ext cx="5714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4241796" y="2652780"/>
            <a:ext cx="4737104" cy="585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Democrazia cristiana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guidata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Alcide De Gasperi.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Voleva risolvere la questione agraria rispettando la proprietà privata. Era l’erede del Partito popolare.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241796" y="3402080"/>
            <a:ext cx="4737104" cy="585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comunista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guidato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Palmiro Togliatti.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Legato all’Unione Sovietica volle mantenere la strada della legalità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241796" y="4113280"/>
            <a:ext cx="4737104" cy="5476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socialista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guidato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Pietro Nenni.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Diviso tra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riformisti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rivoluzionari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(questi ultimi più vicini al Partito comunista)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241796" y="4799081"/>
            <a:ext cx="47371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liberale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guidato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Luigi Einaudi.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Era conservatore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241796" y="5319781"/>
            <a:ext cx="47371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d’Azione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erede del gruppo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antifascista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«Giustizia e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Libertà»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241796" y="5865881"/>
            <a:ext cx="47371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repubblicano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guidato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Ugo La Malfa.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Vicino al Partito d’Azione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Pentagono 1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23" name="Connettore 1 22"/>
          <p:cNvCxnSpPr>
            <a:stCxn id="9" idx="2"/>
          </p:cNvCxnSpPr>
          <p:nvPr/>
        </p:nvCxnSpPr>
        <p:spPr>
          <a:xfrm flipH="1">
            <a:off x="3721100" y="2402935"/>
            <a:ext cx="12699" cy="36549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endCxn id="13" idx="1"/>
          </p:cNvCxnSpPr>
          <p:nvPr/>
        </p:nvCxnSpPr>
        <p:spPr>
          <a:xfrm>
            <a:off x="3733799" y="2945640"/>
            <a:ext cx="5079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endCxn id="18" idx="1"/>
          </p:cNvCxnSpPr>
          <p:nvPr/>
        </p:nvCxnSpPr>
        <p:spPr>
          <a:xfrm>
            <a:off x="3721100" y="6057900"/>
            <a:ext cx="520696" cy="41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endCxn id="14" idx="1"/>
          </p:cNvCxnSpPr>
          <p:nvPr/>
        </p:nvCxnSpPr>
        <p:spPr>
          <a:xfrm>
            <a:off x="3733799" y="3694940"/>
            <a:ext cx="5079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endCxn id="15" idx="1"/>
          </p:cNvCxnSpPr>
          <p:nvPr/>
        </p:nvCxnSpPr>
        <p:spPr>
          <a:xfrm>
            <a:off x="3733799" y="4387090"/>
            <a:ext cx="5079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16" idx="1"/>
          </p:cNvCxnSpPr>
          <p:nvPr/>
        </p:nvCxnSpPr>
        <p:spPr>
          <a:xfrm>
            <a:off x="3721100" y="4995210"/>
            <a:ext cx="5206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endCxn id="17" idx="1"/>
          </p:cNvCxnSpPr>
          <p:nvPr/>
        </p:nvCxnSpPr>
        <p:spPr>
          <a:xfrm>
            <a:off x="3733799" y="5515910"/>
            <a:ext cx="5079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8" name="Immagin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9" y="3052110"/>
            <a:ext cx="3084692" cy="213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758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563737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563736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95296" y="1039881"/>
            <a:ext cx="47371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Movimento dell’Uomo qualunque,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raccoglieva gli scontenti e i nostalgici del fascismo. Si esaurì nel 1950.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296" y="1585980"/>
            <a:ext cx="4737104" cy="585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Movimento sociale italiano,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fondato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Giorgio Almirante.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Era, anche se non dichiaratamente, di ispirazione fascista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95296" y="2335281"/>
            <a:ext cx="473710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Partito monarchico,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nato nel 1946. Era conservatore.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endCxn id="6" idx="1"/>
          </p:cNvCxnSpPr>
          <p:nvPr/>
        </p:nvCxnSpPr>
        <p:spPr>
          <a:xfrm>
            <a:off x="0" y="1219200"/>
            <a:ext cx="495296" cy="168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endCxn id="7" idx="1"/>
          </p:cNvCxnSpPr>
          <p:nvPr/>
        </p:nvCxnSpPr>
        <p:spPr>
          <a:xfrm>
            <a:off x="0" y="1878840"/>
            <a:ext cx="4952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endCxn id="8" idx="1"/>
          </p:cNvCxnSpPr>
          <p:nvPr/>
        </p:nvCxnSpPr>
        <p:spPr>
          <a:xfrm>
            <a:off x="0" y="2531410"/>
            <a:ext cx="4952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entagono 20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2" name="Rounded Rectangle 14"/>
          <p:cNvSpPr/>
          <p:nvPr/>
        </p:nvSpPr>
        <p:spPr>
          <a:xfrm>
            <a:off x="115999" y="3148081"/>
            <a:ext cx="1408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441823" y="31480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governo Bonomi si dimise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ounded Rectangle 14"/>
          <p:cNvSpPr/>
          <p:nvPr/>
        </p:nvSpPr>
        <p:spPr>
          <a:xfrm>
            <a:off x="1881299" y="31480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lla fine della guerra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6" name="Connettore 2 25"/>
          <p:cNvCxnSpPr>
            <a:stCxn id="22" idx="0"/>
            <a:endCxn id="24" idx="2"/>
          </p:cNvCxnSpPr>
          <p:nvPr/>
        </p:nvCxnSpPr>
        <p:spPr>
          <a:xfrm>
            <a:off x="1524000" y="3344210"/>
            <a:ext cx="3572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24" idx="0"/>
            <a:endCxn id="23" idx="1"/>
          </p:cNvCxnSpPr>
          <p:nvPr/>
        </p:nvCxnSpPr>
        <p:spPr>
          <a:xfrm>
            <a:off x="3924300" y="3344210"/>
            <a:ext cx="5175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14"/>
          <p:cNvSpPr/>
          <p:nvPr/>
        </p:nvSpPr>
        <p:spPr>
          <a:xfrm>
            <a:off x="1881299" y="38592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giugno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4441823" y="3871221"/>
            <a:ext cx="18319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Ferruccio Parri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6777036" y="3871221"/>
            <a:ext cx="21463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ormò un governo di coalizione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23" idx="2"/>
            <a:endCxn id="32" idx="0"/>
          </p:cNvCxnSpPr>
          <p:nvPr/>
        </p:nvCxnSpPr>
        <p:spPr>
          <a:xfrm>
            <a:off x="5357812" y="3540339"/>
            <a:ext cx="0" cy="3308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31" idx="0"/>
            <a:endCxn id="32" idx="1"/>
          </p:cNvCxnSpPr>
          <p:nvPr/>
        </p:nvCxnSpPr>
        <p:spPr>
          <a:xfrm>
            <a:off x="3924300" y="4055410"/>
            <a:ext cx="517523" cy="119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ttangolo 39"/>
          <p:cNvSpPr/>
          <p:nvPr/>
        </p:nvSpPr>
        <p:spPr>
          <a:xfrm>
            <a:off x="4441823" y="46466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eader del Partito d’Azione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2" name="Connettore 2 41"/>
          <p:cNvCxnSpPr>
            <a:stCxn id="32" idx="3"/>
            <a:endCxn id="33" idx="1"/>
          </p:cNvCxnSpPr>
          <p:nvPr/>
        </p:nvCxnSpPr>
        <p:spPr>
          <a:xfrm>
            <a:off x="6273800" y="4067350"/>
            <a:ext cx="50323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ttangolo 43"/>
          <p:cNvSpPr/>
          <p:nvPr/>
        </p:nvSpPr>
        <p:spPr>
          <a:xfrm>
            <a:off x="6777036" y="4631020"/>
            <a:ext cx="2146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ormato da tutti i partiti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antifascisti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6" name="Connettore 2 45"/>
          <p:cNvCxnSpPr>
            <a:stCxn id="32" idx="2"/>
            <a:endCxn id="40" idx="0"/>
          </p:cNvCxnSpPr>
          <p:nvPr/>
        </p:nvCxnSpPr>
        <p:spPr>
          <a:xfrm>
            <a:off x="5357812" y="4263479"/>
            <a:ext cx="0" cy="383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stCxn id="33" idx="2"/>
            <a:endCxn id="44" idx="0"/>
          </p:cNvCxnSpPr>
          <p:nvPr/>
        </p:nvCxnSpPr>
        <p:spPr>
          <a:xfrm>
            <a:off x="7850187" y="4263479"/>
            <a:ext cx="0" cy="3675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4441823" y="5434081"/>
            <a:ext cx="408622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adde perché puntò troppo sull’epurazione dello Stato dai funzionari compromessi con il fascismo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3" name="Connettore 2 52"/>
          <p:cNvCxnSpPr>
            <a:stCxn id="40" idx="2"/>
          </p:cNvCxnSpPr>
          <p:nvPr/>
        </p:nvCxnSpPr>
        <p:spPr>
          <a:xfrm>
            <a:off x="5357812" y="5038939"/>
            <a:ext cx="0" cy="395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1253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486855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8685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92199" y="10906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dicembre 1945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714623" y="10906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formò un nuovo governo di coalizione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483223" y="1090681"/>
            <a:ext cx="18319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uidato da Alcide De Gasperi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0"/>
            <a:endCxn id="7" idx="1"/>
          </p:cNvCxnSpPr>
          <p:nvPr/>
        </p:nvCxnSpPr>
        <p:spPr>
          <a:xfrm>
            <a:off x="2235200" y="1286810"/>
            <a:ext cx="4794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4787900" y="1286810"/>
            <a:ext cx="6953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ttangolo 15"/>
          <p:cNvSpPr/>
          <p:nvPr/>
        </p:nvSpPr>
        <p:spPr>
          <a:xfrm>
            <a:off x="2600323" y="1916181"/>
            <a:ext cx="23018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untò sulla pacificazione nazionale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7" idx="2"/>
            <a:endCxn id="16" idx="0"/>
          </p:cNvCxnSpPr>
          <p:nvPr/>
        </p:nvCxnSpPr>
        <p:spPr>
          <a:xfrm>
            <a:off x="3751262" y="1482939"/>
            <a:ext cx="0" cy="433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4"/>
          <p:cNvSpPr/>
          <p:nvPr/>
        </p:nvSpPr>
        <p:spPr>
          <a:xfrm>
            <a:off x="192199" y="27035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 giugno 1946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714623" y="27035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furono le elezioni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483223" y="27035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prime 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suffragio universale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20" idx="0"/>
            <a:endCxn id="21" idx="1"/>
          </p:cNvCxnSpPr>
          <p:nvPr/>
        </p:nvCxnSpPr>
        <p:spPr>
          <a:xfrm>
            <a:off x="2235200" y="2899710"/>
            <a:ext cx="4794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21" idx="3"/>
            <a:endCxn id="22" idx="1"/>
          </p:cNvCxnSpPr>
          <p:nvPr/>
        </p:nvCxnSpPr>
        <p:spPr>
          <a:xfrm>
            <a:off x="4787900" y="2899710"/>
            <a:ext cx="6953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ttangolo 29"/>
          <p:cNvSpPr/>
          <p:nvPr/>
        </p:nvSpPr>
        <p:spPr>
          <a:xfrm>
            <a:off x="1406523" y="35163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l’Assemblea costituente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4213223" y="35163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la forma istituzionale dello Stato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Connettore 2 32"/>
          <p:cNvCxnSpPr>
            <a:stCxn id="21" idx="2"/>
            <a:endCxn id="30" idx="0"/>
          </p:cNvCxnSpPr>
          <p:nvPr/>
        </p:nvCxnSpPr>
        <p:spPr>
          <a:xfrm flipH="1">
            <a:off x="2443162" y="3095839"/>
            <a:ext cx="1308100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21" idx="2"/>
            <a:endCxn id="31" idx="0"/>
          </p:cNvCxnSpPr>
          <p:nvPr/>
        </p:nvCxnSpPr>
        <p:spPr>
          <a:xfrm>
            <a:off x="3751262" y="3095839"/>
            <a:ext cx="1498600" cy="420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ttangolo 37"/>
          <p:cNvSpPr/>
          <p:nvPr/>
        </p:nvSpPr>
        <p:spPr>
          <a:xfrm>
            <a:off x="1406523" y="4300897"/>
            <a:ext cx="20732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v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ittoria Democrazia cristiana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4213223" y="4300897"/>
            <a:ext cx="20732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v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ittoria della Repubblica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41" name="Connettore 2 40"/>
          <p:cNvCxnSpPr>
            <a:stCxn id="30" idx="2"/>
            <a:endCxn id="38" idx="0"/>
          </p:cNvCxnSpPr>
          <p:nvPr/>
        </p:nvCxnSpPr>
        <p:spPr>
          <a:xfrm>
            <a:off x="2443162" y="3908639"/>
            <a:ext cx="0" cy="3922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endCxn id="39" idx="0"/>
          </p:cNvCxnSpPr>
          <p:nvPr/>
        </p:nvCxnSpPr>
        <p:spPr>
          <a:xfrm>
            <a:off x="5241924" y="3864694"/>
            <a:ext cx="7938" cy="436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14"/>
          <p:cNvSpPr/>
          <p:nvPr/>
        </p:nvSpPr>
        <p:spPr>
          <a:xfrm>
            <a:off x="192199" y="5116581"/>
            <a:ext cx="20430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 luglio 1946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2714623" y="5116581"/>
            <a:ext cx="20732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il secondo governo De Gasperi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9" name="Connettore 2 48"/>
          <p:cNvCxnSpPr>
            <a:stCxn id="46" idx="0"/>
            <a:endCxn id="47" idx="1"/>
          </p:cNvCxnSpPr>
          <p:nvPr/>
        </p:nvCxnSpPr>
        <p:spPr>
          <a:xfrm>
            <a:off x="2235200" y="5312710"/>
            <a:ext cx="4794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5343523" y="4918250"/>
            <a:ext cx="3267077" cy="7889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Governo di coalizione formato da Democrazia cristiana, Partito repubblicano, Partito comunista, Partito socialista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3" name="Connettore 2 52"/>
          <p:cNvCxnSpPr>
            <a:stCxn id="47" idx="3"/>
            <a:endCxn id="51" idx="1"/>
          </p:cNvCxnSpPr>
          <p:nvPr/>
        </p:nvCxnSpPr>
        <p:spPr>
          <a:xfrm>
            <a:off x="4787900" y="5312710"/>
            <a:ext cx="5556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Pentagono 5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pic>
        <p:nvPicPr>
          <p:cNvPr id="56" name="Immagin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5896" y="2152916"/>
            <a:ext cx="983200" cy="254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482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49756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9756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92199" y="1090681"/>
            <a:ext cx="1128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1947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39923" y="1090681"/>
            <a:ext cx="18319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Giuseppe Saragat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251323" y="1090681"/>
            <a:ext cx="18827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staccò dal Partito socialista e fondò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578600" y="1090681"/>
            <a:ext cx="241300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Partita socialista democratico dei lavoratori 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1320800" y="1286810"/>
            <a:ext cx="6191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>
            <a:off x="3771900" y="1286810"/>
            <a:ext cx="4794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3"/>
            <a:endCxn id="9" idx="1"/>
          </p:cNvCxnSpPr>
          <p:nvPr/>
        </p:nvCxnSpPr>
        <p:spPr>
          <a:xfrm>
            <a:off x="6134100" y="1286810"/>
            <a:ext cx="4445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6578600" y="1903480"/>
            <a:ext cx="2413000" cy="6619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rese le distanze dal Partito comunista e si schierò con la Democrazia cristiana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9" idx="2"/>
            <a:endCxn id="19" idx="0"/>
          </p:cNvCxnSpPr>
          <p:nvPr/>
        </p:nvCxnSpPr>
        <p:spPr>
          <a:xfrm>
            <a:off x="7785100" y="1482939"/>
            <a:ext cx="0" cy="4205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ttangolo 22"/>
          <p:cNvSpPr/>
          <p:nvPr/>
        </p:nvSpPr>
        <p:spPr>
          <a:xfrm>
            <a:off x="192199" y="2139151"/>
            <a:ext cx="18319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De Gasperi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2689223" y="2139151"/>
            <a:ext cx="24130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ttenne ingenti aiuti economici dagli Stati Uniti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6" name="Connettore 2 25"/>
          <p:cNvCxnSpPr>
            <a:stCxn id="6" idx="1"/>
          </p:cNvCxnSpPr>
          <p:nvPr/>
        </p:nvCxnSpPr>
        <p:spPr>
          <a:xfrm>
            <a:off x="756500" y="1482939"/>
            <a:ext cx="18200" cy="6562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23" idx="3"/>
            <a:endCxn id="24" idx="1"/>
          </p:cNvCxnSpPr>
          <p:nvPr/>
        </p:nvCxnSpPr>
        <p:spPr>
          <a:xfrm>
            <a:off x="2024176" y="2335280"/>
            <a:ext cx="6650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ttangolo 30"/>
          <p:cNvSpPr/>
          <p:nvPr/>
        </p:nvSpPr>
        <p:spPr>
          <a:xfrm>
            <a:off x="192199" y="30591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ece aderire l’Italia al Piano Marshall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Connettore 2 32"/>
          <p:cNvCxnSpPr>
            <a:stCxn id="23" idx="2"/>
            <a:endCxn id="31" idx="0"/>
          </p:cNvCxnSpPr>
          <p:nvPr/>
        </p:nvCxnSpPr>
        <p:spPr>
          <a:xfrm>
            <a:off x="1108188" y="2531409"/>
            <a:ext cx="0" cy="5277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35"/>
          <p:cNvSpPr/>
          <p:nvPr/>
        </p:nvSpPr>
        <p:spPr>
          <a:xfrm>
            <a:off x="2689223" y="3059181"/>
            <a:ext cx="2413000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chieramento dell’Italia nel blocco occidentale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8" name="Connettore 2 37"/>
          <p:cNvCxnSpPr>
            <a:stCxn id="31" idx="3"/>
            <a:endCxn id="36" idx="1"/>
          </p:cNvCxnSpPr>
          <p:nvPr/>
        </p:nvCxnSpPr>
        <p:spPr>
          <a:xfrm>
            <a:off x="2024176" y="3255310"/>
            <a:ext cx="6650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24" idx="2"/>
            <a:endCxn id="36" idx="0"/>
          </p:cNvCxnSpPr>
          <p:nvPr/>
        </p:nvCxnSpPr>
        <p:spPr>
          <a:xfrm>
            <a:off x="3895723" y="2531409"/>
            <a:ext cx="0" cy="5277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14"/>
          <p:cNvSpPr/>
          <p:nvPr/>
        </p:nvSpPr>
        <p:spPr>
          <a:xfrm>
            <a:off x="623149" y="3986281"/>
            <a:ext cx="13953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 maggio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2689222" y="3762550"/>
            <a:ext cx="2413001" cy="839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De Gasperi fece un nuovo governo che escludeva i partiti di ispirazione marxista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45" idx="0"/>
            <a:endCxn id="46" idx="1"/>
          </p:cNvCxnSpPr>
          <p:nvPr/>
        </p:nvCxnSpPr>
        <p:spPr>
          <a:xfrm>
            <a:off x="2018450" y="4182410"/>
            <a:ext cx="67077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14"/>
          <p:cNvSpPr/>
          <p:nvPr/>
        </p:nvSpPr>
        <p:spPr>
          <a:xfrm>
            <a:off x="192199" y="4926081"/>
            <a:ext cx="19668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22 dicembre 1947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4" name="Rettangolo 53"/>
          <p:cNvSpPr/>
          <p:nvPr/>
        </p:nvSpPr>
        <p:spPr>
          <a:xfrm>
            <a:off x="2689223" y="4926081"/>
            <a:ext cx="24130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approvata la Costituzione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5" name="Rounded Rectangle 14"/>
          <p:cNvSpPr/>
          <p:nvPr/>
        </p:nvSpPr>
        <p:spPr>
          <a:xfrm>
            <a:off x="192199" y="5891281"/>
            <a:ext cx="19668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1° gennaio 1948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6" name="Rettangolo 55"/>
          <p:cNvSpPr/>
          <p:nvPr/>
        </p:nvSpPr>
        <p:spPr>
          <a:xfrm>
            <a:off x="2689221" y="5713480"/>
            <a:ext cx="2413001" cy="763519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ntrò in vigore la Costituzione della Repubblica italiana 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58" name="Connettore 2 57"/>
          <p:cNvCxnSpPr>
            <a:stCxn id="54" idx="2"/>
            <a:endCxn id="56" idx="0"/>
          </p:cNvCxnSpPr>
          <p:nvPr/>
        </p:nvCxnSpPr>
        <p:spPr>
          <a:xfrm flipH="1">
            <a:off x="3895722" y="5318339"/>
            <a:ext cx="1" cy="3951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55" idx="0"/>
            <a:endCxn id="56" idx="1"/>
          </p:cNvCxnSpPr>
          <p:nvPr/>
        </p:nvCxnSpPr>
        <p:spPr>
          <a:xfrm>
            <a:off x="2159000" y="6087410"/>
            <a:ext cx="530221" cy="78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Pentagono 33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437" y="2906781"/>
            <a:ext cx="2882900" cy="2019300"/>
          </a:xfrm>
          <a:prstGeom prst="rect">
            <a:avLst/>
          </a:prstGeom>
        </p:spPr>
      </p:pic>
      <p:cxnSp>
        <p:nvCxnSpPr>
          <p:cNvPr id="13" name="Connettore 2 12"/>
          <p:cNvCxnSpPr>
            <a:stCxn id="53" idx="0"/>
            <a:endCxn id="54" idx="1"/>
          </p:cNvCxnSpPr>
          <p:nvPr/>
        </p:nvCxnSpPr>
        <p:spPr>
          <a:xfrm>
            <a:off x="2159000" y="5122210"/>
            <a:ext cx="5302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039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48973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8973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192199" y="1090681"/>
            <a:ext cx="19668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18 aprile 1948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638423" y="1090681"/>
            <a:ext cx="18827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furono nuove elezioni politiche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962523" y="1090681"/>
            <a:ext cx="20732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rande vittoria della Democrazia cristiana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7667625" y="1090681"/>
            <a:ext cx="12604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305 seggi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0"/>
            <a:endCxn id="7" idx="1"/>
          </p:cNvCxnSpPr>
          <p:nvPr/>
        </p:nvCxnSpPr>
        <p:spPr>
          <a:xfrm>
            <a:off x="2159000" y="1286810"/>
            <a:ext cx="4794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>
            <a:off x="4521200" y="1286810"/>
            <a:ext cx="4413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3"/>
            <a:endCxn id="9" idx="1"/>
          </p:cNvCxnSpPr>
          <p:nvPr/>
        </p:nvCxnSpPr>
        <p:spPr>
          <a:xfrm>
            <a:off x="7035800" y="1286810"/>
            <a:ext cx="63182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4962523" y="1865381"/>
            <a:ext cx="20732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De Gasperi formò un governo centrista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962523" y="2703580"/>
            <a:ext cx="2073277" cy="12716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uidato dalla Dc con l’appoggio di Partito liberale, Partito repubblicano e Partito socialdemocratico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2"/>
            <a:endCxn id="13" idx="0"/>
          </p:cNvCxnSpPr>
          <p:nvPr/>
        </p:nvCxnSpPr>
        <p:spPr>
          <a:xfrm>
            <a:off x="5999162" y="1482939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3" idx="2"/>
            <a:endCxn id="15" idx="0"/>
          </p:cNvCxnSpPr>
          <p:nvPr/>
        </p:nvCxnSpPr>
        <p:spPr>
          <a:xfrm>
            <a:off x="5999162" y="2257639"/>
            <a:ext cx="0" cy="4459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entagono 20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2199" y="2480609"/>
            <a:ext cx="1943371" cy="32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6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502371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502370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217599" y="1070974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7899" y="1070974"/>
            <a:ext cx="5080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COSTITUZIONE ITALIANA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7599" y="17891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 Stato italiano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574923" y="1789181"/>
            <a:ext cx="2073277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è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una Repubblica parlamentare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090000" y="2563881"/>
            <a:ext cx="3043124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struttura istituzionale dello Stato è stabilita dalla Costituzione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8" idx="3"/>
            <a:endCxn id="9" idx="1"/>
          </p:cNvCxnSpPr>
          <p:nvPr/>
        </p:nvCxnSpPr>
        <p:spPr>
          <a:xfrm>
            <a:off x="2049576" y="1985310"/>
            <a:ext cx="5253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9" idx="2"/>
            <a:endCxn id="11" idx="0"/>
          </p:cNvCxnSpPr>
          <p:nvPr/>
        </p:nvCxnSpPr>
        <p:spPr>
          <a:xfrm>
            <a:off x="3611562" y="2181439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ttangolo 18"/>
          <p:cNvSpPr/>
          <p:nvPr/>
        </p:nvSpPr>
        <p:spPr>
          <a:xfrm>
            <a:off x="4096485" y="3262381"/>
            <a:ext cx="1478815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Parlamento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096485" y="3960881"/>
            <a:ext cx="1478815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il potere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legislativo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6057900" y="2917962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Camera dei deputati (630 membri)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057900" y="3458510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Senato (315 membri)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4" name="Connettore 2 23"/>
          <p:cNvCxnSpPr>
            <a:stCxn id="19" idx="3"/>
            <a:endCxn id="21" idx="1"/>
          </p:cNvCxnSpPr>
          <p:nvPr/>
        </p:nvCxnSpPr>
        <p:spPr>
          <a:xfrm flipV="1">
            <a:off x="5575300" y="3114091"/>
            <a:ext cx="482600" cy="3444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9" idx="3"/>
            <a:endCxn id="22" idx="1"/>
          </p:cNvCxnSpPr>
          <p:nvPr/>
        </p:nvCxnSpPr>
        <p:spPr>
          <a:xfrm>
            <a:off x="5575300" y="3458510"/>
            <a:ext cx="482600" cy="1961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9" idx="2"/>
            <a:endCxn id="20" idx="0"/>
          </p:cNvCxnSpPr>
          <p:nvPr/>
        </p:nvCxnSpPr>
        <p:spPr>
          <a:xfrm>
            <a:off x="4835893" y="3654639"/>
            <a:ext cx="0" cy="306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ttangolo 31"/>
          <p:cNvSpPr/>
          <p:nvPr/>
        </p:nvSpPr>
        <p:spPr>
          <a:xfrm>
            <a:off x="4096485" y="4722881"/>
            <a:ext cx="1478815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Governo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4096485" y="5459481"/>
            <a:ext cx="1478815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il potere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esecutivo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6057900" y="4415120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Presidente del Consiglio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6057900" y="4919010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Consiglio dei ministri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7" name="Connettore 2 36"/>
          <p:cNvCxnSpPr>
            <a:stCxn id="32" idx="3"/>
            <a:endCxn id="34" idx="1"/>
          </p:cNvCxnSpPr>
          <p:nvPr/>
        </p:nvCxnSpPr>
        <p:spPr>
          <a:xfrm flipV="1">
            <a:off x="5575300" y="4611249"/>
            <a:ext cx="482600" cy="3077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32" idx="3"/>
            <a:endCxn id="35" idx="1"/>
          </p:cNvCxnSpPr>
          <p:nvPr/>
        </p:nvCxnSpPr>
        <p:spPr>
          <a:xfrm>
            <a:off x="5575300" y="4919010"/>
            <a:ext cx="482600" cy="1961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32" idx="2"/>
            <a:endCxn id="33" idx="0"/>
          </p:cNvCxnSpPr>
          <p:nvPr/>
        </p:nvCxnSpPr>
        <p:spPr>
          <a:xfrm>
            <a:off x="4835893" y="5115139"/>
            <a:ext cx="0" cy="344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4096485" y="6157981"/>
            <a:ext cx="1478815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Magistratura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6057900" y="6157981"/>
            <a:ext cx="1478815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h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il potere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giudiziario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45" idx="3"/>
            <a:endCxn id="46" idx="1"/>
          </p:cNvCxnSpPr>
          <p:nvPr/>
        </p:nvCxnSpPr>
        <p:spPr>
          <a:xfrm>
            <a:off x="5575300" y="6354110"/>
            <a:ext cx="482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>
            <a:stCxn id="11" idx="2"/>
          </p:cNvCxnSpPr>
          <p:nvPr/>
        </p:nvCxnSpPr>
        <p:spPr>
          <a:xfrm>
            <a:off x="3611562" y="2956139"/>
            <a:ext cx="0" cy="33979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endCxn id="45" idx="1"/>
          </p:cNvCxnSpPr>
          <p:nvPr/>
        </p:nvCxnSpPr>
        <p:spPr>
          <a:xfrm>
            <a:off x="3611562" y="6354110"/>
            <a:ext cx="4849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endCxn id="19" idx="1"/>
          </p:cNvCxnSpPr>
          <p:nvPr/>
        </p:nvCxnSpPr>
        <p:spPr>
          <a:xfrm>
            <a:off x="3611562" y="3458510"/>
            <a:ext cx="4849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>
            <a:endCxn id="32" idx="1"/>
          </p:cNvCxnSpPr>
          <p:nvPr/>
        </p:nvCxnSpPr>
        <p:spPr>
          <a:xfrm>
            <a:off x="3611562" y="4919010"/>
            <a:ext cx="4849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ttangolo 61"/>
          <p:cNvSpPr/>
          <p:nvPr/>
        </p:nvSpPr>
        <p:spPr>
          <a:xfrm>
            <a:off x="1645385" y="3960881"/>
            <a:ext cx="1643915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Presidente della Repubblica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3" name="Rettangolo 62"/>
          <p:cNvSpPr/>
          <p:nvPr/>
        </p:nvSpPr>
        <p:spPr>
          <a:xfrm>
            <a:off x="61911" y="3688775"/>
            <a:ext cx="1335090" cy="85204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arantisce il rispetto della Costituzione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65" name="Connettore 2 64"/>
          <p:cNvCxnSpPr/>
          <p:nvPr/>
        </p:nvCxnSpPr>
        <p:spPr>
          <a:xfrm flipH="1">
            <a:off x="3289300" y="4114800"/>
            <a:ext cx="3222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>
            <a:stCxn id="62" idx="1"/>
          </p:cNvCxnSpPr>
          <p:nvPr/>
        </p:nvCxnSpPr>
        <p:spPr>
          <a:xfrm flipH="1">
            <a:off x="1397001" y="4157010"/>
            <a:ext cx="24838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ttangolo 72"/>
          <p:cNvSpPr/>
          <p:nvPr/>
        </p:nvSpPr>
        <p:spPr>
          <a:xfrm>
            <a:off x="1645385" y="5459481"/>
            <a:ext cx="1643915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Corte costituzionale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4" name="Rettangolo 73"/>
          <p:cNvSpPr/>
          <p:nvPr/>
        </p:nvSpPr>
        <p:spPr>
          <a:xfrm>
            <a:off x="61911" y="5263136"/>
            <a:ext cx="1335090" cy="85204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ontrolla che le leggi rispettino la Costituzione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76" name="Connettore 2 75"/>
          <p:cNvCxnSpPr>
            <a:endCxn id="73" idx="3"/>
          </p:cNvCxnSpPr>
          <p:nvPr/>
        </p:nvCxnSpPr>
        <p:spPr>
          <a:xfrm flipH="1">
            <a:off x="3289300" y="5651500"/>
            <a:ext cx="322262" cy="41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Pentagono 7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132922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TRA 1940 e 1970: LA SECONDA GUERRA MONDIALE, LA GUERRA FREDDA, LA DECOLONIZZAZIONE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52783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1945-1962. LA REPUBBLICA, LA RICOSTRUZIONE, IL «MIRACOLO </a:t>
            </a:r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ECONOMICO»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52783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17599" y="11287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 Costituzione italiana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567099" y="11287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è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formata da 139 articoli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7599" y="1890781"/>
            <a:ext cx="1831977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lenca 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12 princìpi fondamentali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567099" y="1890781"/>
            <a:ext cx="36305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ibertà inviolabili dei cittadini e i diritti e i doveri di ogni cittadino italiano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6" idx="3"/>
            <a:endCxn id="7" idx="1"/>
          </p:cNvCxnSpPr>
          <p:nvPr/>
        </p:nvCxnSpPr>
        <p:spPr>
          <a:xfrm>
            <a:off x="2049576" y="1324910"/>
            <a:ext cx="5175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6" idx="2"/>
            <a:endCxn id="8" idx="0"/>
          </p:cNvCxnSpPr>
          <p:nvPr/>
        </p:nvCxnSpPr>
        <p:spPr>
          <a:xfrm>
            <a:off x="1133588" y="1521039"/>
            <a:ext cx="0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3"/>
            <a:endCxn id="9" idx="1"/>
          </p:cNvCxnSpPr>
          <p:nvPr/>
        </p:nvCxnSpPr>
        <p:spPr>
          <a:xfrm>
            <a:off x="2049576" y="2086910"/>
            <a:ext cx="5175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Immagin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8" y="2857500"/>
            <a:ext cx="4094519" cy="3191316"/>
          </a:xfrm>
          <a:prstGeom prst="rect">
            <a:avLst/>
          </a:prstGeom>
        </p:spPr>
      </p:pic>
      <p:sp>
        <p:nvSpPr>
          <p:cNvPr id="20" name="Pentagono 1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xmlns="" val="116458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1308</Words>
  <Application>Microsoft Office PowerPoint</Application>
  <PresentationFormat>Presentazione su schermo (4:3)</PresentationFormat>
  <Paragraphs>206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46</cp:revision>
  <dcterms:created xsi:type="dcterms:W3CDTF">2018-05-21T13:48:36Z</dcterms:created>
  <dcterms:modified xsi:type="dcterms:W3CDTF">2020-05-02T16:57:23Z</dcterms:modified>
</cp:coreProperties>
</file>