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4"/>
  </p:notesMasterIdLst>
  <p:sldIdLst>
    <p:sldId id="271" r:id="rId2"/>
    <p:sldId id="291" r:id="rId3"/>
    <p:sldId id="292" r:id="rId4"/>
    <p:sldId id="293" r:id="rId5"/>
    <p:sldId id="294" r:id="rId6"/>
    <p:sldId id="296" r:id="rId7"/>
    <p:sldId id="295" r:id="rId8"/>
    <p:sldId id="297" r:id="rId9"/>
    <p:sldId id="298" r:id="rId10"/>
    <p:sldId id="299" r:id="rId11"/>
    <p:sldId id="300" r:id="rId12"/>
    <p:sldId id="29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6</a:t>
            </a:r>
            <a:r>
              <a:rPr lang="tr-TR" sz="3200" b="1" dirty="0" smtClean="0"/>
              <a:t>. </a:t>
            </a:r>
            <a:r>
              <a:rPr lang="tr-TR" sz="3200" b="1" dirty="0" smtClean="0"/>
              <a:t>Bölüm:</a:t>
            </a:r>
            <a:br>
              <a:rPr lang="tr-TR" sz="3200" b="1" dirty="0" smtClean="0"/>
            </a:br>
            <a:r>
              <a:rPr lang="tr-TR" sz="3200" b="1" dirty="0" smtClean="0"/>
              <a:t>İşletmenin </a:t>
            </a:r>
            <a:r>
              <a:rPr lang="tr-TR" sz="3200" b="1" dirty="0" smtClean="0"/>
              <a:t>Büyüklüğü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Kapasite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Maksimum kapasite</a:t>
            </a:r>
          </a:p>
          <a:p>
            <a:r>
              <a:rPr lang="tr-TR" dirty="0" smtClean="0"/>
              <a:t>Normal kapasite</a:t>
            </a:r>
          </a:p>
          <a:p>
            <a:r>
              <a:rPr lang="tr-TR" dirty="0" smtClean="0"/>
              <a:t>Optimum kapasite</a:t>
            </a:r>
          </a:p>
          <a:p>
            <a:r>
              <a:rPr lang="tr-TR" dirty="0" smtClean="0"/>
              <a:t>Fiili kapasite</a:t>
            </a:r>
          </a:p>
          <a:p>
            <a:r>
              <a:rPr lang="tr-TR" dirty="0" smtClean="0"/>
              <a:t>Atıl kapasite</a:t>
            </a:r>
          </a:p>
          <a:p>
            <a:r>
              <a:rPr lang="tr-TR" dirty="0" smtClean="0"/>
              <a:t>Kapasite kullanım oranı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7539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Küçük ve Orta Ölçekli İşletmeler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Büyük İşletmelerin Başlıca Üstünlükleri</a:t>
            </a:r>
          </a:p>
          <a:p>
            <a:pPr lvl="1"/>
            <a:r>
              <a:rPr lang="tr-TR" dirty="0" smtClean="0"/>
              <a:t>Kitle üretimi</a:t>
            </a:r>
          </a:p>
          <a:p>
            <a:pPr lvl="1"/>
            <a:r>
              <a:rPr lang="tr-TR" dirty="0" smtClean="0"/>
              <a:t>AR-GE avantajı</a:t>
            </a:r>
          </a:p>
          <a:p>
            <a:pPr lvl="1"/>
            <a:r>
              <a:rPr lang="tr-TR" dirty="0" smtClean="0"/>
              <a:t>Modern işletmecilik teknikleri</a:t>
            </a:r>
          </a:p>
          <a:p>
            <a:pPr lvl="1"/>
            <a:r>
              <a:rPr lang="tr-TR" dirty="0" smtClean="0"/>
              <a:t>Daha nitelikli personel</a:t>
            </a:r>
          </a:p>
          <a:p>
            <a:pPr lvl="1"/>
            <a:r>
              <a:rPr lang="tr-TR" dirty="0" smtClean="0"/>
              <a:t>Büyük finansman gücü</a:t>
            </a:r>
          </a:p>
          <a:p>
            <a:r>
              <a:rPr lang="tr-TR" dirty="0"/>
              <a:t>Küçük İşletmelerin Başlıca Üstünlükleri</a:t>
            </a:r>
          </a:p>
          <a:p>
            <a:pPr lvl="1"/>
            <a:r>
              <a:rPr lang="tr-TR" dirty="0" smtClean="0"/>
              <a:t>Hızlı uyum</a:t>
            </a:r>
          </a:p>
          <a:p>
            <a:pPr lvl="1"/>
            <a:r>
              <a:rPr lang="tr-TR" dirty="0" smtClean="0"/>
              <a:t>Müşteriye yakınlık</a:t>
            </a:r>
          </a:p>
          <a:p>
            <a:pPr lvl="1"/>
            <a:r>
              <a:rPr lang="tr-TR" dirty="0" smtClean="0"/>
              <a:t>Özel değişiklik yapabilme yeteneği</a:t>
            </a:r>
          </a:p>
          <a:p>
            <a:pPr lvl="1"/>
            <a:r>
              <a:rPr lang="tr-TR" dirty="0" smtClean="0"/>
              <a:t>Küçük pazarlara kolay ulaşabilme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1529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 Büyüklük Kriterleri</a:t>
            </a:r>
            <a:endParaRPr lang="en-US" dirty="0" smtClean="0"/>
          </a:p>
          <a:p>
            <a:r>
              <a:rPr lang="tr-TR" dirty="0" smtClean="0"/>
              <a:t>İşletme Büyüklüğünü Etkileyen Faktörler</a:t>
            </a:r>
            <a:endParaRPr lang="en-US" dirty="0" smtClean="0"/>
          </a:p>
          <a:p>
            <a:r>
              <a:rPr lang="tr-TR" dirty="0" smtClean="0"/>
              <a:t>Kapasite Kavramı</a:t>
            </a:r>
            <a:endParaRPr lang="en-US" dirty="0" smtClean="0"/>
          </a:p>
          <a:p>
            <a:r>
              <a:rPr lang="tr-TR" dirty="0" smtClean="0"/>
              <a:t>Küçük ve Orta Ölçekli İşletmeler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İşletmede Büyüklük Ölçüleri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Pek çoğumuz günlük hayatta </a:t>
            </a:r>
            <a:r>
              <a:rPr lang="tr-TR" dirty="0" smtClean="0"/>
              <a:t>‘’</a:t>
            </a:r>
            <a:r>
              <a:rPr lang="tr-TR" dirty="0" smtClean="0"/>
              <a:t>küçük işletme’’ veya ‘’büyük işletme’’ kavramlarını duymuşuzdur. Bir manavın küçük işletme olduğunu, petrol rafinerisinin ise büyük işletme olduğunu az çok tahmin ederiz. Buradaki büyüklüğe neye göre karar veririz?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26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İşletmede Büyüklük Ölçüleri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Kantitatif Büyüklük Ölçüleri</a:t>
            </a:r>
          </a:p>
          <a:p>
            <a:pPr lvl="1"/>
            <a:r>
              <a:rPr lang="tr-TR" dirty="0" smtClean="0"/>
              <a:t>Yıllık Satışlar</a:t>
            </a:r>
          </a:p>
          <a:p>
            <a:pPr lvl="1"/>
            <a:r>
              <a:rPr lang="tr-TR" dirty="0" smtClean="0"/>
              <a:t>Yıllık Kârlar</a:t>
            </a:r>
          </a:p>
          <a:p>
            <a:pPr lvl="1"/>
            <a:r>
              <a:rPr lang="tr-TR" dirty="0" smtClean="0"/>
              <a:t>Varlıklar</a:t>
            </a:r>
          </a:p>
          <a:p>
            <a:pPr lvl="1"/>
            <a:r>
              <a:rPr lang="tr-TR" dirty="0" smtClean="0"/>
              <a:t>Öz Sermaye Miktarı</a:t>
            </a:r>
          </a:p>
          <a:p>
            <a:pPr lvl="1"/>
            <a:r>
              <a:rPr lang="tr-TR" dirty="0" smtClean="0"/>
              <a:t>Yatırım Toplamı</a:t>
            </a:r>
          </a:p>
          <a:p>
            <a:pPr lvl="1"/>
            <a:r>
              <a:rPr lang="tr-TR" dirty="0" smtClean="0"/>
              <a:t>Çalışanların Sayısı</a:t>
            </a:r>
          </a:p>
        </p:txBody>
      </p:sp>
    </p:spTree>
    <p:extLst>
      <p:ext uri="{BB962C8B-B14F-4D97-AF65-F5344CB8AC3E}">
        <p14:creationId xmlns:p14="http://schemas.microsoft.com/office/powerpoint/2010/main" val="288020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İşletmede Büyüklük Ölçüleri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İstanbul Sanayi Odası, her yıl Türkiye’nin en büyük işletmelerini belirler. Burada kullandığı </a:t>
            </a:r>
            <a:r>
              <a:rPr lang="tr-TR" dirty="0" err="1" smtClean="0"/>
              <a:t>kr,iterlersatış</a:t>
            </a:r>
            <a:r>
              <a:rPr lang="tr-TR" dirty="0" smtClean="0"/>
              <a:t> tutarları, satış hasılatı, bilanço kârları, öz sermaye ve ücretli çalışan sayılarıdır. </a:t>
            </a:r>
          </a:p>
          <a:p>
            <a:r>
              <a:rPr lang="tr-TR" dirty="0" smtClean="0"/>
              <a:t>Dünya’da en büyük işletmeleri ise </a:t>
            </a:r>
            <a:r>
              <a:rPr lang="tr-TR" dirty="0" err="1" smtClean="0"/>
              <a:t>Fortune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Economist, Forbes gibi dergiler ilan eder. </a:t>
            </a:r>
          </a:p>
          <a:p>
            <a:pPr marL="36576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54359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İşletmede Büyüklüğünü </a:t>
            </a:r>
            <a:r>
              <a:rPr lang="tr-TR" dirty="0"/>
              <a:t>E</a:t>
            </a:r>
            <a:r>
              <a:rPr lang="tr-TR" dirty="0" smtClean="0"/>
              <a:t>tkileyen </a:t>
            </a:r>
            <a:r>
              <a:rPr lang="tr-TR" dirty="0"/>
              <a:t>F</a:t>
            </a:r>
            <a:r>
              <a:rPr lang="tr-TR" dirty="0" smtClean="0"/>
              <a:t>aktörler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Kalitatif Büyüklük Ölçüleri</a:t>
            </a:r>
          </a:p>
          <a:p>
            <a:pPr lvl="1"/>
            <a:r>
              <a:rPr lang="tr-TR" dirty="0" smtClean="0"/>
              <a:t>Sermayedar sayısı</a:t>
            </a:r>
          </a:p>
          <a:p>
            <a:pPr lvl="1"/>
            <a:r>
              <a:rPr lang="tr-TR" dirty="0" smtClean="0"/>
              <a:t>Yönetim biçimi</a:t>
            </a:r>
          </a:p>
          <a:p>
            <a:pPr lvl="1"/>
            <a:r>
              <a:rPr lang="tr-TR" dirty="0" smtClean="0"/>
              <a:t>Hukuki şekil, </a:t>
            </a:r>
          </a:p>
          <a:p>
            <a:pPr lvl="1"/>
            <a:r>
              <a:rPr lang="tr-TR" dirty="0" smtClean="0"/>
              <a:t>Endüstri dalındaki </a:t>
            </a:r>
            <a:r>
              <a:rPr lang="tr-TR" dirty="0" err="1" smtClean="0"/>
              <a:t>nisbi</a:t>
            </a:r>
            <a:r>
              <a:rPr lang="tr-TR" dirty="0" smtClean="0"/>
              <a:t> durum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79833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İşletmede Büyüklük Ölçüleri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İşletmeler her zaman kendi koşullarını iyi değerlendirip büyüklüklerini ona göre </a:t>
            </a:r>
            <a:r>
              <a:rPr lang="tr-TR" dirty="0" err="1" smtClean="0"/>
              <a:t>seçmelidr</a:t>
            </a:r>
            <a:r>
              <a:rPr lang="tr-TR" dirty="0" smtClean="0"/>
              <a:t>. Bazı işletmeler için büyük ölçeklerde çalışmak daha avantajlı iken, bir başka işletme için aynı büyüklük işletmeyi hantal hale getirebilir. </a:t>
            </a:r>
          </a:p>
        </p:txBody>
      </p:sp>
    </p:spTree>
    <p:extLst>
      <p:ext uri="{BB962C8B-B14F-4D97-AF65-F5344CB8AC3E}">
        <p14:creationId xmlns:p14="http://schemas.microsoft.com/office/powerpoint/2010/main" val="204355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İşletmede Büyüklük Ölçüleri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Pazar şartları</a:t>
            </a:r>
          </a:p>
          <a:p>
            <a:r>
              <a:rPr lang="tr-TR" dirty="0" smtClean="0"/>
              <a:t>Talep koşulları,</a:t>
            </a:r>
          </a:p>
          <a:p>
            <a:r>
              <a:rPr lang="tr-TR" dirty="0" smtClean="0"/>
              <a:t>Finansman imkanları</a:t>
            </a:r>
          </a:p>
          <a:p>
            <a:r>
              <a:rPr lang="tr-TR" dirty="0" smtClean="0"/>
              <a:t>Maliyetler ve işletmenin satış yeteneği </a:t>
            </a:r>
          </a:p>
          <a:p>
            <a:pPr marL="36576" indent="0">
              <a:buNone/>
            </a:pPr>
            <a:endParaRPr lang="tr-TR" dirty="0" smtClean="0"/>
          </a:p>
          <a:p>
            <a:pPr marL="36576" indent="0">
              <a:buNone/>
            </a:pPr>
            <a:r>
              <a:rPr lang="tr-TR" b="1" dirty="0" smtClean="0"/>
              <a:t>Optimum İşletme Büyüklüğü: </a:t>
            </a:r>
            <a:r>
              <a:rPr lang="tr-TR" dirty="0" smtClean="0"/>
              <a:t>Ortalama Maliyet masraflarının veya giderlerinin en düşük olduğu işletme büyüklüğüdür.</a:t>
            </a:r>
          </a:p>
        </p:txBody>
      </p:sp>
    </p:spTree>
    <p:extLst>
      <p:ext uri="{BB962C8B-B14F-4D97-AF65-F5344CB8AC3E}">
        <p14:creationId xmlns:p14="http://schemas.microsoft.com/office/powerpoint/2010/main" val="3126696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Kapasite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İşletmelerin mal veya hizmetleri üretebilme yetenek ve imkanlarının belli bir ölçü ile ifade edilmesine işletme kapasitesi denir.</a:t>
            </a:r>
          </a:p>
          <a:p>
            <a:r>
              <a:rPr lang="tr-TR" dirty="0" smtClean="0"/>
              <a:t>Kapasite ölçüsü olarak çoğunlukla üretim kullanılır. Belirli bir süre içindeki üretim miktarı olarak ifade edilir.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50362993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1360</TotalTime>
  <Words>307</Words>
  <Application>Microsoft Office PowerPoint</Application>
  <PresentationFormat>Ekran Gösterisi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Franklin Gothic Book</vt:lpstr>
      <vt:lpstr>Wingdings</vt:lpstr>
      <vt:lpstr>Wingdings 2</vt:lpstr>
      <vt:lpstr>Teknik</vt:lpstr>
      <vt:lpstr>6. Bölüm: İşletmenin Büyüklüğü </vt:lpstr>
      <vt:lpstr>Bu hafta neler öğreneceğiz?</vt:lpstr>
      <vt:lpstr>İşletmede Büyüklük Ölçüleri</vt:lpstr>
      <vt:lpstr>İşletmede Büyüklük Ölçüleri</vt:lpstr>
      <vt:lpstr>İşletmede Büyüklük Ölçüleri</vt:lpstr>
      <vt:lpstr>İşletmede Büyüklüğünü Etkileyen Faktörler</vt:lpstr>
      <vt:lpstr>İşletmede Büyüklük Ölçüleri</vt:lpstr>
      <vt:lpstr>İşletmede Büyüklük Ölçüleri</vt:lpstr>
      <vt:lpstr>Kapasite</vt:lpstr>
      <vt:lpstr>Kapasite</vt:lpstr>
      <vt:lpstr>Küçük ve Orta Ölçekli İşletmeler</vt:lpstr>
      <vt:lpstr>Teşekkürler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116</cp:revision>
  <dcterms:created xsi:type="dcterms:W3CDTF">2014-03-10T07:58:34Z</dcterms:created>
  <dcterms:modified xsi:type="dcterms:W3CDTF">2018-02-06T10:37:31Z</dcterms:modified>
</cp:coreProperties>
</file>