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495677"/>
            <a:ext cx="8915399" cy="2262781"/>
          </a:xfrm>
        </p:spPr>
        <p:txBody>
          <a:bodyPr/>
          <a:lstStyle/>
          <a:p>
            <a:r>
              <a:rPr lang="en-US" dirty="0" err="1"/>
              <a:t>Anatomik</a:t>
            </a:r>
            <a:r>
              <a:rPr lang="en-US" dirty="0"/>
              <a:t> </a:t>
            </a:r>
            <a:r>
              <a:rPr lang="en-US" dirty="0" err="1"/>
              <a:t>eksenler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düzlemler</a:t>
            </a:r>
            <a:r>
              <a:rPr lang="en-US" dirty="0"/>
              <a:t>, </a:t>
            </a:r>
            <a:r>
              <a:rPr lang="en-US" dirty="0" err="1"/>
              <a:t>yön</a:t>
            </a:r>
            <a:r>
              <a:rPr lang="en-US" dirty="0"/>
              <a:t> </a:t>
            </a:r>
            <a:r>
              <a:rPr lang="en-US" dirty="0" err="1"/>
              <a:t>terimleri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45680" y="1983303"/>
            <a:ext cx="9116294" cy="2689597"/>
          </a:xfrm>
        </p:spPr>
        <p:txBody>
          <a:bodyPr/>
          <a:lstStyle/>
          <a:p>
            <a:pPr fontAlgn="base"/>
            <a:r>
              <a:rPr lang="tr-TR" b="1" dirty="0"/>
              <a:t>ANATOMİK DURUŞ (ANATOMİK POZİSYON, </a:t>
            </a:r>
            <a:r>
              <a:rPr lang="tr-TR" b="1" i="1" dirty="0"/>
              <a:t>SITUS</a:t>
            </a:r>
            <a:r>
              <a:rPr lang="tr-TR" b="1" dirty="0"/>
              <a:t>)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Kişinin, ayakta ve dik, üst </a:t>
            </a:r>
            <a:r>
              <a:rPr lang="tr-TR" dirty="0" err="1"/>
              <a:t>ekstremiteleri</a:t>
            </a:r>
            <a:r>
              <a:rPr lang="tr-TR" dirty="0"/>
              <a:t> yanlarda, ayakları bitişik, avuç içleri ve yüzü karşıya bakar durumdaki pozisyonudur. Bütün anatomik tarifler bu pozisyondaki bir insanın vücudundan geçen hayali düzlemlerle olan ilişkisine göre yapılır.  </a:t>
            </a:r>
          </a:p>
          <a:p>
            <a:pPr fontAlgn="base"/>
            <a:r>
              <a:rPr lang="tr-TR" dirty="0"/>
              <a:t>Vücut üzerinde tarifler yapmak için üç hayali eksen ve bunlar tarafından oluşturulan üç hayali düzlem kullanılır.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22559" y="2405819"/>
            <a:ext cx="9469441" cy="2159876"/>
          </a:xfrm>
        </p:spPr>
        <p:txBody>
          <a:bodyPr/>
          <a:lstStyle/>
          <a:p>
            <a:pPr fontAlgn="base"/>
            <a:r>
              <a:rPr lang="tr-TR" b="1" dirty="0" smtClean="0"/>
              <a:t>EKSENLER</a:t>
            </a:r>
            <a:r>
              <a:rPr lang="tr-TR" dirty="0"/>
              <a:t> </a:t>
            </a:r>
          </a:p>
          <a:p>
            <a:pPr fontAlgn="base"/>
            <a:r>
              <a:rPr lang="tr-TR" b="1" dirty="0"/>
              <a:t>1. </a:t>
            </a:r>
            <a:r>
              <a:rPr lang="tr-TR" b="1" dirty="0" err="1"/>
              <a:t>Transvers</a:t>
            </a:r>
            <a:r>
              <a:rPr lang="tr-TR" b="1" dirty="0"/>
              <a:t> eksen</a:t>
            </a:r>
            <a:r>
              <a:rPr lang="tr-TR" dirty="0"/>
              <a:t>: Sağ-sol veya tam tersi yönde uzanan eksendir. </a:t>
            </a:r>
          </a:p>
          <a:p>
            <a:pPr fontAlgn="base"/>
            <a:r>
              <a:rPr lang="tr-TR" b="1" dirty="0"/>
              <a:t>2. </a:t>
            </a:r>
            <a:r>
              <a:rPr lang="tr-TR" b="1" dirty="0" err="1"/>
              <a:t>Vertikal</a:t>
            </a:r>
            <a:r>
              <a:rPr lang="tr-TR" b="1" dirty="0"/>
              <a:t> eksen</a:t>
            </a:r>
            <a:r>
              <a:rPr lang="tr-TR" dirty="0"/>
              <a:t>: Yukarı-aşağı veya tam tersi yönde uzanan eksendir. </a:t>
            </a:r>
          </a:p>
          <a:p>
            <a:pPr fontAlgn="base"/>
            <a:r>
              <a:rPr lang="tr-TR" b="1" dirty="0"/>
              <a:t>3. </a:t>
            </a:r>
            <a:r>
              <a:rPr lang="tr-TR" b="1" dirty="0" err="1"/>
              <a:t>Sagittal</a:t>
            </a:r>
            <a:r>
              <a:rPr lang="tr-TR" b="1" dirty="0"/>
              <a:t> eksen</a:t>
            </a:r>
            <a:r>
              <a:rPr lang="tr-TR" dirty="0"/>
              <a:t>: Ön-arka veya tam tersi yönde uzanan eksendir.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4793" y="690529"/>
            <a:ext cx="10100062" cy="6605751"/>
          </a:xfrm>
        </p:spPr>
        <p:txBody>
          <a:bodyPr/>
          <a:lstStyle/>
          <a:p>
            <a:pPr fontAlgn="base"/>
            <a:r>
              <a:rPr lang="tr-TR" b="1" dirty="0"/>
              <a:t>DÜZLEMLER</a:t>
            </a:r>
            <a:r>
              <a:rPr lang="tr-TR" dirty="0"/>
              <a:t> </a:t>
            </a:r>
          </a:p>
          <a:p>
            <a:pPr fontAlgn="base"/>
            <a:r>
              <a:rPr lang="tr-TR" b="1" dirty="0"/>
              <a:t>1. Plana </a:t>
            </a:r>
            <a:r>
              <a:rPr lang="tr-TR" b="1" dirty="0" err="1"/>
              <a:t>horizontalia</a:t>
            </a:r>
            <a:r>
              <a:rPr lang="tr-TR" b="1" dirty="0"/>
              <a:t> (</a:t>
            </a:r>
            <a:r>
              <a:rPr lang="tr-TR" b="1" dirty="0" err="1"/>
              <a:t>Horizontal</a:t>
            </a:r>
            <a:r>
              <a:rPr lang="tr-TR" b="1" dirty="0"/>
              <a:t> düzlem, </a:t>
            </a:r>
            <a:r>
              <a:rPr lang="tr-TR" b="1" dirty="0" err="1"/>
              <a:t>aksiyal</a:t>
            </a:r>
            <a:r>
              <a:rPr lang="tr-TR" b="1" dirty="0"/>
              <a:t> düzlem)</a:t>
            </a:r>
            <a:r>
              <a:rPr lang="tr-TR" dirty="0"/>
              <a:t>: </a:t>
            </a:r>
            <a:r>
              <a:rPr lang="tr-TR" dirty="0" err="1"/>
              <a:t>Transvers</a:t>
            </a:r>
            <a:r>
              <a:rPr lang="tr-TR" dirty="0"/>
              <a:t> ve </a:t>
            </a:r>
            <a:r>
              <a:rPr lang="tr-TR" dirty="0" err="1"/>
              <a:t>sagittal</a:t>
            </a:r>
            <a:r>
              <a:rPr lang="tr-TR" dirty="0"/>
              <a:t> eksenler tarafından oluşturulurlar. Vücudu üst ve alt parçalara ayırırlar. Bu düzlemde elde edilen radyolojik kesitlere </a:t>
            </a:r>
            <a:r>
              <a:rPr lang="tr-TR" dirty="0" err="1"/>
              <a:t>aksiyal</a:t>
            </a:r>
            <a:r>
              <a:rPr lang="tr-TR" dirty="0"/>
              <a:t> kesit denilir. Bu düzleme paralel olarak vücudun diğer bölgelerinden geçen düzlemlere </a:t>
            </a:r>
            <a:r>
              <a:rPr lang="tr-TR" b="1" dirty="0"/>
              <a:t>plana </a:t>
            </a:r>
            <a:r>
              <a:rPr lang="tr-TR" b="1" dirty="0" err="1"/>
              <a:t>transversalia</a:t>
            </a:r>
            <a:r>
              <a:rPr lang="tr-TR" b="1" dirty="0"/>
              <a:t> </a:t>
            </a:r>
            <a:r>
              <a:rPr lang="tr-TR" dirty="0"/>
              <a:t>denilir ve bu düzlemler de bulundukları yerlere göre farklı isimlerle anılırlar (</a:t>
            </a:r>
            <a:r>
              <a:rPr lang="tr-TR" dirty="0" err="1"/>
              <a:t>Planum</a:t>
            </a:r>
            <a:r>
              <a:rPr lang="tr-TR" dirty="0"/>
              <a:t> </a:t>
            </a:r>
            <a:r>
              <a:rPr lang="tr-TR" dirty="0" err="1"/>
              <a:t>transpyloricum</a:t>
            </a:r>
            <a:r>
              <a:rPr lang="tr-TR" dirty="0"/>
              <a:t>, </a:t>
            </a:r>
            <a:r>
              <a:rPr lang="tr-TR" dirty="0" err="1"/>
              <a:t>planum</a:t>
            </a:r>
            <a:r>
              <a:rPr lang="tr-TR" dirty="0"/>
              <a:t> </a:t>
            </a:r>
            <a:r>
              <a:rPr lang="tr-TR" dirty="0" err="1"/>
              <a:t>subcostale</a:t>
            </a:r>
            <a:r>
              <a:rPr lang="tr-TR" dirty="0"/>
              <a:t>, </a:t>
            </a:r>
            <a:r>
              <a:rPr lang="tr-TR" dirty="0" err="1"/>
              <a:t>planum</a:t>
            </a:r>
            <a:r>
              <a:rPr lang="tr-TR" dirty="0"/>
              <a:t> </a:t>
            </a:r>
            <a:r>
              <a:rPr lang="tr-TR" dirty="0" err="1"/>
              <a:t>supracristale</a:t>
            </a:r>
            <a:r>
              <a:rPr lang="tr-TR" dirty="0"/>
              <a:t>, </a:t>
            </a:r>
            <a:r>
              <a:rPr lang="tr-TR" dirty="0" err="1"/>
              <a:t>planum</a:t>
            </a:r>
            <a:r>
              <a:rPr lang="tr-TR" dirty="0"/>
              <a:t> </a:t>
            </a:r>
            <a:r>
              <a:rPr lang="tr-TR" dirty="0" err="1"/>
              <a:t>intertuberculare</a:t>
            </a:r>
            <a:r>
              <a:rPr lang="tr-TR" dirty="0"/>
              <a:t>, </a:t>
            </a:r>
            <a:r>
              <a:rPr lang="tr-TR" dirty="0" err="1"/>
              <a:t>planum</a:t>
            </a:r>
            <a:r>
              <a:rPr lang="tr-TR" dirty="0"/>
              <a:t> </a:t>
            </a:r>
            <a:r>
              <a:rPr lang="tr-TR" dirty="0" err="1"/>
              <a:t>interspinale</a:t>
            </a:r>
            <a:r>
              <a:rPr lang="tr-TR" dirty="0"/>
              <a:t> gibi).  </a:t>
            </a:r>
            <a:endParaRPr lang="tr-TR" dirty="0" smtClean="0"/>
          </a:p>
          <a:p>
            <a:pPr fontAlgn="base"/>
            <a:endParaRPr lang="tr-TR" dirty="0"/>
          </a:p>
          <a:p>
            <a:pPr fontAlgn="base"/>
            <a:r>
              <a:rPr lang="tr-TR" b="1" dirty="0" smtClean="0"/>
              <a:t>2.Plana</a:t>
            </a:r>
            <a:r>
              <a:rPr lang="tr-TR" b="1" dirty="0"/>
              <a:t> </a:t>
            </a:r>
            <a:r>
              <a:rPr lang="tr-TR" b="1" dirty="0" err="1"/>
              <a:t>coronalia</a:t>
            </a:r>
            <a:r>
              <a:rPr lang="tr-TR" b="1" dirty="0"/>
              <a:t> (Plana </a:t>
            </a:r>
            <a:r>
              <a:rPr lang="tr-TR" b="1" dirty="0" err="1"/>
              <a:t>frontalia</a:t>
            </a:r>
            <a:r>
              <a:rPr lang="tr-TR" b="1" dirty="0"/>
              <a:t>, </a:t>
            </a:r>
            <a:r>
              <a:rPr lang="tr-TR" b="1" dirty="0" err="1"/>
              <a:t>frontal</a:t>
            </a:r>
            <a:r>
              <a:rPr lang="tr-TR" b="1" dirty="0"/>
              <a:t> düzlem, </a:t>
            </a:r>
            <a:r>
              <a:rPr lang="tr-TR" b="1" dirty="0" err="1"/>
              <a:t>koronal</a:t>
            </a:r>
            <a:r>
              <a:rPr lang="tr-TR" b="1" dirty="0"/>
              <a:t> düzlem): </a:t>
            </a:r>
            <a:r>
              <a:rPr lang="tr-TR" dirty="0" err="1"/>
              <a:t>Transvers</a:t>
            </a:r>
            <a:r>
              <a:rPr lang="tr-TR" dirty="0"/>
              <a:t> ve </a:t>
            </a:r>
            <a:r>
              <a:rPr lang="tr-TR" dirty="0" err="1"/>
              <a:t>vertikal</a:t>
            </a:r>
            <a:r>
              <a:rPr lang="tr-TR" dirty="0"/>
              <a:t> eksenler tarafından oluşturulurlar. Vücudu ön ve arka parçalara ayırırlar. </a:t>
            </a:r>
            <a:r>
              <a:rPr lang="tr-TR" dirty="0" err="1"/>
              <a:t>Os</a:t>
            </a:r>
            <a:r>
              <a:rPr lang="tr-TR" dirty="0"/>
              <a:t> </a:t>
            </a:r>
            <a:r>
              <a:rPr lang="tr-TR" dirty="0" err="1"/>
              <a:t>frontale’ye</a:t>
            </a:r>
            <a:r>
              <a:rPr lang="tr-TR" dirty="0"/>
              <a:t> veya </a:t>
            </a:r>
            <a:r>
              <a:rPr lang="tr-TR" dirty="0" err="1"/>
              <a:t>os</a:t>
            </a:r>
            <a:r>
              <a:rPr lang="tr-TR" dirty="0"/>
              <a:t> </a:t>
            </a:r>
            <a:r>
              <a:rPr lang="tr-TR" dirty="0" err="1"/>
              <a:t>frontale</a:t>
            </a:r>
            <a:r>
              <a:rPr lang="tr-TR" dirty="0"/>
              <a:t> ile </a:t>
            </a:r>
            <a:r>
              <a:rPr lang="tr-TR" dirty="0" err="1"/>
              <a:t>os</a:t>
            </a:r>
            <a:r>
              <a:rPr lang="tr-TR" dirty="0"/>
              <a:t> </a:t>
            </a:r>
            <a:r>
              <a:rPr lang="tr-TR" dirty="0" err="1"/>
              <a:t>parietale</a:t>
            </a:r>
            <a:r>
              <a:rPr lang="tr-TR" dirty="0"/>
              <a:t> arasındaki </a:t>
            </a:r>
            <a:r>
              <a:rPr lang="tr-TR" dirty="0" err="1"/>
              <a:t>sutura</a:t>
            </a:r>
            <a:r>
              <a:rPr lang="tr-TR" dirty="0"/>
              <a:t> </a:t>
            </a:r>
            <a:r>
              <a:rPr lang="tr-TR" dirty="0" err="1"/>
              <a:t>coronalis’e</a:t>
            </a:r>
            <a:r>
              <a:rPr lang="tr-TR" dirty="0"/>
              <a:t> paralel olduklarından aynı isimle anılırlar. Bu düzlemde elde edilen radyolojik kesitlere </a:t>
            </a:r>
            <a:r>
              <a:rPr lang="tr-TR" dirty="0" err="1"/>
              <a:t>frontal</a:t>
            </a:r>
            <a:r>
              <a:rPr lang="tr-TR" dirty="0"/>
              <a:t> (</a:t>
            </a:r>
            <a:r>
              <a:rPr lang="tr-TR" dirty="0" err="1"/>
              <a:t>koronal</a:t>
            </a:r>
            <a:r>
              <a:rPr lang="tr-TR" dirty="0"/>
              <a:t>) kesit denilir.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4332" y="2809416"/>
            <a:ext cx="8946026" cy="1573398"/>
          </a:xfrm>
        </p:spPr>
        <p:txBody>
          <a:bodyPr/>
          <a:lstStyle/>
          <a:p>
            <a:pPr fontAlgn="base"/>
            <a:r>
              <a:rPr lang="tr-TR" b="1" dirty="0"/>
              <a:t>3. Plana </a:t>
            </a:r>
            <a:r>
              <a:rPr lang="tr-TR" b="1" dirty="0" err="1"/>
              <a:t>sagittalia</a:t>
            </a:r>
            <a:r>
              <a:rPr lang="tr-TR" b="1" dirty="0"/>
              <a:t> (</a:t>
            </a:r>
            <a:r>
              <a:rPr lang="tr-TR" b="1" dirty="0" err="1"/>
              <a:t>Sagittal</a:t>
            </a:r>
            <a:r>
              <a:rPr lang="tr-TR" b="1" dirty="0"/>
              <a:t> düzlem): </a:t>
            </a:r>
            <a:r>
              <a:rPr lang="tr-TR" dirty="0" err="1"/>
              <a:t>Vertikal</a:t>
            </a:r>
            <a:r>
              <a:rPr lang="tr-TR" dirty="0"/>
              <a:t> ve </a:t>
            </a:r>
            <a:r>
              <a:rPr lang="tr-TR" dirty="0" err="1"/>
              <a:t>sagittal</a:t>
            </a:r>
            <a:r>
              <a:rPr lang="tr-TR" dirty="0"/>
              <a:t> eksenler tarafından oluşturulurlar. Vücudu sağ ve sol parçalara ayırırlar. Vücudun tam ortasından geçen </a:t>
            </a:r>
            <a:r>
              <a:rPr lang="tr-TR" dirty="0" err="1"/>
              <a:t>sagittal</a:t>
            </a:r>
            <a:r>
              <a:rPr lang="tr-TR" dirty="0"/>
              <a:t> düzleme </a:t>
            </a:r>
            <a:r>
              <a:rPr lang="tr-TR" b="1" dirty="0" err="1"/>
              <a:t>Planum</a:t>
            </a:r>
            <a:r>
              <a:rPr lang="tr-TR" b="1" dirty="0"/>
              <a:t> </a:t>
            </a:r>
            <a:r>
              <a:rPr lang="tr-TR" b="1" dirty="0" err="1"/>
              <a:t>medianum</a:t>
            </a:r>
            <a:r>
              <a:rPr lang="tr-TR" b="1" dirty="0"/>
              <a:t> </a:t>
            </a:r>
            <a:r>
              <a:rPr lang="tr-TR" dirty="0"/>
              <a:t>denilir, buna paralel diğer düzlemlere </a:t>
            </a:r>
            <a:r>
              <a:rPr lang="tr-TR" b="1" dirty="0"/>
              <a:t>plana </a:t>
            </a:r>
            <a:r>
              <a:rPr lang="tr-TR" b="1" dirty="0" err="1"/>
              <a:t>paramediana</a:t>
            </a:r>
            <a:r>
              <a:rPr lang="tr-TR" b="1" dirty="0"/>
              <a:t> </a:t>
            </a:r>
            <a:r>
              <a:rPr lang="tr-TR" dirty="0"/>
              <a:t>denilir.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23</Words>
  <Application>Microsoft Office PowerPoint</Application>
  <PresentationFormat>Geniş ekran</PresentationFormat>
  <Paragraphs>15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Anatomik eksenler ve düzlemler, yön terimleri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1</cp:revision>
  <dcterms:created xsi:type="dcterms:W3CDTF">2020-01-16T08:15:50Z</dcterms:created>
  <dcterms:modified xsi:type="dcterms:W3CDTF">2020-01-16T08:21:11Z</dcterms:modified>
</cp:coreProperties>
</file>