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1" r:id="rId4"/>
    <p:sldId id="282" r:id="rId5"/>
    <p:sldId id="283" r:id="rId6"/>
    <p:sldId id="290" r:id="rId7"/>
    <p:sldId id="284" r:id="rId8"/>
    <p:sldId id="291" r:id="rId9"/>
    <p:sldId id="285" r:id="rId10"/>
    <p:sldId id="286" r:id="rId11"/>
    <p:sldId id="287" r:id="rId12"/>
    <p:sldId id="288" r:id="rId13"/>
    <p:sldId id="28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1.3.2018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1.3.2018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1.3.2018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Bunu neden böyle yapıyorsunuz? Sorusuna alınan “çünkü atalarımız öyle yapardı “ yanıtı “gelenek” sihirli sözcüğü ile kuramsallaştırılırken “geleneğin” ne olduğu nasıl aktarıldığı, aktarım sürecinde bir seçilime tabi tutulup tutulmadığı, tutuluyorsa bu seçilimi belirleyen etkenlerin neler olabileceği vb. soruları göz ardı etmiş olmuyor muyuz? </a:t>
            </a:r>
          </a:p>
          <a:p>
            <a:pPr marL="0" indent="0">
              <a:buNone/>
            </a:pPr>
            <a:endParaRPr lang="tr-TR" dirty="0"/>
          </a:p>
        </p:txBody>
      </p:sp>
    </p:spTree>
    <p:extLst>
      <p:ext uri="{BB962C8B-B14F-4D97-AF65-F5344CB8AC3E}">
        <p14:creationId xmlns:p14="http://schemas.microsoft.com/office/powerpoint/2010/main" val="2991006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Geleneğin bir bütün, değişmez bir bütün olarak kavranması, sorgulanmaya gerek duyulmaksızın içselleştirilmesi geleneğin yaratıcısının, taşıyıcısının, aktarıcısının insanlar olduğunun adeta unutulmuş olmasından kaynaklanmaktadır. </a:t>
            </a:r>
          </a:p>
          <a:p>
            <a:pPr marL="0" indent="0">
              <a:buNone/>
            </a:pPr>
            <a:endParaRPr lang="tr-TR" dirty="0"/>
          </a:p>
        </p:txBody>
      </p:sp>
    </p:spTree>
    <p:extLst>
      <p:ext uri="{BB962C8B-B14F-4D97-AF65-F5344CB8AC3E}">
        <p14:creationId xmlns:p14="http://schemas.microsoft.com/office/powerpoint/2010/main" val="1051802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Geleneğin ayıt edici yönlerinden biri, belki de en önemlisi, yani onu “gelenek” kılan ana özelliği bizatihi bir “seçilime tabi tutulmuş olmasıdır. Bir başka deyişle, kuşaklar ata kuşaklardan devraldıkları </a:t>
            </a:r>
            <a:r>
              <a:rPr lang="tr-TR" i="1" dirty="0"/>
              <a:t>her şeyi</a:t>
            </a:r>
            <a:r>
              <a:rPr lang="tr-TR" dirty="0"/>
              <a:t> gelenek olarak algılamaz ve aynen tekrarlamazlar.  </a:t>
            </a:r>
          </a:p>
        </p:txBody>
      </p:sp>
    </p:spTree>
    <p:extLst>
      <p:ext uri="{BB962C8B-B14F-4D97-AF65-F5344CB8AC3E}">
        <p14:creationId xmlns:p14="http://schemas.microsoft.com/office/powerpoint/2010/main" val="676307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Devraldıklarını, mevcut/değişen koşullara göre yeniden değerlendirmeye tabi tutar, yeniden yorumlar, bazılarını tümüyle elerken, diğerlerini aynen ya da kısmi değişikliklerle uygulamaya sokarlar. Öte yandan her tekrarlanan olgu da “gelenek” sayılmaz. Onun ayırt edici yönü “bir değer yargısı içermesi” ve “yaptırımcı” ya da “kural koyucu” yönüdür. </a:t>
            </a:r>
          </a:p>
          <a:p>
            <a:endParaRPr lang="tr-TR" dirty="0"/>
          </a:p>
        </p:txBody>
      </p:sp>
    </p:spTree>
    <p:extLst>
      <p:ext uri="{BB962C8B-B14F-4D97-AF65-F5344CB8AC3E}">
        <p14:creationId xmlns:p14="http://schemas.microsoft.com/office/powerpoint/2010/main" val="1208239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473" y="2699534"/>
            <a:ext cx="10515600" cy="1325563"/>
          </a:xfrm>
        </p:spPr>
        <p:txBody>
          <a:bodyPr/>
          <a:lstStyle/>
          <a:p>
            <a:pPr algn="ctr"/>
            <a:r>
              <a:rPr lang="tr-TR" b="1" dirty="0" smtClean="0"/>
              <a:t>KÜLTÜR VE GELENEK</a:t>
            </a:r>
            <a:endParaRPr lang="tr-TR" b="1" dirty="0"/>
          </a:p>
        </p:txBody>
      </p:sp>
    </p:spTree>
    <p:extLst>
      <p:ext uri="{BB962C8B-B14F-4D97-AF65-F5344CB8AC3E}">
        <p14:creationId xmlns:p14="http://schemas.microsoft.com/office/powerpoint/2010/main" val="93703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GELENEK:</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İnsan </a:t>
            </a:r>
            <a:r>
              <a:rPr lang="tr-TR" dirty="0"/>
              <a:t>ve toplum bilimlerinin özellikle halkbilimin belki en çok sözü edilen, ancak en az irdelenmiş kavramlarından ve hatta sorunlarından birisi. Yakın bir zaman öncesine kadar antropologlar, “geleneksel toplumları”, “geleneksel düşünce ve davranışları”, “geleneksel kurumları incelemekte; etnograflar “geleneksel uğraşların” dökümünü / belgelemesini yapmaya çalışmakta;  halkbilimciler kültür ve gelenek ayrımı yapmaksızın halk kültürü ya da geleneksel kültürü incelemekte; sosyologlar gelenek-modern kutuplaşması üzerine yoğunlaşmaktaydılar. </a:t>
            </a:r>
          </a:p>
          <a:p>
            <a:endParaRPr lang="tr-TR" dirty="0"/>
          </a:p>
        </p:txBody>
      </p:sp>
    </p:spTree>
    <p:extLst>
      <p:ext uri="{BB962C8B-B14F-4D97-AF65-F5344CB8AC3E}">
        <p14:creationId xmlns:p14="http://schemas.microsoft.com/office/powerpoint/2010/main" val="4089447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5626" y="2333775"/>
            <a:ext cx="10515600" cy="1325563"/>
          </a:xfrm>
        </p:spPr>
        <p:txBody>
          <a:bodyPr/>
          <a:lstStyle/>
          <a:p>
            <a:pPr algn="ctr"/>
            <a:r>
              <a:rPr lang="tr-TR" b="1" dirty="0"/>
              <a:t>Gelenek</a:t>
            </a:r>
            <a:r>
              <a:rPr lang="tr-TR" dirty="0"/>
              <a:t> </a:t>
            </a:r>
            <a:r>
              <a:rPr lang="tr-TR" b="1" dirty="0"/>
              <a:t>neleri</a:t>
            </a:r>
            <a:r>
              <a:rPr lang="tr-TR" dirty="0"/>
              <a:t> </a:t>
            </a:r>
            <a:r>
              <a:rPr lang="tr-TR" b="1" dirty="0"/>
              <a:t>içermektedir</a:t>
            </a:r>
            <a:r>
              <a:rPr lang="tr-TR" dirty="0"/>
              <a:t>?</a:t>
            </a:r>
            <a:br>
              <a:rPr lang="tr-TR" dirty="0"/>
            </a:br>
            <a:endParaRPr lang="tr-TR" dirty="0"/>
          </a:p>
        </p:txBody>
      </p:sp>
    </p:spTree>
    <p:extLst>
      <p:ext uri="{BB962C8B-B14F-4D97-AF65-F5344CB8AC3E}">
        <p14:creationId xmlns:p14="http://schemas.microsoft.com/office/powerpoint/2010/main" val="783974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Geleneği bir toplumda kuşaktan kuşağa geçen kültür kalıtları (mirasları) yani, alışkanlıklar, bilgiler, beceriler, davranışlar vb. içerdiğini söyleyebiliriz. Gelenekler geniş anlamıyla “bir kuşaktan öbürüne geçirilebilen bilgi, tasarım, inanç, yaşantı biçimi; daha geniş anlamıyla maddi olmayan kültürdür.  </a:t>
            </a:r>
          </a:p>
          <a:p>
            <a:endParaRPr lang="tr-TR" dirty="0"/>
          </a:p>
        </p:txBody>
      </p:sp>
    </p:spTree>
    <p:extLst>
      <p:ext uri="{BB962C8B-B14F-4D97-AF65-F5344CB8AC3E}">
        <p14:creationId xmlns:p14="http://schemas.microsoft.com/office/powerpoint/2010/main" val="2604188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277447"/>
            <a:ext cx="10515600" cy="4351338"/>
          </a:xfrm>
        </p:spPr>
        <p:txBody>
          <a:bodyPr/>
          <a:lstStyle/>
          <a:p>
            <a:r>
              <a:rPr lang="tr-TR" dirty="0"/>
              <a:t>(Ancak belirli maddi kültür öğelerini ayrı tutmak gerekir; çünkü bunlar ya manevi kültür öğeleriyle bağlantılıdır ya da onlarla simgelenmiştir.) Dar anlamda ise, kuşaklar boyunca bir toplumun örneğin kutsal ya da politik işleri gibi önemli konularda görüşleridir. </a:t>
            </a:r>
          </a:p>
          <a:p>
            <a:pPr marL="0" indent="0">
              <a:buNone/>
            </a:pPr>
            <a:endParaRPr lang="tr-TR" dirty="0"/>
          </a:p>
        </p:txBody>
      </p:sp>
    </p:spTree>
    <p:extLst>
      <p:ext uri="{BB962C8B-B14F-4D97-AF65-F5344CB8AC3E}">
        <p14:creationId xmlns:p14="http://schemas.microsoft.com/office/powerpoint/2010/main" val="1934805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Gelenek tanımı:</a:t>
            </a:r>
          </a:p>
        </p:txBody>
      </p:sp>
      <p:sp>
        <p:nvSpPr>
          <p:cNvPr id="3" name="İçerik Yer Tutucusu 2"/>
          <p:cNvSpPr>
            <a:spLocks noGrp="1"/>
          </p:cNvSpPr>
          <p:nvPr>
            <p:ph idx="1"/>
          </p:nvPr>
        </p:nvSpPr>
        <p:spPr>
          <a:xfrm>
            <a:off x="838200" y="2277446"/>
            <a:ext cx="10515600" cy="4351338"/>
          </a:xfrm>
        </p:spPr>
        <p:txBody>
          <a:bodyPr/>
          <a:lstStyle/>
          <a:p>
            <a:pPr algn="just"/>
            <a:r>
              <a:rPr lang="tr-TR" dirty="0"/>
              <a:t>A</a:t>
            </a:r>
            <a:r>
              <a:rPr lang="tr-TR" dirty="0" smtClean="0"/>
              <a:t>ntropolojide </a:t>
            </a:r>
            <a:r>
              <a:rPr lang="tr-TR" dirty="0"/>
              <a:t>sözcük,  verili bir topluluk içinde toplumsallaşma yoluyla bir kuşaktan diğerine aktarılan inanç, adet, değer, davranış, bilgi ya da uzmanlık örüntüleri yerine kullanılmaktadır. </a:t>
            </a:r>
          </a:p>
        </p:txBody>
      </p:sp>
    </p:spTree>
    <p:extLst>
      <p:ext uri="{BB962C8B-B14F-4D97-AF65-F5344CB8AC3E}">
        <p14:creationId xmlns:p14="http://schemas.microsoft.com/office/powerpoint/2010/main" val="4228725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847601"/>
            <a:ext cx="10515600" cy="4351338"/>
          </a:xfrm>
        </p:spPr>
        <p:txBody>
          <a:bodyPr/>
          <a:lstStyle/>
          <a:p>
            <a:r>
              <a:rPr lang="tr-TR" dirty="0"/>
              <a:t>Terim zaman zaman, geleneksel gündelik kültür ya da halk kültürünün incelenmesinin ana kaygıyı oluşturduğu folklor ve etnoloji de bizzat kültürün anlamdaşı olarak kullanılmıştır. </a:t>
            </a:r>
          </a:p>
          <a:p>
            <a:pPr marL="0" indent="0">
              <a:buNone/>
            </a:pPr>
            <a:endParaRPr lang="tr-TR" dirty="0"/>
          </a:p>
        </p:txBody>
      </p:sp>
    </p:spTree>
    <p:extLst>
      <p:ext uri="{BB962C8B-B14F-4D97-AF65-F5344CB8AC3E}">
        <p14:creationId xmlns:p14="http://schemas.microsoft.com/office/powerpoint/2010/main" val="360713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Gelenek kavramının eleştirel olmayan kullanımı (düne, geçmişe ait donmuş kalıplar gibi yaklaşmak), kültürel kalıcılık ya da süreklilik ile kültürel değişme kavramları karşısındaki/arasındaki konumu bir sorun yaratmaktadır. Bu soruna toplumsal yeniden üretim ve toplumsal değişme tarihsel süreci terimleriyle yaklaşılmalıdır. </a:t>
            </a:r>
          </a:p>
          <a:p>
            <a:pPr marL="0" indent="0">
              <a:buNone/>
            </a:pPr>
            <a:endParaRPr lang="tr-TR" dirty="0"/>
          </a:p>
        </p:txBody>
      </p:sp>
    </p:spTree>
    <p:extLst>
      <p:ext uri="{BB962C8B-B14F-4D97-AF65-F5344CB8AC3E}">
        <p14:creationId xmlns:p14="http://schemas.microsoft.com/office/powerpoint/2010/main" val="33249504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459</Words>
  <Application>Microsoft Office PowerPoint</Application>
  <PresentationFormat>Geniş ekran</PresentationFormat>
  <Paragraphs>15</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HLK 112 FOLKLOR ve KÜLTÜR II </vt:lpstr>
      <vt:lpstr>KÜLTÜR VE GELENEK</vt:lpstr>
      <vt:lpstr>GELENEK: </vt:lpstr>
      <vt:lpstr>Gelenek neleri içermektedir? </vt:lpstr>
      <vt:lpstr>PowerPoint Sunusu</vt:lpstr>
      <vt:lpstr>PowerPoint Sunusu</vt:lpstr>
      <vt:lpstr>Gelenek tanımı: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28</cp:revision>
  <dcterms:created xsi:type="dcterms:W3CDTF">2018-03-01T08:51:22Z</dcterms:created>
  <dcterms:modified xsi:type="dcterms:W3CDTF">2018-03-01T09:42:14Z</dcterms:modified>
</cp:coreProperties>
</file>