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Default Extension="vml" ContentType="application/vnd.openxmlformats-officedocument.vmlDrawing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Default Extension="bin" ContentType="application/vnd.openxmlformats-officedocument.oleObject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9"/>
  </p:notesMasterIdLst>
  <p:sldIdLst>
    <p:sldId id="256" r:id="rId2"/>
    <p:sldId id="472" r:id="rId3"/>
    <p:sldId id="477" r:id="rId4"/>
    <p:sldId id="478" r:id="rId5"/>
    <p:sldId id="418" r:id="rId6"/>
    <p:sldId id="419" r:id="rId7"/>
    <p:sldId id="398" r:id="rId8"/>
    <p:sldId id="397" r:id="rId9"/>
    <p:sldId id="396" r:id="rId10"/>
    <p:sldId id="402" r:id="rId11"/>
    <p:sldId id="403" r:id="rId12"/>
    <p:sldId id="432" r:id="rId13"/>
    <p:sldId id="279" r:id="rId14"/>
    <p:sldId id="370" r:id="rId15"/>
    <p:sldId id="467" r:id="rId16"/>
    <p:sldId id="465" r:id="rId17"/>
    <p:sldId id="462" r:id="rId18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6633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6408" autoAdjust="0"/>
  </p:normalViewPr>
  <p:slideViewPr>
    <p:cSldViewPr>
      <p:cViewPr>
        <p:scale>
          <a:sx n="60" d="100"/>
          <a:sy n="60" d="100"/>
        </p:scale>
        <p:origin x="-2244" y="-48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6BA948B-92ED-4EA7-8F6C-3B221F8C3820}" type="datetimeFigureOut">
              <a:rPr lang="tr-TR" smtClean="0"/>
              <a:pPr/>
              <a:t>5.03.2018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39E7C72-C724-4821-8E9A-C069CBA13D15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1176843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4" name="1 Slayt Görüntüsü Yer Tutucusu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115715" name="2 Not Yer Tutucusu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tr-TR" altLang="tr-TR" u="sng" smtClean="0">
                <a:latin typeface="Times New Roman" pitchFamily="18" charset="0"/>
                <a:cs typeface="Times New Roman" pitchFamily="18" charset="0"/>
              </a:rPr>
              <a:t>Yerel</a:t>
            </a:r>
            <a:r>
              <a:rPr lang="tr-TR" altLang="tr-TR" smtClean="0">
                <a:latin typeface="Times New Roman" pitchFamily="18" charset="0"/>
                <a:cs typeface="Times New Roman" pitchFamily="18" charset="0"/>
              </a:rPr>
              <a:t> tepkilere duyarlı, </a:t>
            </a:r>
            <a:r>
              <a:rPr lang="tr-TR" altLang="tr-TR" u="sng" smtClean="0">
                <a:latin typeface="Times New Roman" pitchFamily="18" charset="0"/>
                <a:cs typeface="Times New Roman" pitchFamily="18" charset="0"/>
              </a:rPr>
              <a:t>bölgesel – yerel kimlikler</a:t>
            </a:r>
            <a:r>
              <a:rPr lang="tr-TR" altLang="tr-TR" smtClean="0">
                <a:latin typeface="Times New Roman" pitchFamily="18" charset="0"/>
                <a:cs typeface="Times New Roman" pitchFamily="18" charset="0"/>
              </a:rPr>
              <a:t>le dost ve toplumun </a:t>
            </a:r>
            <a:r>
              <a:rPr lang="tr-TR" altLang="tr-TR" u="sng" smtClean="0">
                <a:latin typeface="Times New Roman" pitchFamily="18" charset="0"/>
                <a:cs typeface="Times New Roman" pitchFamily="18" charset="0"/>
              </a:rPr>
              <a:t>her kesim</a:t>
            </a:r>
            <a:r>
              <a:rPr lang="tr-TR" altLang="tr-TR" smtClean="0">
                <a:latin typeface="Times New Roman" pitchFamily="18" charset="0"/>
                <a:cs typeface="Times New Roman" pitchFamily="18" charset="0"/>
              </a:rPr>
              <a:t>ini içeren çağdaş müzecilik yaklaşımı günümüzün bir gereğidir. </a:t>
            </a:r>
          </a:p>
          <a:p>
            <a:r>
              <a:rPr lang="tr-TR" altLang="tr-TR" smtClean="0">
                <a:latin typeface="Times New Roman" pitchFamily="18" charset="0"/>
                <a:cs typeface="Times New Roman" pitchFamily="18" charset="0"/>
              </a:rPr>
              <a:t>Bugün müzelerin koruma, belgeleme, toplama ve araştırmaya yönelik çalışmalarının tamamı </a:t>
            </a:r>
            <a:r>
              <a:rPr lang="tr-TR" altLang="tr-TR" b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EĞİTİM</a:t>
            </a:r>
            <a:r>
              <a:rPr lang="tr-TR" altLang="tr-TR" smtClean="0">
                <a:latin typeface="Times New Roman" pitchFamily="18" charset="0"/>
                <a:cs typeface="Times New Roman" pitchFamily="18" charset="0"/>
              </a:rPr>
              <a:t> amaçlıdır ve ziyaretçilerin fiziksel ve zihinsel erişimini artıracak niteliklerle ele alınır. </a:t>
            </a:r>
          </a:p>
          <a:p>
            <a:r>
              <a:rPr lang="tr-TR" altLang="tr-TR" smtClean="0">
                <a:latin typeface="Times New Roman" pitchFamily="18" charset="0"/>
                <a:cs typeface="Times New Roman" pitchFamily="18" charset="0"/>
              </a:rPr>
              <a:t>Müzede </a:t>
            </a:r>
            <a:r>
              <a:rPr lang="tr-TR" altLang="tr-TR" u="sng" smtClean="0">
                <a:latin typeface="Times New Roman" pitchFamily="18" charset="0"/>
                <a:cs typeface="Times New Roman" pitchFamily="18" charset="0"/>
              </a:rPr>
              <a:t>mekan kurgusu</a:t>
            </a:r>
            <a:r>
              <a:rPr lang="tr-TR" altLang="tr-TR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tr-TR" altLang="tr-TR" u="sng" smtClean="0">
                <a:latin typeface="Times New Roman" pitchFamily="18" charset="0"/>
                <a:cs typeface="Times New Roman" pitchFamily="18" charset="0"/>
              </a:rPr>
              <a:t>sürekli ve geçici gösterim ve sergilerin tasarımı</a:t>
            </a:r>
            <a:r>
              <a:rPr lang="tr-TR" altLang="tr-TR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tr-TR" altLang="tr-TR" u="sng" smtClean="0">
                <a:latin typeface="Times New Roman" pitchFamily="18" charset="0"/>
                <a:cs typeface="Times New Roman" pitchFamily="18" charset="0"/>
              </a:rPr>
              <a:t>etkileşimli müze araçlarının kullanımı </a:t>
            </a:r>
            <a:r>
              <a:rPr lang="tr-TR" altLang="tr-TR" smtClean="0">
                <a:latin typeface="Times New Roman" pitchFamily="18" charset="0"/>
                <a:cs typeface="Times New Roman" pitchFamily="18" charset="0"/>
              </a:rPr>
              <a:t>ve her türlü </a:t>
            </a:r>
            <a:r>
              <a:rPr lang="tr-TR" altLang="tr-TR" u="sng" smtClean="0">
                <a:latin typeface="Times New Roman" pitchFamily="18" charset="0"/>
                <a:cs typeface="Times New Roman" pitchFamily="18" charset="0"/>
              </a:rPr>
              <a:t>program</a:t>
            </a:r>
            <a:r>
              <a:rPr lang="tr-TR" altLang="tr-TR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altLang="tr-TR" b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EĞİTİM</a:t>
            </a:r>
            <a:r>
              <a:rPr lang="tr-TR" altLang="tr-TR" smtClean="0">
                <a:latin typeface="Times New Roman" pitchFamily="18" charset="0"/>
                <a:cs typeface="Times New Roman" pitchFamily="18" charset="0"/>
              </a:rPr>
              <a:t> amacına hizmet eder. </a:t>
            </a:r>
          </a:p>
          <a:p>
            <a:endParaRPr lang="tr-TR" altLang="tr-TR" smtClean="0"/>
          </a:p>
        </p:txBody>
      </p:sp>
      <p:sp>
        <p:nvSpPr>
          <p:cNvPr id="115716" name="3 Slayt Numarası Yer Tutucusu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43CD504F-349D-4919-8B4A-7BFDBD8FA41E}" type="slidenum">
              <a:rPr lang="tr-TR" altLang="tr-TR" smtClean="0">
                <a:latin typeface="Arial" pitchFamily="34" charset="0"/>
              </a:rPr>
              <a:pPr eaLnBrk="1" hangingPunct="1">
                <a:spcBef>
                  <a:spcPct val="0"/>
                </a:spcBef>
              </a:pPr>
              <a:t>3</a:t>
            </a:fld>
            <a:endParaRPr lang="tr-TR" altLang="tr-TR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6" name="1 Slayt Görüntüsü Yer Tutucusu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118787" name="2 Not Yer Tutucusu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tr-TR" altLang="tr-TR" b="1" smtClean="0">
                <a:solidFill>
                  <a:srgbClr val="FF0000"/>
                </a:solidFill>
              </a:rPr>
              <a:t>Müzede Eğitim Geleneksel Biçimleri</a:t>
            </a:r>
          </a:p>
        </p:txBody>
      </p:sp>
      <p:sp>
        <p:nvSpPr>
          <p:cNvPr id="118788" name="3 Slayt Numarası Yer Tutucusu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E8B70FD5-63B8-42E2-96D5-925B26FEFB9E}" type="slidenum">
              <a:rPr lang="tr-TR" altLang="tr-TR" smtClean="0">
                <a:latin typeface="Arial" pitchFamily="34" charset="0"/>
              </a:rPr>
              <a:pPr eaLnBrk="1" hangingPunct="1">
                <a:spcBef>
                  <a:spcPct val="0"/>
                </a:spcBef>
              </a:pPr>
              <a:t>4</a:t>
            </a:fld>
            <a:endParaRPr lang="tr-TR" altLang="tr-TR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GALERİ</a:t>
            </a:r>
            <a:r>
              <a:rPr lang="tr-TR" baseline="0" dirty="0" smtClean="0"/>
              <a:t> SOHBETLERİ</a:t>
            </a:r>
          </a:p>
          <a:p>
            <a:r>
              <a:rPr lang="tr-TR" baseline="0" dirty="0" smtClean="0"/>
              <a:t>ANLATIM TEKNİĞİ </a:t>
            </a:r>
          </a:p>
          <a:p>
            <a:pPr>
              <a:buFont typeface="Arial" charset="0"/>
              <a:buChar char="•"/>
            </a:pPr>
            <a:r>
              <a:rPr lang="tr-TR" baseline="0" dirty="0" smtClean="0"/>
              <a:t>Tartışma (Büyük grup – küçük grup)</a:t>
            </a:r>
          </a:p>
          <a:p>
            <a:pPr>
              <a:buFont typeface="Arial" charset="0"/>
              <a:buChar char="•"/>
            </a:pPr>
            <a:r>
              <a:rPr lang="tr-TR" baseline="0" dirty="0" err="1" smtClean="0"/>
              <a:t>Sokratik</a:t>
            </a:r>
            <a:r>
              <a:rPr lang="tr-TR" baseline="0" dirty="0" smtClean="0"/>
              <a:t> sorgulama</a:t>
            </a:r>
          </a:p>
          <a:p>
            <a:pPr>
              <a:buFont typeface="Arial" charset="0"/>
              <a:buChar char="•"/>
            </a:pPr>
            <a:r>
              <a:rPr lang="tr-TR" baseline="0" dirty="0" smtClean="0"/>
              <a:t>Beyin Fırtınası </a:t>
            </a:r>
          </a:p>
          <a:p>
            <a:pPr>
              <a:buFont typeface="Arial" charset="0"/>
              <a:buChar char="•"/>
            </a:pPr>
            <a:r>
              <a:rPr lang="tr-TR" baseline="0" dirty="0" smtClean="0"/>
              <a:t>SWOT Analizi</a:t>
            </a:r>
          </a:p>
          <a:p>
            <a:pPr>
              <a:buFont typeface="Arial" charset="0"/>
              <a:buChar char="•"/>
            </a:pPr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9E7C72-C724-4821-8E9A-C069CBA13D15}" type="slidenum">
              <a:rPr lang="tr-TR" smtClean="0"/>
              <a:pPr/>
              <a:t>5</a:t>
            </a:fld>
            <a:endParaRPr lang="tr-TR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tr-TR" b="1" dirty="0" smtClean="0"/>
              <a:t>YARATICI</a:t>
            </a:r>
            <a:r>
              <a:rPr lang="tr-TR" b="1" baseline="0" dirty="0" smtClean="0"/>
              <a:t> DRAMA ÇALIŞMALARI</a:t>
            </a:r>
            <a:endParaRPr lang="tr-TR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9E7C72-C724-4821-8E9A-C069CBA13D15}" type="slidenum">
              <a:rPr lang="tr-TR" smtClean="0"/>
              <a:pPr/>
              <a:t>13</a:t>
            </a:fld>
            <a:endParaRPr lang="tr-TR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tr-TR" sz="13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Arkeopark arkeopark </a:t>
            </a:r>
          </a:p>
          <a:p>
            <a:r>
              <a:rPr lang="tr-TR" sz="13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Mardin</a:t>
            </a:r>
            <a:r>
              <a:rPr lang="tr-TR" sz="1300" b="1" baseline="0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 Arkeoloji Müzesi Arkeopark: </a:t>
            </a:r>
          </a:p>
          <a:p>
            <a:pPr lvl="0"/>
            <a:r>
              <a:rPr lang="tr-TR" sz="1300" b="1" baseline="0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Amaç: </a:t>
            </a:r>
            <a:r>
              <a:rPr lang="tr-TR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Müzenin eğitim ortamı olarak kullanılması  </a:t>
            </a:r>
            <a:endParaRPr lang="tr-TR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/>
            <a:r>
              <a:rPr lang="tr-TR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Arkeoloji, kültürel miras ve öneminin kavratılması</a:t>
            </a:r>
          </a:p>
          <a:p>
            <a:pPr lvl="0"/>
            <a:endParaRPr lang="tr-TR" sz="1200" b="1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/>
            <a:endParaRPr lang="tr-TR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tr-TR" sz="1300" b="1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9E7C72-C724-4821-8E9A-C069CBA13D15}" type="slidenum">
              <a:rPr lang="tr-TR" smtClean="0"/>
              <a:pPr/>
              <a:t>15</a:t>
            </a:fld>
            <a:endParaRPr lang="tr-TR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tr-TR" sz="1600" b="1" dirty="0" err="1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Hands</a:t>
            </a:r>
            <a:r>
              <a:rPr lang="tr-TR" sz="16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 – on galeriler </a:t>
            </a:r>
            <a:endParaRPr lang="tr-TR" sz="1600" b="1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9E7C72-C724-4821-8E9A-C069CBA13D15}" type="slidenum">
              <a:rPr lang="tr-TR" smtClean="0"/>
              <a:pPr/>
              <a:t>17</a:t>
            </a:fld>
            <a:endParaRPr lang="tr-T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/>
          <p:cNvSpPr/>
          <p:nvPr/>
        </p:nvSpPr>
        <p:spPr>
          <a:xfrm>
            <a:off x="4649096" y="-21511"/>
            <a:ext cx="35052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313355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744" y="1516828"/>
            <a:ext cx="2133600" cy="750981"/>
          </a:xfrm>
        </p:spPr>
        <p:txBody>
          <a:bodyPr anchor="b"/>
          <a:lstStyle>
            <a:lvl1pPr algn="l">
              <a:defRPr sz="2400"/>
            </a:lvl1pPr>
          </a:lstStyle>
          <a:p>
            <a:fld id="{DA75EBC2-23ED-4216-A498-C1900632FA3B}" type="datetimeFigureOut">
              <a:rPr lang="tr-TR" smtClean="0"/>
              <a:pPr/>
              <a:t>5.03.2018</a:t>
            </a:fld>
            <a:endParaRPr lang="tr-TR"/>
          </a:p>
        </p:txBody>
      </p:sp>
      <p:sp>
        <p:nvSpPr>
          <p:cNvPr id="50" name="Rectangle 49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520" y="5719966"/>
            <a:ext cx="2831592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096" y="5719966"/>
            <a:ext cx="643666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7A82EE20-46DA-45AC-BB2E-1F2F04191A25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9" name="Rectangle 88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5EBC2-23ED-4216-A498-C1900632FA3B}" type="datetimeFigureOut">
              <a:rPr lang="tr-TR" smtClean="0"/>
              <a:pPr/>
              <a:t>5.03.2018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82EE20-46DA-45AC-BB2E-1F2F04191A2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30147"/>
            <a:ext cx="1484453" cy="4780344"/>
          </a:xfrm>
        </p:spPr>
        <p:txBody>
          <a:bodyPr vert="eaVert" anchor="ctr"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296" y="1030147"/>
            <a:ext cx="5423704" cy="4780344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5EBC2-23ED-4216-A498-C1900632FA3B}" type="datetimeFigureOut">
              <a:rPr lang="tr-TR" smtClean="0"/>
              <a:pPr/>
              <a:t>5.03.2018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82EE20-46DA-45AC-BB2E-1F2F04191A2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>
  <p:cSld name="Başlık, 4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 sz="quarter"/>
          </p:nvPr>
        </p:nvSpPr>
        <p:spPr>
          <a:xfrm>
            <a:off x="1370013" y="301625"/>
            <a:ext cx="7313612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>
          <a:xfrm>
            <a:off x="1370013" y="1827213"/>
            <a:ext cx="3579812" cy="1981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quarter" idx="2"/>
          </p:nvPr>
        </p:nvSpPr>
        <p:spPr>
          <a:xfrm>
            <a:off x="5102225" y="1827213"/>
            <a:ext cx="3581400" cy="1981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3"/>
          </p:nvPr>
        </p:nvSpPr>
        <p:spPr>
          <a:xfrm>
            <a:off x="1370013" y="3960813"/>
            <a:ext cx="3579812" cy="1981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5102225" y="3960813"/>
            <a:ext cx="3581400" cy="1981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8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9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4A0BDEF-8CE5-4EB5-AA6B-D71B44C61C6E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5EBC2-23ED-4216-A498-C1900632FA3B}" type="datetimeFigureOut">
              <a:rPr lang="tr-TR" smtClean="0"/>
              <a:pPr/>
              <a:t>5.03.2018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82EE20-46DA-45AC-BB2E-1F2F04191A2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900829"/>
            <a:ext cx="6637468" cy="1362075"/>
          </a:xfrm>
        </p:spPr>
        <p:txBody>
          <a:bodyPr anchor="b"/>
          <a:lstStyle>
            <a:lvl1pPr algn="l">
              <a:defRPr sz="4000" b="0" cap="none" baseline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45" y="4267200"/>
            <a:ext cx="6637467" cy="1520413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5EBC2-23ED-4216-A498-C1900632FA3B}" type="datetimeFigureOut">
              <a:rPr lang="tr-TR" smtClean="0"/>
              <a:pPr/>
              <a:t>5.03.2018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82EE20-46DA-45AC-BB2E-1F2F04191A2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5EBC2-23ED-4216-A498-C1900632FA3B}" type="datetimeFigureOut">
              <a:rPr lang="tr-TR" smtClean="0"/>
              <a:pPr/>
              <a:t>5.03.2018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82EE20-46DA-45AC-BB2E-1F2F04191A25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3419856" cy="349300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313431"/>
            <a:ext cx="3419856" cy="349300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2111" y="2316009"/>
            <a:ext cx="305714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21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1837" y="2316010"/>
            <a:ext cx="30557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5EBC2-23ED-4216-A498-C1900632FA3B}" type="datetimeFigureOut">
              <a:rPr lang="tr-TR" smtClean="0"/>
              <a:pPr/>
              <a:t>5.03.2018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82EE20-46DA-45AC-BB2E-1F2F04191A2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5EBC2-23ED-4216-A498-C1900632FA3B}" type="datetimeFigureOut">
              <a:rPr lang="tr-TR" smtClean="0"/>
              <a:pPr/>
              <a:t>5.03.2018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82EE20-46DA-45AC-BB2E-1F2F04191A2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5EBC2-23ED-4216-A498-C1900632FA3B}" type="datetimeFigureOut">
              <a:rPr lang="tr-TR" smtClean="0"/>
              <a:pPr/>
              <a:t>5.03.2018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82EE20-46DA-45AC-BB2E-1F2F04191A2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ectangle 56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5EBC2-23ED-4216-A498-C1900632FA3B}" type="datetimeFigureOut">
              <a:rPr lang="tr-TR" smtClean="0"/>
              <a:pPr/>
              <a:t>5.03.2018</a:t>
            </a:fld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82EE20-46DA-45AC-BB2E-1F2F04191A25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58" name="Rectangle 57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94" y="856527"/>
            <a:ext cx="3090440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833" y="2657434"/>
            <a:ext cx="3304572" cy="1463153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6592" y="4136994"/>
            <a:ext cx="3298784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4" name="Rectangle 93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Rectangle 10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Rectangle 101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Rectangle 104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24" y="2660904"/>
            <a:ext cx="3300984" cy="146304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5208" y="693795"/>
            <a:ext cx="3359623" cy="5468112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630" y="4133088"/>
            <a:ext cx="3300573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5EBC2-23ED-4216-A498-C1900632FA3B}" type="datetimeFigureOut">
              <a:rPr lang="tr-TR" smtClean="0"/>
              <a:pPr/>
              <a:t>5.03.2018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82EE20-46DA-45AC-BB2E-1F2F04191A2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04800" y="0"/>
            <a:ext cx="9932332" cy="68580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457200" y="333487"/>
            <a:ext cx="8229600" cy="618564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/>
          <p:cNvSpPr/>
          <p:nvPr/>
        </p:nvSpPr>
        <p:spPr>
          <a:xfrm>
            <a:off x="4561242" y="-21511"/>
            <a:ext cx="3679116" cy="699244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Rectangle 7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3492" y="2323652"/>
            <a:ext cx="6777317" cy="3508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7388" y="2244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fld id="{DA75EBC2-23ED-4216-A498-C1900632FA3B}" type="datetimeFigureOut">
              <a:rPr lang="tr-TR" smtClean="0"/>
              <a:pPr/>
              <a:t>5.03.2018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1448" y="5852160"/>
            <a:ext cx="35021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49096" y="224491"/>
            <a:ext cx="13321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EFEFE"/>
                </a:solidFill>
              </a:defRPr>
            </a:lvl1pPr>
          </a:lstStyle>
          <a:p>
            <a:fld id="{7A82EE20-46DA-45AC-BB2E-1F2F04191A25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471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oleObject" Target="../embeddings/oleObject1.bin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4716016" y="1268760"/>
            <a:ext cx="3600400" cy="980728"/>
          </a:xfrm>
        </p:spPr>
        <p:txBody>
          <a:bodyPr>
            <a:noAutofit/>
          </a:bodyPr>
          <a:lstStyle/>
          <a:p>
            <a:pPr algn="ctr"/>
            <a:r>
              <a:rPr lang="tr-TR" sz="2900" b="1" dirty="0" smtClean="0">
                <a:solidFill>
                  <a:schemeClr val="accent1">
                    <a:lumMod val="60000"/>
                    <a:lumOff val="40000"/>
                  </a:schemeClr>
                </a:solidFill>
                <a:ea typeface="Verdana" panose="020B0604030504040204" pitchFamily="34" charset="0"/>
                <a:cs typeface="Verdana" panose="020B0604030504040204" pitchFamily="34" charset="0"/>
              </a:rPr>
              <a:t>MÜZE EĞİTİMİ VE YÖNTEM VE TEKNİKLER</a:t>
            </a:r>
            <a:endParaRPr lang="tr-TR" sz="2900" i="1" dirty="0">
              <a:solidFill>
                <a:schemeClr val="accent1">
                  <a:lumMod val="60000"/>
                  <a:lumOff val="40000"/>
                </a:schemeClr>
              </a:solidFill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8" name="Picture 2" descr="C:\Documents and Settings\Ceren\Desktop\f93ae3a8dbf8fe57b11a1e6a3ecb219e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50684" b="1"/>
          <a:stretch/>
        </p:blipFill>
        <p:spPr bwMode="auto">
          <a:xfrm>
            <a:off x="4593704" y="5169002"/>
            <a:ext cx="2015131" cy="8318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2" descr="C:\Documents and Settings\Ceren\Desktop\f93ae3a8dbf8fe57b11a1e6a3ecb219e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50000"/>
          <a:stretch/>
        </p:blipFill>
        <p:spPr bwMode="auto">
          <a:xfrm>
            <a:off x="6516216" y="5103348"/>
            <a:ext cx="1728192" cy="7552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5 Alt Başlık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40707058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115616" y="1268760"/>
            <a:ext cx="7272924" cy="3508977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tr-TR" sz="5500" b="1" dirty="0" smtClean="0">
                <a:solidFill>
                  <a:schemeClr val="accent3"/>
                </a:solidFill>
              </a:rPr>
              <a:t>ÖĞRETMEN (YETİŞKİN) VE ÖĞRENCİ (ÇOCUK) KİTAPLARI  </a:t>
            </a:r>
            <a:endParaRPr lang="tr-TR" sz="5500" b="1" dirty="0">
              <a:solidFill>
                <a:schemeClr val="accent3"/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 sz="quarter"/>
          </p:nvPr>
        </p:nvSpPr>
        <p:spPr>
          <a:xfrm>
            <a:off x="1071538" y="2643182"/>
            <a:ext cx="7313612" cy="1143000"/>
          </a:xfrm>
        </p:spPr>
        <p:txBody>
          <a:bodyPr>
            <a:noAutofit/>
          </a:bodyPr>
          <a:lstStyle/>
          <a:p>
            <a:pPr algn="ctr"/>
            <a:r>
              <a:rPr lang="tr-TR" sz="5500" b="1" dirty="0" smtClean="0">
                <a:solidFill>
                  <a:schemeClr val="accent3"/>
                </a:solidFill>
              </a:rPr>
              <a:t>MÜZE KUTULARI </a:t>
            </a:r>
            <a:br>
              <a:rPr lang="tr-TR" sz="5500" b="1" dirty="0" smtClean="0">
                <a:solidFill>
                  <a:schemeClr val="accent3"/>
                </a:solidFill>
              </a:rPr>
            </a:br>
            <a:r>
              <a:rPr lang="tr-TR" sz="5500" b="1" dirty="0" smtClean="0">
                <a:solidFill>
                  <a:schemeClr val="accent3"/>
                </a:solidFill>
              </a:rPr>
              <a:t>(BAVUL MÜZE)</a:t>
            </a:r>
            <a:endParaRPr lang="tr-TR" sz="5500" b="1" dirty="0">
              <a:solidFill>
                <a:schemeClr val="accent3"/>
              </a:solidFill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28662" y="2000240"/>
            <a:ext cx="7024744" cy="1872208"/>
          </a:xfrm>
        </p:spPr>
        <p:txBody>
          <a:bodyPr>
            <a:noAutofit/>
          </a:bodyPr>
          <a:lstStyle/>
          <a:p>
            <a:pPr algn="ctr"/>
            <a:r>
              <a:rPr lang="tr-TR" sz="5500" b="1" dirty="0" smtClean="0">
                <a:solidFill>
                  <a:schemeClr val="accent3"/>
                </a:solidFill>
              </a:rPr>
              <a:t>MATERYAL GELİŞTİRME</a:t>
            </a:r>
            <a:endParaRPr lang="tr-TR" sz="5500" b="1" dirty="0">
              <a:solidFill>
                <a:schemeClr val="accent3"/>
              </a:solidFill>
            </a:endParaRPr>
          </a:p>
        </p:txBody>
      </p:sp>
      <p:pic>
        <p:nvPicPr>
          <p:cNvPr id="4" name="Picture 18" descr="Ĵ"/>
          <p:cNvPicPr>
            <a:picLocks noChangeAspect="1" noChangeArrowheads="1"/>
          </p:cNvPicPr>
          <p:nvPr/>
        </p:nvPicPr>
        <p:blipFill>
          <a:blip r:embed="rId2" cstate="print">
            <a:lum bright="28000" contrast="20000"/>
          </a:blip>
          <a:srcRect r="73856"/>
          <a:stretch>
            <a:fillRect/>
          </a:stretch>
        </p:blipFill>
        <p:spPr bwMode="auto">
          <a:xfrm rot="20598372">
            <a:off x="2674958" y="8888273"/>
            <a:ext cx="933385" cy="9402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Dikdörtgen"/>
          <p:cNvSpPr/>
          <p:nvPr/>
        </p:nvSpPr>
        <p:spPr>
          <a:xfrm>
            <a:off x="5292080" y="0"/>
            <a:ext cx="185980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800" b="1" dirty="0" smtClean="0">
                <a:solidFill>
                  <a:schemeClr val="accent3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Training</a:t>
            </a:r>
            <a:endParaRPr lang="tr-TR" sz="2800" b="1" dirty="0">
              <a:solidFill>
                <a:schemeClr val="accent3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5" name="4 Dikdörtgen"/>
          <p:cNvSpPr/>
          <p:nvPr/>
        </p:nvSpPr>
        <p:spPr>
          <a:xfrm>
            <a:off x="1403648" y="2276872"/>
            <a:ext cx="6287299" cy="178510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tr-TR" sz="5500" b="1" dirty="0" smtClean="0">
                <a:solidFill>
                  <a:schemeClr val="accent3"/>
                </a:solidFill>
              </a:rPr>
              <a:t>YARATICI DRAMA </a:t>
            </a:r>
          </a:p>
          <a:p>
            <a:pPr algn="ctr"/>
            <a:r>
              <a:rPr lang="tr-TR" sz="5500" b="1" dirty="0" smtClean="0">
                <a:solidFill>
                  <a:schemeClr val="accent3"/>
                </a:solidFill>
              </a:rPr>
              <a:t>ÇALIŞMALARI</a:t>
            </a:r>
            <a:endParaRPr lang="tr-TR" sz="5500" b="1" dirty="0">
              <a:solidFill>
                <a:schemeClr val="accent3"/>
              </a:solidFill>
            </a:endParaRPr>
          </a:p>
        </p:txBody>
      </p:sp>
      <p:graphicFrame>
        <p:nvGraphicFramePr>
          <p:cNvPr id="425986" name="Object 2"/>
          <p:cNvGraphicFramePr>
            <a:graphicFrameLocks noChangeAspect="1"/>
          </p:cNvGraphicFramePr>
          <p:nvPr/>
        </p:nvGraphicFramePr>
        <p:xfrm>
          <a:off x="539552" y="4581128"/>
          <a:ext cx="1882552" cy="1807250"/>
        </p:xfrm>
        <a:graphic>
          <a:graphicData uri="http://schemas.openxmlformats.org/presentationml/2006/ole">
            <p:oleObj spid="_x0000_s425988" name="Bitmap Image" r:id="rId4" imgW="2429214" imgH="2161905" progId="PBrush">
              <p:embed/>
            </p:oleObj>
          </a:graphicData>
        </a:graphic>
      </p:graphicFrame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Dikdörtgen"/>
          <p:cNvSpPr/>
          <p:nvPr/>
        </p:nvSpPr>
        <p:spPr>
          <a:xfrm>
            <a:off x="4716016" y="0"/>
            <a:ext cx="341987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b="1" dirty="0" err="1" smtClean="0">
                <a:solidFill>
                  <a:schemeClr val="accent1">
                    <a:lumMod val="40000"/>
                    <a:lumOff val="6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Responsibilites</a:t>
            </a:r>
            <a:r>
              <a:rPr lang="tr-TR" b="1" dirty="0" smtClean="0">
                <a:solidFill>
                  <a:schemeClr val="accent1">
                    <a:lumMod val="40000"/>
                    <a:lumOff val="6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of museum educator </a:t>
            </a:r>
            <a:endParaRPr lang="tr-TR" b="1" dirty="0">
              <a:solidFill>
                <a:schemeClr val="accent1">
                  <a:lumMod val="40000"/>
                  <a:lumOff val="60000"/>
                </a:schemeClr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5" name="4 İçerik Yer Tutucusu"/>
          <p:cNvSpPr>
            <a:spLocks noGrp="1"/>
          </p:cNvSpPr>
          <p:nvPr>
            <p:ph idx="1"/>
          </p:nvPr>
        </p:nvSpPr>
        <p:spPr>
          <a:xfrm>
            <a:off x="755576" y="1772816"/>
            <a:ext cx="6777317" cy="3508977"/>
          </a:xfrm>
        </p:spPr>
        <p:txBody>
          <a:bodyPr/>
          <a:lstStyle/>
          <a:p>
            <a:pPr algn="ctr">
              <a:buNone/>
            </a:pPr>
            <a:r>
              <a:rPr lang="tr-TR" sz="5500" b="1" dirty="0" smtClean="0">
                <a:solidFill>
                  <a:schemeClr val="accent3"/>
                </a:solidFill>
              </a:rPr>
              <a:t>MÜZEDE GÖRSEL SANATLAR </a:t>
            </a:r>
          </a:p>
          <a:p>
            <a:pPr algn="ctr">
              <a:buNone/>
            </a:pPr>
            <a:r>
              <a:rPr lang="tr-TR" sz="5500" b="1" dirty="0" smtClean="0">
                <a:solidFill>
                  <a:schemeClr val="accent3"/>
                </a:solidFill>
              </a:rPr>
              <a:t>ÇALIŞMALARI </a:t>
            </a:r>
          </a:p>
          <a:p>
            <a:pPr>
              <a:buNone/>
            </a:pPr>
            <a:endParaRPr lang="tr-TR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2 İçerik Yer Tutucusu"/>
          <p:cNvSpPr txBox="1">
            <a:spLocks/>
          </p:cNvSpPr>
          <p:nvPr/>
        </p:nvSpPr>
        <p:spPr>
          <a:xfrm>
            <a:off x="1187624" y="764704"/>
            <a:ext cx="6777317" cy="108012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342900" marR="0" lvl="0" indent="-27432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76000"/>
              <a:buFont typeface="Wingdings 2" pitchFamily="18" charset="2"/>
              <a:buNone/>
              <a:tabLst/>
              <a:defRPr/>
            </a:pPr>
            <a:r>
              <a:rPr kumimoji="0" lang="tr-TR" sz="55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3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-ARKEOPARKLAR- </a:t>
            </a:r>
            <a:endParaRPr kumimoji="0" lang="tr-TR" sz="5500" b="1" i="0" u="none" strike="noStrike" kern="1200" cap="none" spc="0" normalizeH="0" baseline="0" noProof="0" dirty="0">
              <a:ln>
                <a:noFill/>
              </a:ln>
              <a:solidFill>
                <a:schemeClr val="accent3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3 Dikdörtgen"/>
          <p:cNvSpPr/>
          <p:nvPr/>
        </p:nvSpPr>
        <p:spPr>
          <a:xfrm>
            <a:off x="4932040" y="0"/>
            <a:ext cx="282962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Arkeopark - arkeopark </a:t>
            </a:r>
            <a:endParaRPr lang="tr-TR" b="1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5" name="4 Dikdörtgen"/>
          <p:cNvSpPr/>
          <p:nvPr/>
        </p:nvSpPr>
        <p:spPr>
          <a:xfrm>
            <a:off x="1691680" y="1772816"/>
            <a:ext cx="581439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000" b="1" dirty="0" smtClean="0">
                <a:solidFill>
                  <a:schemeClr val="accent3"/>
                </a:solidFill>
              </a:rPr>
              <a:t>ÖRNEK: Mardin Arkeoloji Müzesi Arkeoparkı</a:t>
            </a:r>
          </a:p>
          <a:p>
            <a:r>
              <a:rPr lang="tr-TR" sz="2000" b="1" dirty="0" smtClean="0">
                <a:solidFill>
                  <a:schemeClr val="accent3"/>
                </a:solidFill>
              </a:rPr>
              <a:t> </a:t>
            </a:r>
          </a:p>
          <a:p>
            <a:pPr lvl="0"/>
            <a:r>
              <a:rPr lang="tr-TR" sz="2000" b="1" dirty="0" smtClean="0">
                <a:solidFill>
                  <a:schemeClr val="accent3"/>
                </a:solidFill>
              </a:rPr>
              <a:t>Amaçlar: </a:t>
            </a:r>
          </a:p>
          <a:p>
            <a:pPr lvl="0"/>
            <a:r>
              <a:rPr lang="tr-TR" b="1" dirty="0" smtClean="0"/>
              <a:t>Müzenin eğitim ortamı olarak kullanılması  </a:t>
            </a:r>
            <a:endParaRPr lang="tr-TR" dirty="0" smtClean="0"/>
          </a:p>
          <a:p>
            <a:pPr lvl="0"/>
            <a:r>
              <a:rPr lang="tr-TR" b="1" dirty="0" smtClean="0"/>
              <a:t>Arkeoloji, kültürel miras ve öneminin kavratılması…</a:t>
            </a:r>
            <a:endParaRPr lang="tr-TR" dirty="0" smtClean="0"/>
          </a:p>
        </p:txBody>
      </p:sp>
      <p:sp>
        <p:nvSpPr>
          <p:cNvPr id="6" name="5 Dikdörtgen"/>
          <p:cNvSpPr/>
          <p:nvPr/>
        </p:nvSpPr>
        <p:spPr>
          <a:xfrm>
            <a:off x="3779912" y="3573016"/>
            <a:ext cx="4572000" cy="286232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b="1" dirty="0" smtClean="0">
                <a:solidFill>
                  <a:schemeClr val="accent3"/>
                </a:solidFill>
              </a:rPr>
              <a:t>Atölyeler: </a:t>
            </a:r>
          </a:p>
          <a:p>
            <a:r>
              <a:rPr lang="tr-TR" dirty="0" smtClean="0"/>
              <a:t>Seramik Yapım Atölyesi </a:t>
            </a:r>
          </a:p>
          <a:p>
            <a:r>
              <a:rPr lang="tr-TR" dirty="0" smtClean="0"/>
              <a:t>Sikke Basım Atölyesi </a:t>
            </a:r>
          </a:p>
          <a:p>
            <a:r>
              <a:rPr lang="tr-TR" dirty="0" smtClean="0"/>
              <a:t>Tablet ve Mühür Baskı Atölyesi </a:t>
            </a:r>
          </a:p>
          <a:p>
            <a:r>
              <a:rPr lang="tr-TR" dirty="0" smtClean="0"/>
              <a:t>Restorasyon ve </a:t>
            </a:r>
            <a:r>
              <a:rPr lang="tr-TR" dirty="0" err="1" smtClean="0"/>
              <a:t>Konservasyon</a:t>
            </a:r>
            <a:r>
              <a:rPr lang="tr-TR" dirty="0" smtClean="0"/>
              <a:t> Atölyesi </a:t>
            </a:r>
          </a:p>
          <a:p>
            <a:r>
              <a:rPr lang="tr-TR" dirty="0" smtClean="0"/>
              <a:t>Heykel Atölyesi </a:t>
            </a:r>
          </a:p>
          <a:p>
            <a:r>
              <a:rPr lang="tr-TR" dirty="0" smtClean="0"/>
              <a:t>Müzik Atölyesi</a:t>
            </a:r>
          </a:p>
          <a:p>
            <a:r>
              <a:rPr lang="tr-TR" dirty="0" smtClean="0"/>
              <a:t>Kök Boya Atölyesi </a:t>
            </a:r>
          </a:p>
          <a:p>
            <a:r>
              <a:rPr lang="tr-TR" dirty="0" smtClean="0"/>
              <a:t>Bakır İşleme Atölyesi</a:t>
            </a:r>
          </a:p>
          <a:p>
            <a:r>
              <a:rPr lang="tr-TR" dirty="0" smtClean="0"/>
              <a:t>Eski Çocuk Oyunları Atölyesi </a:t>
            </a:r>
            <a:endParaRPr lang="tr-TR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000100" y="2786058"/>
            <a:ext cx="7848872" cy="1872208"/>
          </a:xfrm>
        </p:spPr>
        <p:txBody>
          <a:bodyPr>
            <a:noAutofit/>
          </a:bodyPr>
          <a:lstStyle/>
          <a:p>
            <a:r>
              <a:rPr lang="tr-TR" sz="5500" b="1" dirty="0" smtClean="0">
                <a:solidFill>
                  <a:schemeClr val="accent3"/>
                </a:solidFill>
              </a:rPr>
              <a:t>MÜZEDE POPÜLER KÜLTÜR…</a:t>
            </a:r>
            <a:endParaRPr lang="tr-TR" sz="5500" b="1" dirty="0">
              <a:solidFill>
                <a:schemeClr val="accent3"/>
              </a:solidFill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691680" y="620688"/>
            <a:ext cx="6008687" cy="1143000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tr-TR" sz="2800" b="1" dirty="0" smtClean="0">
                <a:solidFill>
                  <a:srgbClr val="FF0000"/>
                </a:solidFill>
              </a:rPr>
              <a:t>Etkileşimli Müze Eğitimi Temelli Müze Türleri (Öğrenme Galerileri)</a:t>
            </a:r>
            <a:endParaRPr lang="tr-TR" sz="2800" b="1" dirty="0">
              <a:solidFill>
                <a:srgbClr val="FF0000"/>
              </a:solidFill>
            </a:endParaRPr>
          </a:p>
        </p:txBody>
      </p:sp>
      <p:sp>
        <p:nvSpPr>
          <p:cNvPr id="65539" name="2 İçerik Yer Tutucusu"/>
          <p:cNvSpPr>
            <a:spLocks noGrp="1"/>
          </p:cNvSpPr>
          <p:nvPr>
            <p:ph idx="1"/>
          </p:nvPr>
        </p:nvSpPr>
        <p:spPr>
          <a:xfrm>
            <a:off x="4500563" y="1916832"/>
            <a:ext cx="4643437" cy="4608413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tr-TR" dirty="0" smtClean="0"/>
              <a:t>Keşif Merkezi</a:t>
            </a:r>
          </a:p>
          <a:p>
            <a:pPr>
              <a:defRPr/>
            </a:pPr>
            <a:r>
              <a:rPr lang="tr-TR" dirty="0" smtClean="0"/>
              <a:t>Çocuk Müzesi </a:t>
            </a:r>
          </a:p>
          <a:p>
            <a:pPr>
              <a:defRPr/>
            </a:pPr>
            <a:r>
              <a:rPr lang="tr-TR" dirty="0" smtClean="0"/>
              <a:t>Bilim Merkezi</a:t>
            </a:r>
          </a:p>
          <a:p>
            <a:pPr>
              <a:defRPr/>
            </a:pPr>
            <a:r>
              <a:rPr lang="tr-TR" dirty="0" smtClean="0"/>
              <a:t>Keşif Odası</a:t>
            </a:r>
          </a:p>
          <a:p>
            <a:pPr>
              <a:defRPr/>
            </a:pPr>
            <a:r>
              <a:rPr lang="tr-TR" dirty="0" smtClean="0"/>
              <a:t>Keşif Galerisi</a:t>
            </a:r>
          </a:p>
          <a:p>
            <a:pPr>
              <a:defRPr/>
            </a:pPr>
            <a:r>
              <a:rPr lang="tr-TR" dirty="0" smtClean="0"/>
              <a:t>Mikro Galeri</a:t>
            </a:r>
          </a:p>
          <a:p>
            <a:pPr>
              <a:defRPr/>
            </a:pPr>
            <a:r>
              <a:rPr lang="tr-TR" dirty="0" smtClean="0"/>
              <a:t>Çocukluk Müzesi</a:t>
            </a:r>
          </a:p>
          <a:p>
            <a:pPr>
              <a:defRPr/>
            </a:pPr>
            <a:r>
              <a:rPr lang="tr-TR" dirty="0" smtClean="0"/>
              <a:t>Çocuk Sanatları Müzesi</a:t>
            </a:r>
          </a:p>
          <a:p>
            <a:pPr>
              <a:defRPr/>
            </a:pPr>
            <a:r>
              <a:rPr lang="tr-TR" dirty="0" smtClean="0"/>
              <a:t>Planetaryum</a:t>
            </a:r>
          </a:p>
          <a:p>
            <a:pPr>
              <a:defRPr/>
            </a:pPr>
            <a:r>
              <a:rPr lang="tr-TR" dirty="0" err="1" smtClean="0"/>
              <a:t>Vivarium</a:t>
            </a:r>
            <a:endParaRPr lang="tr-TR" dirty="0" smtClean="0"/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 rot="20845960">
            <a:off x="916144" y="2172990"/>
            <a:ext cx="3365500" cy="3170238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>
            <a:spAutoFit/>
          </a:bodyPr>
          <a:lstStyle/>
          <a:p>
            <a:pPr algn="ctr">
              <a:defRPr/>
            </a:pPr>
            <a:r>
              <a:rPr lang="tr-TR" sz="2000" b="1" dirty="0">
                <a:solidFill>
                  <a:srgbClr val="6600FF"/>
                </a:solidFill>
              </a:rPr>
              <a:t>Etkileşimli müze eğitimi geleneksel müzelerdeki kimi kurallara “</a:t>
            </a:r>
            <a:r>
              <a:rPr lang="tr-TR" sz="2000" b="1" dirty="0" err="1">
                <a:solidFill>
                  <a:srgbClr val="6600FF"/>
                </a:solidFill>
              </a:rPr>
              <a:t>hoşçakal</a:t>
            </a:r>
            <a:r>
              <a:rPr lang="tr-TR" sz="2000" b="1" dirty="0">
                <a:solidFill>
                  <a:srgbClr val="6600FF"/>
                </a:solidFill>
              </a:rPr>
              <a:t>” der </a:t>
            </a:r>
          </a:p>
          <a:p>
            <a:pPr algn="ctr">
              <a:defRPr/>
            </a:pPr>
            <a:r>
              <a:rPr lang="tr-TR" sz="2000" b="1" dirty="0">
                <a:solidFill>
                  <a:srgbClr val="6600FF"/>
                </a:solidFill>
              </a:rPr>
              <a:t>ve kendi kurallarını hatırlatır:</a:t>
            </a:r>
          </a:p>
          <a:p>
            <a:pPr algn="ctr">
              <a:defRPr/>
            </a:pPr>
            <a:r>
              <a:rPr lang="tr-TR" sz="2000" b="1" dirty="0">
                <a:solidFill>
                  <a:schemeClr val="folHlink"/>
                </a:solidFill>
              </a:rPr>
              <a:t>“Lütfen Dokunun</a:t>
            </a:r>
            <a:r>
              <a:rPr lang="tr-TR" sz="2000" b="1" dirty="0">
                <a:solidFill>
                  <a:schemeClr val="folHlink"/>
                </a:solidFill>
                <a:latin typeface="Arial" charset="0"/>
              </a:rPr>
              <a:t>!</a:t>
            </a:r>
            <a:r>
              <a:rPr lang="tr-TR" sz="2000" b="1" dirty="0">
                <a:solidFill>
                  <a:schemeClr val="folHlink"/>
                </a:solidFill>
              </a:rPr>
              <a:t>”</a:t>
            </a:r>
            <a:endParaRPr lang="tr-TR" sz="2000" b="1" dirty="0">
              <a:solidFill>
                <a:srgbClr val="FFFFFF"/>
              </a:solidFill>
            </a:endParaRPr>
          </a:p>
          <a:p>
            <a:pPr algn="ctr">
              <a:defRPr/>
            </a:pPr>
            <a:r>
              <a:rPr lang="tr-TR" sz="2000" b="1" dirty="0">
                <a:solidFill>
                  <a:schemeClr val="folHlink"/>
                </a:solidFill>
              </a:rPr>
              <a:t>“Bu müzede/ galeride nesnelere dokunmamak yasaktır</a:t>
            </a:r>
            <a:r>
              <a:rPr lang="tr-TR" sz="2000" b="1" dirty="0">
                <a:solidFill>
                  <a:schemeClr val="folHlink"/>
                </a:solidFill>
                <a:latin typeface="Arial" charset="0"/>
              </a:rPr>
              <a:t>!</a:t>
            </a:r>
            <a:r>
              <a:rPr lang="tr-TR" sz="2000" b="1" dirty="0">
                <a:solidFill>
                  <a:schemeClr val="folHlink"/>
                </a:solidFill>
              </a:rPr>
              <a:t>”.</a:t>
            </a:r>
            <a:r>
              <a:rPr lang="tr-TR" sz="2000" b="1" dirty="0">
                <a:solidFill>
                  <a:srgbClr val="FFFFFF"/>
                </a:solidFill>
                <a:latin typeface="Arial" charset="0"/>
              </a:rPr>
              <a:t>   </a:t>
            </a:r>
          </a:p>
        </p:txBody>
      </p:sp>
      <p:sp>
        <p:nvSpPr>
          <p:cNvPr id="10" name="9 Dikdörtgen"/>
          <p:cNvSpPr/>
          <p:nvPr/>
        </p:nvSpPr>
        <p:spPr>
          <a:xfrm>
            <a:off x="5004048" y="0"/>
            <a:ext cx="245772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 err="1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Hands</a:t>
            </a:r>
            <a:r>
              <a:rPr lang="tr-TR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 – on galeriler </a:t>
            </a:r>
            <a:endParaRPr lang="tr-TR" b="1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2 İçerik Yer Tutucusu"/>
          <p:cNvSpPr txBox="1">
            <a:spLocks/>
          </p:cNvSpPr>
          <p:nvPr/>
        </p:nvSpPr>
        <p:spPr>
          <a:xfrm>
            <a:off x="1042988" y="692150"/>
            <a:ext cx="7654925" cy="5616575"/>
          </a:xfrm>
          <a:prstGeom prst="rect">
            <a:avLst/>
          </a:prstGeom>
        </p:spPr>
        <p:txBody>
          <a:bodyPr>
            <a:normAutofit fontScale="92500" lnSpcReduction="10000"/>
          </a:bodyPr>
          <a:lstStyle/>
          <a:p>
            <a:pPr marL="342900" indent="-342900" fontAlgn="auto">
              <a:spcBef>
                <a:spcPct val="20000"/>
              </a:spcBef>
              <a:spcAft>
                <a:spcPts val="0"/>
              </a:spcAft>
              <a:buFont typeface="Arial" pitchFamily="34" charset="0"/>
              <a:buNone/>
              <a:defRPr/>
            </a:pPr>
            <a:r>
              <a:rPr lang="tr-TR" sz="3200" dirty="0">
                <a:latin typeface="+mn-lt"/>
              </a:rPr>
              <a:t>	</a:t>
            </a:r>
            <a:r>
              <a:rPr lang="tr-TR" sz="5000" b="1" dirty="0">
                <a:solidFill>
                  <a:srgbClr val="C00000"/>
                </a:solidFill>
                <a:latin typeface="Footlight MT Light" pitchFamily="18" charset="0"/>
                <a:ea typeface="+mj-ea"/>
                <a:cs typeface="+mj-cs"/>
              </a:rPr>
              <a:t>MÜZE</a:t>
            </a:r>
            <a:r>
              <a:rPr lang="tr-TR" sz="3500" b="1" dirty="0">
                <a:solidFill>
                  <a:srgbClr val="C00000"/>
                </a:solidFill>
                <a:latin typeface="+mn-lt"/>
              </a:rPr>
              <a:t>, </a:t>
            </a:r>
            <a:r>
              <a:rPr lang="tr-TR" sz="4100" b="1" dirty="0">
                <a:latin typeface="+mn-lt"/>
              </a:rPr>
              <a:t>toplumun hizmetinde, </a:t>
            </a:r>
            <a:r>
              <a:rPr lang="tr-TR" sz="4100" b="1" dirty="0">
                <a:solidFill>
                  <a:srgbClr val="C00000"/>
                </a:solidFill>
                <a:latin typeface="+mn-lt"/>
              </a:rPr>
              <a:t>halka açık, </a:t>
            </a:r>
            <a:r>
              <a:rPr lang="tr-TR" sz="4100" b="1" dirty="0">
                <a:latin typeface="+mn-lt"/>
              </a:rPr>
              <a:t>insanların </a:t>
            </a:r>
            <a:r>
              <a:rPr lang="tr-TR" sz="4100" b="1" dirty="0">
                <a:solidFill>
                  <a:srgbClr val="C00000"/>
                </a:solidFill>
                <a:latin typeface="+mn-lt"/>
              </a:rPr>
              <a:t>eğitimi </a:t>
            </a:r>
            <a:r>
              <a:rPr lang="tr-TR" sz="4100" b="1" dirty="0">
                <a:latin typeface="+mn-lt"/>
              </a:rPr>
              <a:t>ve </a:t>
            </a:r>
            <a:r>
              <a:rPr lang="tr-TR" sz="4100" b="1" dirty="0">
                <a:solidFill>
                  <a:srgbClr val="C00000"/>
                </a:solidFill>
                <a:latin typeface="+mn-lt"/>
              </a:rPr>
              <a:t>eğlenmesi</a:t>
            </a:r>
            <a:r>
              <a:rPr lang="tr-TR" sz="4100" b="1" dirty="0">
                <a:latin typeface="+mn-lt"/>
              </a:rPr>
              <a:t> için somut ve somut olmayan insana ve çevreye ilişkin unsurları toplayan, koruyan, araştıran, </a:t>
            </a:r>
            <a:r>
              <a:rPr lang="tr-TR" sz="4100" b="1" dirty="0">
                <a:solidFill>
                  <a:srgbClr val="C00000"/>
                </a:solidFill>
                <a:latin typeface="+mn-lt"/>
              </a:rPr>
              <a:t>iletişim kuran, </a:t>
            </a:r>
            <a:r>
              <a:rPr lang="tr-TR" sz="4100" b="1" dirty="0">
                <a:latin typeface="+mn-lt"/>
              </a:rPr>
              <a:t>sergileyen, kâr düşüncesinden bağımsız ve </a:t>
            </a:r>
            <a:r>
              <a:rPr lang="tr-TR" sz="4100" b="1" u="dbl" dirty="0">
                <a:latin typeface="+mn-lt"/>
              </a:rPr>
              <a:t>sürekliliği</a:t>
            </a:r>
            <a:r>
              <a:rPr lang="tr-TR" sz="4100" b="1" dirty="0">
                <a:latin typeface="+mn-lt"/>
              </a:rPr>
              <a:t> olan bir </a:t>
            </a:r>
            <a:r>
              <a:rPr lang="tr-TR" sz="3900" b="1" dirty="0">
                <a:latin typeface="+mn-lt"/>
              </a:rPr>
              <a:t>kuruluştur</a:t>
            </a:r>
            <a:r>
              <a:rPr lang="tr-TR" sz="4100" b="1" dirty="0">
                <a:latin typeface="+mn-lt"/>
              </a:rPr>
              <a:t> (ICOM, 2003). </a:t>
            </a:r>
          </a:p>
        </p:txBody>
      </p:sp>
    </p:spTree>
    <p:extLst>
      <p:ext uri="{BB962C8B-B14F-4D97-AF65-F5344CB8AC3E}">
        <p14:creationId xmlns:p14="http://schemas.microsoft.com/office/powerpoint/2010/main" xmlns="" val="3288857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2 Dikdörtgen"/>
          <p:cNvSpPr>
            <a:spLocks noChangeArrowheads="1"/>
          </p:cNvSpPr>
          <p:nvPr/>
        </p:nvSpPr>
        <p:spPr bwMode="auto">
          <a:xfrm>
            <a:off x="3492500" y="4797425"/>
            <a:ext cx="5472113" cy="1630363"/>
          </a:xfrm>
          <a:prstGeom prst="rect">
            <a:avLst/>
          </a:prstGeom>
          <a:blipFill dpi="0" rotWithShape="1">
            <a:blip r:embed="rId3" cstate="print"/>
            <a:srcRect/>
            <a:tile tx="0" ty="0" sx="100000" sy="100000" flip="none" algn="tl"/>
          </a:blip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ts val="600"/>
              </a:spcBef>
              <a:buClr>
                <a:schemeClr val="accent1"/>
              </a:buClr>
              <a:buSzPct val="80000"/>
              <a:buFont typeface="Wingdings 2" pitchFamily="18" charset="2"/>
              <a:buChar char=""/>
              <a:defRPr sz="32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eaLnBrk="0" hangingPunct="0">
              <a:spcBef>
                <a:spcPts val="550"/>
              </a:spcBef>
              <a:buClr>
                <a:schemeClr val="accent1"/>
              </a:buClr>
              <a:buFont typeface="Verdana" pitchFamily="34" charset="0"/>
              <a:buChar char="◦"/>
              <a:defRPr sz="28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2"/>
              </a:buClr>
              <a:buFont typeface="Wingdings 2" pitchFamily="18" charset="2"/>
              <a:buChar char=""/>
              <a:defRPr sz="24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C32D2E"/>
              </a:buClr>
              <a:buFont typeface="Wingdings 2" pitchFamily="18" charset="2"/>
              <a:buChar char="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84AA33"/>
              </a:buClr>
              <a:buFont typeface="Wingdings 2" pitchFamily="18" charset="2"/>
              <a:buChar char="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itchFamily="18" charset="2"/>
              <a:buChar char="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itchFamily="18" charset="2"/>
              <a:buChar char="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itchFamily="18" charset="2"/>
              <a:buChar char="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itchFamily="18" charset="2"/>
              <a:buChar char="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tr-TR" altLang="tr-TR" sz="2500">
                <a:latin typeface="Times New Roman" pitchFamily="18" charset="0"/>
                <a:cs typeface="Times New Roman" pitchFamily="18" charset="0"/>
              </a:rPr>
              <a:t>Çoklu ortamlar,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tr-TR" altLang="tr-TR" sz="2500">
                <a:latin typeface="Times New Roman" pitchFamily="18" charset="0"/>
                <a:cs typeface="Times New Roman" pitchFamily="18" charset="0"/>
              </a:rPr>
              <a:t>Çoklu teknolojiler,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tr-TR" altLang="tr-TR" sz="2500">
                <a:latin typeface="Times New Roman" pitchFamily="18" charset="0"/>
                <a:cs typeface="Times New Roman" pitchFamily="18" charset="0"/>
              </a:rPr>
              <a:t>Nesnelerin her türlü gösterimi,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tr-TR" altLang="tr-TR" sz="2500">
                <a:latin typeface="Times New Roman" pitchFamily="18" charset="0"/>
                <a:cs typeface="Times New Roman" pitchFamily="18" charset="0"/>
              </a:rPr>
              <a:t>EĞİTİM amacına hizmet eder. </a:t>
            </a:r>
          </a:p>
        </p:txBody>
      </p:sp>
      <p:sp>
        <p:nvSpPr>
          <p:cNvPr id="44035" name="3 Dikdörtgen"/>
          <p:cNvSpPr>
            <a:spLocks noChangeArrowheads="1"/>
          </p:cNvSpPr>
          <p:nvPr/>
        </p:nvSpPr>
        <p:spPr bwMode="auto">
          <a:xfrm>
            <a:off x="1042988" y="1103313"/>
            <a:ext cx="6192837" cy="2784475"/>
          </a:xfrm>
          <a:prstGeom prst="rect">
            <a:avLst/>
          </a:prstGeom>
          <a:blipFill dpi="0" rotWithShape="1">
            <a:blip r:embed="rId3" cstate="print"/>
            <a:srcRect/>
            <a:tile tx="0" ty="0" sx="100000" sy="100000" flip="none" algn="tl"/>
          </a:blip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ts val="600"/>
              </a:spcBef>
              <a:buClr>
                <a:schemeClr val="accent1"/>
              </a:buClr>
              <a:buSzPct val="80000"/>
              <a:buFont typeface="Wingdings 2" pitchFamily="18" charset="2"/>
              <a:buChar char=""/>
              <a:defRPr sz="32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eaLnBrk="0" hangingPunct="0">
              <a:spcBef>
                <a:spcPts val="550"/>
              </a:spcBef>
              <a:buClr>
                <a:schemeClr val="accent1"/>
              </a:buClr>
              <a:buFont typeface="Verdana" pitchFamily="34" charset="0"/>
              <a:buChar char="◦"/>
              <a:defRPr sz="28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2"/>
              </a:buClr>
              <a:buFont typeface="Wingdings 2" pitchFamily="18" charset="2"/>
              <a:buChar char=""/>
              <a:defRPr sz="24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C32D2E"/>
              </a:buClr>
              <a:buFont typeface="Wingdings 2" pitchFamily="18" charset="2"/>
              <a:buChar char="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84AA33"/>
              </a:buClr>
              <a:buFont typeface="Wingdings 2" pitchFamily="18" charset="2"/>
              <a:buChar char="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itchFamily="18" charset="2"/>
              <a:buChar char="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itchFamily="18" charset="2"/>
              <a:buChar char="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itchFamily="18" charset="2"/>
              <a:buChar char="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itchFamily="18" charset="2"/>
              <a:buChar char="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tr-TR" altLang="tr-TR" sz="2500">
                <a:latin typeface="Times New Roman" pitchFamily="18" charset="0"/>
                <a:cs typeface="Times New Roman" pitchFamily="18" charset="0"/>
              </a:rPr>
              <a:t>Ziyaretçileri </a:t>
            </a:r>
            <a:r>
              <a:rPr lang="tr-TR" altLang="tr-TR" sz="2500" b="1">
                <a:latin typeface="Times New Roman" pitchFamily="18" charset="0"/>
                <a:cs typeface="Times New Roman" pitchFamily="18" charset="0"/>
              </a:rPr>
              <a:t>genel halk </a:t>
            </a:r>
            <a:r>
              <a:rPr lang="tr-TR" altLang="tr-TR" sz="2500">
                <a:latin typeface="Times New Roman" pitchFamily="18" charset="0"/>
                <a:cs typeface="Times New Roman" pitchFamily="18" charset="0"/>
              </a:rPr>
              <a:t>statüsünden çıkararak her yaştan ziyaretçiyi müze sürecinde </a:t>
            </a:r>
            <a:r>
              <a:rPr lang="tr-TR" altLang="tr-TR" sz="2500" b="1">
                <a:latin typeface="Times New Roman" pitchFamily="18" charset="0"/>
                <a:cs typeface="Times New Roman" pitchFamily="18" charset="0"/>
              </a:rPr>
              <a:t>“aktif katılımcı” </a:t>
            </a:r>
            <a:r>
              <a:rPr lang="tr-TR" altLang="tr-TR" sz="2500">
                <a:latin typeface="Times New Roman" pitchFamily="18" charset="0"/>
                <a:cs typeface="Times New Roman" pitchFamily="18" charset="0"/>
              </a:rPr>
              <a:t>olarak algılayan ve </a:t>
            </a:r>
            <a:r>
              <a:rPr lang="tr-TR" altLang="tr-TR" sz="2500" b="1">
                <a:latin typeface="Times New Roman" pitchFamily="18" charset="0"/>
                <a:cs typeface="Times New Roman" pitchFamily="18" charset="0"/>
              </a:rPr>
              <a:t>farklılık</a:t>
            </a:r>
            <a:r>
              <a:rPr lang="tr-TR" altLang="tr-TR" sz="2500">
                <a:latin typeface="Times New Roman" pitchFamily="18" charset="0"/>
                <a:cs typeface="Times New Roman" pitchFamily="18" charset="0"/>
              </a:rPr>
              <a:t> gösteren ziyaretçi ihtiyaçlarına ve ilgilerine vurgu yaparak </a:t>
            </a:r>
            <a:r>
              <a:rPr lang="tr-TR" altLang="tr-TR" sz="2500" b="1">
                <a:latin typeface="Times New Roman" pitchFamily="18" charset="0"/>
                <a:cs typeface="Times New Roman" pitchFamily="18" charset="0"/>
              </a:rPr>
              <a:t>kapsayıcı</a:t>
            </a:r>
            <a:r>
              <a:rPr lang="tr-TR" altLang="tr-TR" sz="2500">
                <a:latin typeface="Times New Roman" pitchFamily="18" charset="0"/>
                <a:cs typeface="Times New Roman" pitchFamily="18" charset="0"/>
              </a:rPr>
              <a:t> müze ortamı ve olanakları oluşturmaya odaklanan çağdaş eğitim yaklaşımı…”</a:t>
            </a:r>
          </a:p>
        </p:txBody>
      </p:sp>
      <p:sp>
        <p:nvSpPr>
          <p:cNvPr id="5" name="4 Dikdörtgen"/>
          <p:cNvSpPr/>
          <p:nvPr/>
        </p:nvSpPr>
        <p:spPr>
          <a:xfrm>
            <a:off x="3059113" y="4221163"/>
            <a:ext cx="3606800" cy="55403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tr-TR" sz="3000" b="1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Çağdaş müze eğitimi</a:t>
            </a:r>
          </a:p>
        </p:txBody>
      </p:sp>
      <p:sp>
        <p:nvSpPr>
          <p:cNvPr id="6" name="5 Dikdörtgen"/>
          <p:cNvSpPr/>
          <p:nvPr/>
        </p:nvSpPr>
        <p:spPr>
          <a:xfrm>
            <a:off x="1003300" y="549275"/>
            <a:ext cx="3606800" cy="55403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tr-TR" sz="3000" b="1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Çağdaş müze eğitimi</a:t>
            </a:r>
          </a:p>
        </p:txBody>
      </p:sp>
    </p:spTree>
    <p:extLst>
      <p:ext uri="{BB962C8B-B14F-4D97-AF65-F5344CB8AC3E}">
        <p14:creationId xmlns:p14="http://schemas.microsoft.com/office/powerpoint/2010/main" xmlns="" val="17145127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48131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altLang="tr-TR" smtClean="0"/>
          </a:p>
        </p:txBody>
      </p:sp>
      <p:pic>
        <p:nvPicPr>
          <p:cNvPr id="48132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7475" b="18085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8133" name="4 Dikdörtgen"/>
          <p:cNvSpPr>
            <a:spLocks noChangeArrowheads="1"/>
          </p:cNvSpPr>
          <p:nvPr/>
        </p:nvSpPr>
        <p:spPr bwMode="auto">
          <a:xfrm>
            <a:off x="2484438" y="188913"/>
            <a:ext cx="497205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ts val="600"/>
              </a:spcBef>
              <a:buClr>
                <a:schemeClr val="accent1"/>
              </a:buClr>
              <a:buSzPct val="80000"/>
              <a:buFont typeface="Wingdings 2" pitchFamily="18" charset="2"/>
              <a:buChar char=""/>
              <a:defRPr sz="32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eaLnBrk="0" hangingPunct="0">
              <a:spcBef>
                <a:spcPts val="550"/>
              </a:spcBef>
              <a:buClr>
                <a:schemeClr val="accent1"/>
              </a:buClr>
              <a:buFont typeface="Verdana" pitchFamily="34" charset="0"/>
              <a:buChar char="◦"/>
              <a:defRPr sz="28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2"/>
              </a:buClr>
              <a:buFont typeface="Wingdings 2" pitchFamily="18" charset="2"/>
              <a:buChar char=""/>
              <a:defRPr sz="24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C32D2E"/>
              </a:buClr>
              <a:buFont typeface="Wingdings 2" pitchFamily="18" charset="2"/>
              <a:buChar char="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84AA33"/>
              </a:buClr>
              <a:buFont typeface="Wingdings 2" pitchFamily="18" charset="2"/>
              <a:buChar char="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itchFamily="18" charset="2"/>
              <a:buChar char="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itchFamily="18" charset="2"/>
              <a:buChar char="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itchFamily="18" charset="2"/>
              <a:buChar char="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itchFamily="18" charset="2"/>
              <a:buChar char="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tr-TR" altLang="tr-TR" sz="24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Müzede Eğitim Geleneksel Biçimleri</a:t>
            </a:r>
          </a:p>
        </p:txBody>
      </p:sp>
    </p:spTree>
    <p:extLst>
      <p:ext uri="{BB962C8B-B14F-4D97-AF65-F5344CB8AC3E}">
        <p14:creationId xmlns:p14="http://schemas.microsoft.com/office/powerpoint/2010/main" xmlns="" val="5290460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dörtgen"/>
          <p:cNvSpPr/>
          <p:nvPr/>
        </p:nvSpPr>
        <p:spPr>
          <a:xfrm>
            <a:off x="1259632" y="1340768"/>
            <a:ext cx="6462464" cy="29084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sz="5500" b="1" dirty="0" smtClean="0">
                <a:solidFill>
                  <a:schemeClr val="accent3"/>
                </a:solidFill>
              </a:rPr>
              <a:t>GALERİ SOHBETLERİ</a:t>
            </a:r>
          </a:p>
          <a:p>
            <a:pPr algn="ctr"/>
            <a:r>
              <a:rPr lang="tr-TR" sz="5500" b="1" dirty="0" smtClean="0">
                <a:solidFill>
                  <a:schemeClr val="accent3"/>
                </a:solidFill>
              </a:rPr>
              <a:t>ANLATIM TEKNİĞİ</a:t>
            </a:r>
            <a:r>
              <a:rPr lang="tr-TR" sz="5000" b="1" dirty="0" smtClean="0"/>
              <a:t> </a:t>
            </a:r>
          </a:p>
          <a:p>
            <a:endParaRPr lang="tr-TR" dirty="0"/>
          </a:p>
        </p:txBody>
      </p:sp>
      <p:sp>
        <p:nvSpPr>
          <p:cNvPr id="3" name="2 Dikdörtgen"/>
          <p:cNvSpPr/>
          <p:nvPr/>
        </p:nvSpPr>
        <p:spPr>
          <a:xfrm>
            <a:off x="1619672" y="4149080"/>
            <a:ext cx="5832648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charset="0"/>
              <a:buChar char="•"/>
            </a:pPr>
            <a:r>
              <a:rPr lang="tr-TR" sz="2500" dirty="0" smtClean="0"/>
              <a:t> </a:t>
            </a:r>
            <a:r>
              <a:rPr lang="tr-TR" sz="2500" b="1" dirty="0" smtClean="0"/>
              <a:t>Tartışma (Büyük grup – küçük grup)</a:t>
            </a:r>
          </a:p>
          <a:p>
            <a:pPr>
              <a:buFont typeface="Arial" charset="0"/>
              <a:buChar char="•"/>
            </a:pPr>
            <a:r>
              <a:rPr lang="tr-TR" sz="2500" b="1" dirty="0" smtClean="0"/>
              <a:t> </a:t>
            </a:r>
            <a:r>
              <a:rPr lang="tr-TR" sz="2500" b="1" dirty="0" err="1" smtClean="0"/>
              <a:t>Sokratik</a:t>
            </a:r>
            <a:r>
              <a:rPr lang="tr-TR" sz="2500" b="1" dirty="0" smtClean="0"/>
              <a:t> sorgulama</a:t>
            </a:r>
          </a:p>
          <a:p>
            <a:pPr>
              <a:buFont typeface="Arial" charset="0"/>
              <a:buChar char="•"/>
            </a:pPr>
            <a:r>
              <a:rPr lang="tr-TR" sz="2500" b="1" dirty="0" smtClean="0"/>
              <a:t> Beyin Fırtınası </a:t>
            </a:r>
          </a:p>
          <a:p>
            <a:pPr>
              <a:buFont typeface="Arial" charset="0"/>
              <a:buChar char="•"/>
            </a:pPr>
            <a:r>
              <a:rPr lang="tr-TR" sz="2500" b="1" dirty="0" smtClean="0"/>
              <a:t> SWOT Analizi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115616" y="1772816"/>
            <a:ext cx="6777317" cy="3508977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tr-TR" sz="5500" b="1" dirty="0" smtClean="0">
                <a:solidFill>
                  <a:schemeClr val="accent3"/>
                </a:solidFill>
              </a:rPr>
              <a:t>ARA-BUL TEKNİĞİ </a:t>
            </a:r>
          </a:p>
          <a:p>
            <a:pPr algn="ctr">
              <a:buNone/>
            </a:pPr>
            <a:r>
              <a:rPr lang="tr-TR" sz="5500" b="1" dirty="0" smtClean="0">
                <a:solidFill>
                  <a:schemeClr val="accent3"/>
                </a:solidFill>
              </a:rPr>
              <a:t>İPUCU KAĞITLARI</a:t>
            </a:r>
          </a:p>
          <a:p>
            <a:pPr algn="ctr">
              <a:buNone/>
            </a:pPr>
            <a:r>
              <a:rPr lang="tr-TR" sz="5500" b="1" dirty="0" smtClean="0">
                <a:solidFill>
                  <a:schemeClr val="accent3"/>
                </a:solidFill>
              </a:rPr>
              <a:t>DİLSİZ HARİTA </a:t>
            </a:r>
            <a:endParaRPr lang="tr-TR" sz="5500" b="1" dirty="0">
              <a:solidFill>
                <a:schemeClr val="accent3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331640" y="2852936"/>
            <a:ext cx="6777317" cy="1177356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tr-TR" sz="5500" b="1" dirty="0" smtClean="0">
                <a:solidFill>
                  <a:schemeClr val="accent3"/>
                </a:solidFill>
              </a:rPr>
              <a:t>NESNE ÇALIŞMASI </a:t>
            </a:r>
            <a:endParaRPr lang="tr-TR" sz="5500" b="1" dirty="0">
              <a:solidFill>
                <a:schemeClr val="accent3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63888" y="2492896"/>
            <a:ext cx="4968552" cy="3508977"/>
          </a:xfrm>
        </p:spPr>
        <p:txBody>
          <a:bodyPr>
            <a:normAutofit lnSpcReduction="10000"/>
          </a:bodyPr>
          <a:lstStyle/>
          <a:p>
            <a:pPr algn="ctr">
              <a:buNone/>
            </a:pPr>
            <a:r>
              <a:rPr lang="tr-TR" sz="5500" b="1" dirty="0" smtClean="0">
                <a:solidFill>
                  <a:schemeClr val="accent3"/>
                </a:solidFill>
              </a:rPr>
              <a:t>REHBERLİ GEZİ </a:t>
            </a:r>
          </a:p>
          <a:p>
            <a:pPr algn="ctr">
              <a:buNone/>
            </a:pPr>
            <a:r>
              <a:rPr lang="tr-TR" sz="5500" b="1" dirty="0" smtClean="0">
                <a:solidFill>
                  <a:schemeClr val="accent3"/>
                </a:solidFill>
              </a:rPr>
              <a:t>ÖYKÜ – NESNE İNCELEME </a:t>
            </a:r>
            <a:endParaRPr lang="tr-TR" sz="5500" b="1" dirty="0">
              <a:solidFill>
                <a:schemeClr val="accent3"/>
              </a:solidFill>
            </a:endParaRPr>
          </a:p>
        </p:txBody>
      </p:sp>
      <p:pic>
        <p:nvPicPr>
          <p:cNvPr id="388099" name="Picture 3" descr="C:\Users\User\AppData\Local\Microsoft\Windows\INetCache\IE\361382N8\footstep[1]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6200000">
            <a:off x="1038201" y="2176454"/>
            <a:ext cx="2857500" cy="250507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214414" y="2143116"/>
            <a:ext cx="6777317" cy="3508977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tr-TR" sz="5500" b="1" dirty="0" smtClean="0">
                <a:solidFill>
                  <a:schemeClr val="accent3"/>
                </a:solidFill>
              </a:rPr>
              <a:t>MÜZEDE TEKNOLOJİ</a:t>
            </a:r>
          </a:p>
          <a:p>
            <a:pPr algn="ctr">
              <a:buNone/>
            </a:pPr>
            <a:r>
              <a:rPr lang="tr-TR" sz="5500" b="1" dirty="0" smtClean="0">
                <a:solidFill>
                  <a:schemeClr val="accent3"/>
                </a:solidFill>
              </a:rPr>
              <a:t>KULLANIMI </a:t>
            </a:r>
            <a:endParaRPr lang="tr-TR" sz="5500" b="1" dirty="0">
              <a:solidFill>
                <a:schemeClr val="accent3"/>
              </a:solidFill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ustin">
  <a:themeElements>
    <a:clrScheme name="Austin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Austin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ustin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Austin</Template>
  <TotalTime>10520</TotalTime>
  <Words>384</Words>
  <Application>Microsoft Office PowerPoint</Application>
  <PresentationFormat>Ekran Gösterisi (4:3)</PresentationFormat>
  <Paragraphs>90</Paragraphs>
  <Slides>17</Slides>
  <Notes>6</Notes>
  <HiddenSlides>0</HiddenSlides>
  <MMClips>0</MMClips>
  <ScaleCrop>false</ScaleCrop>
  <HeadingPairs>
    <vt:vector size="6" baseType="variant">
      <vt:variant>
        <vt:lpstr>Tema</vt:lpstr>
      </vt:variant>
      <vt:variant>
        <vt:i4>1</vt:i4>
      </vt:variant>
      <vt:variant>
        <vt:lpstr>Katıştırılmış OLE Hizmet Programları</vt:lpstr>
      </vt:variant>
      <vt:variant>
        <vt:i4>1</vt:i4>
      </vt:variant>
      <vt:variant>
        <vt:lpstr>Slayt Başlıkları</vt:lpstr>
      </vt:variant>
      <vt:variant>
        <vt:i4>17</vt:i4>
      </vt:variant>
    </vt:vector>
  </HeadingPairs>
  <TitlesOfParts>
    <vt:vector size="19" baseType="lpstr">
      <vt:lpstr>Austin</vt:lpstr>
      <vt:lpstr>Bitmap Image</vt:lpstr>
      <vt:lpstr>MÜZE EĞİTİMİ VE YÖNTEM VE TEKNİKLER</vt:lpstr>
      <vt:lpstr>Slayt 2</vt:lpstr>
      <vt:lpstr>Slayt 3</vt:lpstr>
      <vt:lpstr>Slayt 4</vt:lpstr>
      <vt:lpstr>Slayt 5</vt:lpstr>
      <vt:lpstr>Slayt 6</vt:lpstr>
      <vt:lpstr>Slayt 7</vt:lpstr>
      <vt:lpstr>Slayt 8</vt:lpstr>
      <vt:lpstr>Slayt 9</vt:lpstr>
      <vt:lpstr>Slayt 10</vt:lpstr>
      <vt:lpstr>MÜZE KUTULARI  (BAVUL MÜZE)</vt:lpstr>
      <vt:lpstr>MATERYAL GELİŞTİRME</vt:lpstr>
      <vt:lpstr>Slayt 13</vt:lpstr>
      <vt:lpstr>Slayt 14</vt:lpstr>
      <vt:lpstr>Slayt 15</vt:lpstr>
      <vt:lpstr>MÜZEDE POPÜLER KÜLTÜR…</vt:lpstr>
      <vt:lpstr>Etkileşimli Müze Eğitimi Temelli Müze Türleri (Öğrenme Galerileri)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ÇAĞDAŞ MÜZECİLİK BAĞLAMINDA MÜZEDE EĞİTİM  VE MÜZE EĞİTİMCİSİNİN YETERLİKLERİ</dc:title>
  <dc:creator>AYSE</dc:creator>
  <cp:lastModifiedBy>Kullanıcı</cp:lastModifiedBy>
  <cp:revision>342</cp:revision>
  <dcterms:created xsi:type="dcterms:W3CDTF">2015-05-08T12:02:30Z</dcterms:created>
  <dcterms:modified xsi:type="dcterms:W3CDTF">2018-03-05T10:16:05Z</dcterms:modified>
</cp:coreProperties>
</file>