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6CB-E1EE-4159-B3B5-EF153585D16E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781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6CB-E1EE-4159-B3B5-EF153585D16E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3463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6CB-E1EE-4159-B3B5-EF153585D16E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6026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8907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2967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064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599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2858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4623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5259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3013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6CB-E1EE-4159-B3B5-EF153585D16E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50181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43853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96966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1004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6CB-E1EE-4159-B3B5-EF153585D16E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9763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6CB-E1EE-4159-B3B5-EF153585D16E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924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6CB-E1EE-4159-B3B5-EF153585D16E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5012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6CB-E1EE-4159-B3B5-EF153585D16E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5719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6CB-E1EE-4159-B3B5-EF153585D16E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8747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6CB-E1EE-4159-B3B5-EF153585D16E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987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26CB-E1EE-4159-B3B5-EF153585D16E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051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226CB-E1EE-4159-B3B5-EF153585D16E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A1BF1-45E8-4923-9BF2-32B42F9EED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7820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4589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850" y="404813"/>
            <a:ext cx="8540750" cy="627062"/>
          </a:xfrm>
        </p:spPr>
        <p:txBody>
          <a:bodyPr/>
          <a:lstStyle/>
          <a:p>
            <a:pPr algn="ctr" eaLnBrk="1" hangingPunct="1"/>
            <a:r>
              <a:rPr lang="en-US" altLang="tr-TR" sz="2400" b="1" dirty="0">
                <a:solidFill>
                  <a:srgbClr val="FFFF00"/>
                </a:solidFill>
              </a:rPr>
              <a:t>PLANNING AND FOLLOWING CONTROL PROGRAMS</a:t>
            </a:r>
            <a:endParaRPr lang="tr-TR" altLang="tr-TR" sz="2400" b="1" dirty="0">
              <a:solidFill>
                <a:srgbClr val="FFFF00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1412876"/>
            <a:ext cx="8229600" cy="5445125"/>
          </a:xfrm>
        </p:spPr>
        <p:txBody>
          <a:bodyPr/>
          <a:lstStyle/>
          <a:p>
            <a:pPr eaLnBrk="1" hangingPunct="1"/>
            <a:endParaRPr lang="tr-TR" altLang="tr-TR" sz="2800" dirty="0">
              <a:solidFill>
                <a:srgbClr val="FFFF00"/>
              </a:solidFill>
            </a:endParaRPr>
          </a:p>
          <a:p>
            <a:pPr marL="0" indent="0" eaLnBrk="1" hangingPunct="1">
              <a:buNone/>
            </a:pPr>
            <a:r>
              <a:rPr lang="en-US" altLang="tr-TR" sz="2800" dirty="0">
                <a:solidFill>
                  <a:srgbClr val="FFFF00"/>
                </a:solidFill>
              </a:rPr>
              <a:t>To control or remove the disease from the population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Dimensions of the disease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Factors related to the formation of the disease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Methods for struggle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You need to know the cost of this process and its possible consequences</a:t>
            </a:r>
            <a:endParaRPr lang="tr-TR" altLang="tr-TR" dirty="0" smtClean="0">
              <a:solidFill>
                <a:srgbClr val="FFFF00"/>
              </a:solidFill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2424114" y="1196975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78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627062"/>
          </a:xfrm>
        </p:spPr>
        <p:txBody>
          <a:bodyPr/>
          <a:lstStyle/>
          <a:p>
            <a:pPr algn="ctr" eaLnBrk="1" hangingPunct="1"/>
            <a:r>
              <a:rPr lang="tr-TR" altLang="tr-TR" sz="2800" b="1" dirty="0">
                <a:solidFill>
                  <a:srgbClr val="FFFF00"/>
                </a:solidFill>
              </a:rPr>
              <a:t>DEPARTMENTS OF EPIDEMIOLOGY</a:t>
            </a:r>
            <a:endParaRPr lang="tr-TR" altLang="tr-TR" sz="2800" b="1" dirty="0">
              <a:solidFill>
                <a:srgbClr val="FFFF00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1412876"/>
            <a:ext cx="8229600" cy="54451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z="2800"/>
              <a:t>	</a:t>
            </a:r>
            <a:endParaRPr lang="tr-TR" altLang="tr-TR" sz="2800">
              <a:solidFill>
                <a:srgbClr val="FFFF00"/>
              </a:solidFill>
            </a:endParaRP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2424114" y="1196975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1752601" y="1371600"/>
            <a:ext cx="8620125" cy="2886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tr-TR" sz="28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0B854"/>
              </a:buClr>
              <a:buSzPct val="120000"/>
              <a:buFontTx/>
              <a:buChar char="•"/>
              <a:defRPr/>
            </a:pPr>
            <a:r>
              <a:rPr lang="tr-TR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Descriptive epidemiology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0B854"/>
              </a:buClr>
              <a:buSzPct val="120000"/>
              <a:buFontTx/>
              <a:buChar char="•"/>
              <a:defRPr/>
            </a:pPr>
            <a:r>
              <a:rPr lang="tr-TR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  Experimental epidemiology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0B854"/>
              </a:buClr>
              <a:buSzPct val="120000"/>
              <a:buFontTx/>
              <a:buChar char="•"/>
              <a:defRPr/>
            </a:pPr>
            <a:r>
              <a:rPr lang="tr-TR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  Analytical epidemiology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F0B854"/>
              </a:buClr>
              <a:buSzPct val="120000"/>
              <a:buFontTx/>
              <a:buChar char="•"/>
              <a:defRPr/>
            </a:pPr>
            <a:r>
              <a:rPr lang="tr-TR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  Theoretical epidemiology</a:t>
            </a:r>
            <a:endParaRPr lang="tr-TR" sz="32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42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627062"/>
          </a:xfrm>
        </p:spPr>
        <p:txBody>
          <a:bodyPr/>
          <a:lstStyle/>
          <a:p>
            <a:pPr algn="ctr" eaLnBrk="1" hangingPunct="1"/>
            <a:r>
              <a:rPr lang="tr-TR" altLang="tr-TR" sz="2800" b="1" dirty="0">
                <a:solidFill>
                  <a:srgbClr val="FFFF00"/>
                </a:solidFill>
              </a:rPr>
              <a:t>HEALTH AND DISEASE</a:t>
            </a:r>
            <a:endParaRPr lang="tr-TR" altLang="tr-TR" sz="2800" b="1" dirty="0">
              <a:solidFill>
                <a:srgbClr val="FFFF00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1412876"/>
            <a:ext cx="8229600" cy="5445125"/>
          </a:xfrm>
        </p:spPr>
        <p:txBody>
          <a:bodyPr/>
          <a:lstStyle/>
          <a:p>
            <a:pPr eaLnBrk="1" hangingPunct="1"/>
            <a:r>
              <a:rPr lang="en-US" altLang="tr-TR" sz="2800" dirty="0">
                <a:solidFill>
                  <a:srgbClr val="FFFF00"/>
                </a:solidFill>
              </a:rPr>
              <a:t>Health</a:t>
            </a:r>
          </a:p>
          <a:p>
            <a:pPr eaLnBrk="1" hangingPunct="1"/>
            <a:r>
              <a:rPr lang="en-US" altLang="tr-TR" sz="2800" dirty="0">
                <a:solidFill>
                  <a:srgbClr val="FFFF00"/>
                </a:solidFill>
              </a:rPr>
              <a:t>infection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Subclinical infection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Clinical infection</a:t>
            </a:r>
          </a:p>
          <a:p>
            <a:pPr eaLnBrk="1" hangingPunct="1"/>
            <a:r>
              <a:rPr lang="en-US" altLang="tr-TR" sz="2800" dirty="0">
                <a:solidFill>
                  <a:srgbClr val="FFFF00"/>
                </a:solidFill>
              </a:rPr>
              <a:t>Disease</a:t>
            </a:r>
          </a:p>
          <a:p>
            <a:pPr eaLnBrk="1" hangingPunct="1"/>
            <a:endParaRPr lang="en-US" altLang="tr-TR" sz="2800" dirty="0">
              <a:solidFill>
                <a:srgbClr val="FFFF00"/>
              </a:solidFill>
            </a:endParaRPr>
          </a:p>
          <a:p>
            <a:pPr eaLnBrk="1" hangingPunct="1"/>
            <a:r>
              <a:rPr lang="en-US" altLang="tr-TR" sz="2800" dirty="0">
                <a:solidFill>
                  <a:srgbClr val="FFFF00"/>
                </a:solidFill>
              </a:rPr>
              <a:t>Disease factors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External factors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Internal factors</a:t>
            </a:r>
            <a:endParaRPr lang="tr-TR" altLang="tr-TR" sz="2400" dirty="0">
              <a:solidFill>
                <a:srgbClr val="FFFF00"/>
              </a:solidFill>
            </a:endParaRPr>
          </a:p>
        </p:txBody>
      </p:sp>
      <p:sp>
        <p:nvSpPr>
          <p:cNvPr id="24580" name="Line 4"/>
          <p:cNvSpPr>
            <a:spLocks noChangeShapeType="1"/>
          </p:cNvSpPr>
          <p:nvPr/>
        </p:nvSpPr>
        <p:spPr bwMode="auto">
          <a:xfrm>
            <a:off x="2424114" y="1196975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98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627062"/>
          </a:xfrm>
        </p:spPr>
        <p:txBody>
          <a:bodyPr/>
          <a:lstStyle/>
          <a:p>
            <a:pPr algn="ctr" eaLnBrk="1" hangingPunct="1"/>
            <a:r>
              <a:rPr lang="tr-TR" altLang="tr-TR" sz="2800" b="1" dirty="0">
                <a:solidFill>
                  <a:srgbClr val="FFFF00"/>
                </a:solidFill>
              </a:rPr>
              <a:t>EXTERNAL FACTORS</a:t>
            </a:r>
            <a:endParaRPr lang="tr-TR" altLang="tr-TR" sz="2800" b="1" dirty="0">
              <a:solidFill>
                <a:srgbClr val="FFFF00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1412876"/>
            <a:ext cx="8229600" cy="5445125"/>
          </a:xfrm>
        </p:spPr>
        <p:txBody>
          <a:bodyPr/>
          <a:lstStyle/>
          <a:p>
            <a:pPr eaLnBrk="1" hangingPunct="1"/>
            <a:r>
              <a:rPr lang="tr-TR" altLang="tr-TR" sz="2400" dirty="0">
                <a:solidFill>
                  <a:srgbClr val="FFFF00"/>
                </a:solidFill>
              </a:rPr>
              <a:t>Physical factors (rays, heat, electricity)</a:t>
            </a:r>
          </a:p>
          <a:p>
            <a:pPr eaLnBrk="1" hangingPunct="1"/>
            <a:r>
              <a:rPr lang="tr-TR" altLang="tr-TR" sz="2400" dirty="0">
                <a:solidFill>
                  <a:srgbClr val="FFFF00"/>
                </a:solidFill>
              </a:rPr>
              <a:t>Chemical agents (chemical substances, gases, poisons, food)</a:t>
            </a:r>
          </a:p>
          <a:p>
            <a:pPr eaLnBrk="1" hangingPunct="1"/>
            <a:r>
              <a:rPr lang="tr-TR" altLang="tr-TR" sz="2400" dirty="0">
                <a:solidFill>
                  <a:srgbClr val="FFFF00"/>
                </a:solidFill>
              </a:rPr>
              <a:t>Mechanical factors (hitting, impact, clogging, drowning)</a:t>
            </a:r>
          </a:p>
          <a:p>
            <a:pPr eaLnBrk="1" hangingPunct="1"/>
            <a:r>
              <a:rPr lang="tr-TR" altLang="tr-TR" sz="2400" dirty="0">
                <a:solidFill>
                  <a:srgbClr val="FFFF00"/>
                </a:solidFill>
              </a:rPr>
              <a:t>Biological factors</a:t>
            </a:r>
          </a:p>
          <a:p>
            <a:pPr lvl="1" eaLnBrk="1" hangingPunct="1"/>
            <a:r>
              <a:rPr lang="tr-TR" altLang="tr-TR" sz="2000" dirty="0">
                <a:solidFill>
                  <a:srgbClr val="FFFF00"/>
                </a:solidFill>
              </a:rPr>
              <a:t>Arthropods</a:t>
            </a:r>
          </a:p>
          <a:p>
            <a:pPr lvl="1" eaLnBrk="1" hangingPunct="1"/>
            <a:r>
              <a:rPr lang="tr-TR" altLang="tr-TR" sz="2000" dirty="0" smtClean="0">
                <a:solidFill>
                  <a:srgbClr val="FFFF00"/>
                </a:solidFill>
              </a:rPr>
              <a:t>Helminths</a:t>
            </a:r>
            <a:endParaRPr lang="tr-TR" altLang="tr-TR" sz="2000" dirty="0">
              <a:solidFill>
                <a:srgbClr val="FFFF00"/>
              </a:solidFill>
            </a:endParaRPr>
          </a:p>
          <a:p>
            <a:pPr lvl="1" eaLnBrk="1" hangingPunct="1"/>
            <a:r>
              <a:rPr lang="tr-TR" altLang="tr-TR" sz="2000" dirty="0">
                <a:solidFill>
                  <a:srgbClr val="FFFF00"/>
                </a:solidFill>
              </a:rPr>
              <a:t>the protozoan</a:t>
            </a:r>
          </a:p>
          <a:p>
            <a:pPr lvl="1" eaLnBrk="1" hangingPunct="1"/>
            <a:r>
              <a:rPr lang="tr-TR" altLang="tr-TR" sz="2000" dirty="0">
                <a:solidFill>
                  <a:srgbClr val="FFFF00"/>
                </a:solidFill>
              </a:rPr>
              <a:t>Mushroom and Maya</a:t>
            </a:r>
          </a:p>
          <a:p>
            <a:pPr lvl="1" eaLnBrk="1" hangingPunct="1"/>
            <a:r>
              <a:rPr lang="tr-TR" altLang="tr-TR" sz="2000" dirty="0">
                <a:solidFill>
                  <a:srgbClr val="FFFF00"/>
                </a:solidFill>
              </a:rPr>
              <a:t>Bacterium</a:t>
            </a:r>
          </a:p>
          <a:p>
            <a:pPr lvl="1" eaLnBrk="1" hangingPunct="1"/>
            <a:r>
              <a:rPr lang="tr-TR" altLang="tr-TR" sz="2000" dirty="0">
                <a:solidFill>
                  <a:srgbClr val="FFFF00"/>
                </a:solidFill>
              </a:rPr>
              <a:t>Virus</a:t>
            </a:r>
          </a:p>
          <a:p>
            <a:pPr lvl="1" eaLnBrk="1" hangingPunct="1"/>
            <a:r>
              <a:rPr lang="tr-TR" altLang="tr-TR" sz="2000" dirty="0">
                <a:solidFill>
                  <a:srgbClr val="FFFF00"/>
                </a:solidFill>
              </a:rPr>
              <a:t>prion</a:t>
            </a:r>
            <a:endParaRPr lang="tr-TR" altLang="tr-TR" sz="2000" dirty="0">
              <a:solidFill>
                <a:srgbClr val="FFFF00"/>
              </a:solidFill>
            </a:endParaRP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2424114" y="1196975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22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627062"/>
          </a:xfrm>
        </p:spPr>
        <p:txBody>
          <a:bodyPr/>
          <a:lstStyle/>
          <a:p>
            <a:pPr algn="ctr" eaLnBrk="1" hangingPunct="1"/>
            <a:r>
              <a:rPr lang="tr-TR" altLang="tr-TR" sz="2800" dirty="0">
                <a:solidFill>
                  <a:srgbClr val="FFFF00"/>
                </a:solidFill>
              </a:rPr>
              <a:t>INTERNAL ACTIVITIES</a:t>
            </a:r>
            <a:endParaRPr lang="tr-TR" altLang="tr-TR" sz="2800" dirty="0">
              <a:solidFill>
                <a:srgbClr val="FFFF00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1412876"/>
            <a:ext cx="8229600" cy="5445125"/>
          </a:xfrm>
        </p:spPr>
        <p:txBody>
          <a:bodyPr/>
          <a:lstStyle/>
          <a:p>
            <a:pPr eaLnBrk="1" hangingPunct="1"/>
            <a:endParaRPr lang="tr-TR" altLang="tr-TR" sz="2800" dirty="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2800" dirty="0">
                <a:solidFill>
                  <a:srgbClr val="FFFF00"/>
                </a:solidFill>
              </a:rPr>
              <a:t>Hormonal</a:t>
            </a:r>
          </a:p>
          <a:p>
            <a:pPr eaLnBrk="1" hangingPunct="1"/>
            <a:endParaRPr lang="tr-TR" altLang="tr-TR" sz="2800" dirty="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2800" dirty="0">
                <a:solidFill>
                  <a:srgbClr val="FFFF00"/>
                </a:solidFill>
              </a:rPr>
              <a:t>Metabolic</a:t>
            </a:r>
          </a:p>
          <a:p>
            <a:pPr eaLnBrk="1" hangingPunct="1"/>
            <a:endParaRPr lang="tr-TR" altLang="tr-TR" sz="2800" dirty="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2800" dirty="0" smtClean="0">
                <a:solidFill>
                  <a:srgbClr val="FFFF00"/>
                </a:solidFill>
              </a:rPr>
              <a:t>Genetic</a:t>
            </a:r>
            <a:endParaRPr lang="tr-TR" altLang="tr-TR" sz="2800" dirty="0">
              <a:solidFill>
                <a:srgbClr val="FFFF00"/>
              </a:solidFill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2424114" y="1196975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6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114</Words>
  <Application>Microsoft Office PowerPoint</Application>
  <PresentationFormat>Widescreen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Kimono</vt:lpstr>
      <vt:lpstr>PLANNING AND FOLLOWING CONTROL PROGRAMS</vt:lpstr>
      <vt:lpstr>DEPARTMENTS OF EPIDEMIOLOGY</vt:lpstr>
      <vt:lpstr>HEALTH AND DISEASE</vt:lpstr>
      <vt:lpstr>EXTERNAL FACTORS</vt:lpstr>
      <vt:lpstr>INTERNAL ACTIVITIES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KONTROL PROGRAMLARININ PLANLANMASI VE İZLENMESİ</dc:title>
  <dc:creator>Windows Kullanıcısı</dc:creator>
  <cp:lastModifiedBy>Windows Kullanıcısı</cp:lastModifiedBy>
  <cp:revision>2</cp:revision>
  <dcterms:created xsi:type="dcterms:W3CDTF">2018-02-14T08:28:58Z</dcterms:created>
  <dcterms:modified xsi:type="dcterms:W3CDTF">2018-02-15T08:38:43Z</dcterms:modified>
</cp:coreProperties>
</file>