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7" r:id="rId4"/>
    <p:sldId id="278" r:id="rId5"/>
    <p:sldId id="280" r:id="rId6"/>
    <p:sldId id="279" r:id="rId7"/>
    <p:sldId id="276" r:id="rId8"/>
    <p:sldId id="275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4F6"/>
    <a:srgbClr val="333399"/>
    <a:srgbClr val="692A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>
      <p:cViewPr varScale="1">
        <p:scale>
          <a:sx n="113" d="100"/>
          <a:sy n="113" d="100"/>
        </p:scale>
        <p:origin x="15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01484-000D-441C-BBB0-1F01CB13832B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37C7AF-30CC-403A-A237-A58A85565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44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Freeform 48">
            <a:extLst>
              <a:ext uri="{FF2B5EF4-FFF2-40B4-BE49-F238E27FC236}">
                <a16:creationId xmlns:a16="http://schemas.microsoft.com/office/drawing/2014/main" id="{8BEA97D9-A2F3-4CC9-96C9-8AD73AF0A66A}"/>
              </a:ext>
            </a:extLst>
          </p:cNvPr>
          <p:cNvSpPr>
            <a:spLocks/>
          </p:cNvSpPr>
          <p:nvPr/>
        </p:nvSpPr>
        <p:spPr bwMode="gray">
          <a:xfrm>
            <a:off x="0" y="0"/>
            <a:ext cx="7677150" cy="6858000"/>
          </a:xfrm>
          <a:custGeom>
            <a:avLst/>
            <a:gdLst>
              <a:gd name="T0" fmla="*/ 0 w 4272"/>
              <a:gd name="T1" fmla="*/ 0 h 4320"/>
              <a:gd name="T2" fmla="*/ 4272 w 4272"/>
              <a:gd name="T3" fmla="*/ 0 h 4320"/>
              <a:gd name="T4" fmla="*/ 2832 w 4272"/>
              <a:gd name="T5" fmla="*/ 4320 h 4320"/>
              <a:gd name="T6" fmla="*/ 0 w 4272"/>
              <a:gd name="T7" fmla="*/ 4320 h 4320"/>
              <a:gd name="T8" fmla="*/ 0 w 4272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2" h="4320">
                <a:moveTo>
                  <a:pt x="0" y="0"/>
                </a:moveTo>
                <a:lnTo>
                  <a:pt x="4272" y="0"/>
                </a:lnTo>
                <a:lnTo>
                  <a:pt x="2832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121" name="Rectangle 49">
            <a:extLst>
              <a:ext uri="{FF2B5EF4-FFF2-40B4-BE49-F238E27FC236}">
                <a16:creationId xmlns:a16="http://schemas.microsoft.com/office/drawing/2014/main" id="{A840D530-A17C-4BAE-9DBA-BEFBBE88C71D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762000"/>
            <a:ext cx="9144000" cy="2386013"/>
          </a:xfrm>
          <a:prstGeom prst="rect">
            <a:avLst/>
          </a:prstGeom>
          <a:solidFill>
            <a:schemeClr val="hlink">
              <a:alpha val="96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2" name="Rectangle 50">
            <a:extLst>
              <a:ext uri="{FF2B5EF4-FFF2-40B4-BE49-F238E27FC236}">
                <a16:creationId xmlns:a16="http://schemas.microsoft.com/office/drawing/2014/main" id="{BBEBD4B8-BBB1-4295-A8D6-185676142B10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6477000"/>
            <a:ext cx="9144000" cy="381000"/>
          </a:xfrm>
          <a:prstGeom prst="rect">
            <a:avLst/>
          </a:prstGeom>
          <a:solidFill>
            <a:srgbClr val="969696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3" name="Freeform 51">
            <a:extLst>
              <a:ext uri="{FF2B5EF4-FFF2-40B4-BE49-F238E27FC236}">
                <a16:creationId xmlns:a16="http://schemas.microsoft.com/office/drawing/2014/main" id="{B930513E-AD76-4945-B648-05C22D08DE43}"/>
              </a:ext>
            </a:extLst>
          </p:cNvPr>
          <p:cNvSpPr>
            <a:spLocks/>
          </p:cNvSpPr>
          <p:nvPr/>
        </p:nvSpPr>
        <p:spPr bwMode="gray">
          <a:xfrm>
            <a:off x="0" y="914400"/>
            <a:ext cx="7326313" cy="2233613"/>
          </a:xfrm>
          <a:custGeom>
            <a:avLst/>
            <a:gdLst>
              <a:gd name="T0" fmla="*/ 0 w 4615"/>
              <a:gd name="T1" fmla="*/ 0 h 1407"/>
              <a:gd name="T2" fmla="*/ 4615 w 4615"/>
              <a:gd name="T3" fmla="*/ 0 h 1407"/>
              <a:gd name="T4" fmla="*/ 4092 w 4615"/>
              <a:gd name="T5" fmla="*/ 1386 h 1407"/>
              <a:gd name="T6" fmla="*/ 0 w 4615"/>
              <a:gd name="T7" fmla="*/ 1407 h 1407"/>
              <a:gd name="T8" fmla="*/ 0 w 4615"/>
              <a:gd name="T9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15" h="1407">
                <a:moveTo>
                  <a:pt x="0" y="0"/>
                </a:moveTo>
                <a:lnTo>
                  <a:pt x="4615" y="0"/>
                </a:lnTo>
                <a:lnTo>
                  <a:pt x="4092" y="1386"/>
                </a:lnTo>
                <a:lnTo>
                  <a:pt x="0" y="1407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124" name="Rectangle 52">
            <a:extLst>
              <a:ext uri="{FF2B5EF4-FFF2-40B4-BE49-F238E27FC236}">
                <a16:creationId xmlns:a16="http://schemas.microsoft.com/office/drawing/2014/main" id="{C9A6CF68-EC60-4A46-8C41-F9F643CF7A6D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3113088"/>
            <a:ext cx="9144000" cy="76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DE8C877-874A-476E-A96A-73918ACD975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 altLang="tr-T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A3E05007-5CBD-4D55-96D7-920FD772B15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 altLang="tr-TR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792CF095-638C-4783-8880-3C74274293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fld id="{15BCFBDC-4622-4F07-A351-8E0D29DEC581}" type="slidenum">
              <a:rPr lang="en-US" altLang="tr-TR"/>
              <a:pPr/>
              <a:t>‹#›</a:t>
            </a:fld>
            <a:endParaRPr lang="en-US" altLang="tr-TR"/>
          </a:p>
        </p:txBody>
      </p:sp>
      <p:grpSp>
        <p:nvGrpSpPr>
          <p:cNvPr id="3088" name="Group 16">
            <a:extLst>
              <a:ext uri="{FF2B5EF4-FFF2-40B4-BE49-F238E27FC236}">
                <a16:creationId xmlns:a16="http://schemas.microsoft.com/office/drawing/2014/main" id="{9FB1071A-4D40-4CF8-A5BF-E119C98564E0}"/>
              </a:ext>
            </a:extLst>
          </p:cNvPr>
          <p:cNvGrpSpPr>
            <a:grpSpLocks/>
          </p:cNvGrpSpPr>
          <p:nvPr/>
        </p:nvGrpSpPr>
        <p:grpSpPr bwMode="auto">
          <a:xfrm>
            <a:off x="215900" y="152400"/>
            <a:ext cx="1079500" cy="633413"/>
            <a:chOff x="2680" y="3678"/>
            <a:chExt cx="680" cy="399"/>
          </a:xfrm>
        </p:grpSpPr>
        <p:sp>
          <p:nvSpPr>
            <p:cNvPr id="3086" name="Text Box 14">
              <a:extLst>
                <a:ext uri="{FF2B5EF4-FFF2-40B4-BE49-F238E27FC236}">
                  <a16:creationId xmlns:a16="http://schemas.microsoft.com/office/drawing/2014/main" id="{CD7B64C4-397A-4921-9C8E-4549047BD05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tr-TR" sz="2400" b="1"/>
                <a:t>LOGO</a:t>
              </a:r>
            </a:p>
          </p:txBody>
        </p:sp>
        <p:sp>
          <p:nvSpPr>
            <p:cNvPr id="3087" name="AutoShape 15">
              <a:extLst>
                <a:ext uri="{FF2B5EF4-FFF2-40B4-BE49-F238E27FC236}">
                  <a16:creationId xmlns:a16="http://schemas.microsoft.com/office/drawing/2014/main" id="{5C4C5D47-B65E-4971-A1C0-1FD603B87B0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3074" name="Rectangle 2">
            <a:extLst>
              <a:ext uri="{FF2B5EF4-FFF2-40B4-BE49-F238E27FC236}">
                <a16:creationId xmlns:a16="http://schemas.microsoft.com/office/drawing/2014/main" id="{F9464E48-B5B9-4C3D-91FB-2ED09137A00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3090863"/>
            <a:ext cx="8534400" cy="838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tr-TR" altLang="tr-TR" noProof="0"/>
              <a:t>Asıl başlık stilini düzenlemek için tıklayın</a:t>
            </a:r>
            <a:endParaRPr lang="en-US" altLang="tr-TR" noProof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51BC255-CBA4-469C-A6D6-650E14AEAF4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5486400" y="5791200"/>
            <a:ext cx="34290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tr-TR" altLang="tr-TR" noProof="0"/>
              <a:t>Asıl alt başlık stilini düzenlemek için tıklayın</a:t>
            </a:r>
            <a:endParaRPr lang="en-US" altLang="tr-TR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2452D3-F95B-4E53-A218-782AB841F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E2785DC-7467-4DD1-AEF5-4F26F40A3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6EB601-6815-416B-AAB1-B259F0C56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995E4A-F571-486C-922F-4A39C8427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BBD0DB-F5BC-4E3F-A087-D38E4694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D5A18-5306-40F3-AC36-CEA428CFCEC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42905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056A8B5-2635-4DE1-B031-AC24B6FF36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43700" y="457200"/>
            <a:ext cx="2095500" cy="58674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AB2107-13EC-40A5-AC26-C7B9686EA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134100" cy="58674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2BCF2E-4A32-424B-8166-FF124B8BA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2FDA3B-FCF7-4045-9B40-BE54ABE79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35494D-5AA7-49B2-A99E-DAA9B808D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FE92E-04DF-4705-BCC2-E0A70484738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48836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B16FF3-9D8E-4B4F-8887-4BBCBBD2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382000" cy="4572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Tablo Yer Tutucusu 2">
            <a:extLst>
              <a:ext uri="{FF2B5EF4-FFF2-40B4-BE49-F238E27FC236}">
                <a16:creationId xmlns:a16="http://schemas.microsoft.com/office/drawing/2014/main" id="{89B03677-2245-444C-8400-CB035331A899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tr-TR"/>
              <a:t>Tablo eklemek için simgeye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3EC434-D91F-4771-AA3D-785FB9F2CB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690E42-6C49-498C-B5AE-69DC3B361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99092C-8ACB-4249-86DE-15CA0D6F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9E86FED4-EC54-49A7-BE12-EDEE96D28A6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20555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07CE5F-C983-4B98-B9A5-B2EAAF719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05BB33-789F-46ED-9886-3D73A3160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FE87E8-66FB-4DA0-9F7F-E2A9966FE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8B3498-7CCE-40E6-9857-E4FB3A57A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A6DCFF-7564-432B-8A42-8BB1D9C60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59609-CF2D-4E7D-BBF9-55EE239635A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1659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8CF995-F8ED-4581-AD50-7EEBA43A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2E8C13-41DD-4675-8BE3-7D81DF844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CED054-FB4B-41EA-9240-ADC76EFDC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53BD31-590E-490D-8B8A-2BFB71C7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9E8EB7-C588-4172-B390-2A67F5E44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2F8A5-75C3-48CF-8D8D-C4698C24728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38796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048463-03B7-4042-A181-BA0BF45A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DB69BA-12F5-4B97-9699-27DD59201A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338FB7A-CDB5-4A9D-B860-9521EC36C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F99E309-AC35-4577-B69F-2ED3DA53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1A3DF5C-0601-4CFD-B3E8-6DE76DF1A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F839D8-B45B-41F5-B539-2F8E819D4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B862C-57AC-4B8F-B9B5-1485546AD42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02206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EBF0D3-442D-4484-836F-D8516DD3B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B3C131-AE98-46F0-87C9-5BFA10266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1076F28-A7BD-4B94-B017-C1B688081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72B8EAF-2E3E-41B4-8B51-A2F6DEA8C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CDFB407-B390-440B-9A72-A5609AB15F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EE50D3F-DCE8-4F1C-8549-F861C7396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BF60F8A-00D5-45F5-92ED-F0F0A5E1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744557F-E173-485B-9A4E-627D8DE67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C2FDD-B95A-4220-9179-CF624438383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5296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7FE3CB-DE7D-4DE8-9E6D-44EC50649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7524EC6-7BC1-4BF7-82AE-9007BED3C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B631650-FC31-45AC-B4C3-E0E173986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4F08637-D5A3-400C-90D0-24260E823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C79B6D-215B-4740-A4A3-53F06A6B684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0696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38EBC8F-3221-4E92-A57A-1B0763DB3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2A64ABB-3F7C-4557-9801-5AA5B3EC8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A13789A-67D1-49E9-A24D-CD12E0361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26FA2-930A-4182-8EFA-69CF01A7BCA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04415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F011F9-E8CA-4A10-BE77-44E51DA6C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9D83BF-C8C1-4CF2-A0FE-D4C97417E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CF6C1F6-E77F-4D2C-BDA5-A6A799AF6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A1C536-3DE5-4CC7-9C2B-96CFA1A0B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F7558D1-E61F-4BC9-BA26-2119BD0E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09DF2-4D2D-45C0-912C-C27B863A6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291519-F6F4-476A-86E2-8AD94C72296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6958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E5D0DC-4C8C-4813-A936-8A84A9052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CBA78AC-AEA7-46E7-9305-A62131DFE4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413A77B-7C87-48A2-8973-0B98EB5A3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453C41C-4402-4D2D-9209-8823ED52F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CCCD0A9-84A8-4F10-8676-5FF342A1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5239886-C321-47F6-AA7E-A9C9F65DE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7660D-1EEA-4133-95FF-C8A613B41DC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774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Freeform 39">
            <a:extLst>
              <a:ext uri="{FF2B5EF4-FFF2-40B4-BE49-F238E27FC236}">
                <a16:creationId xmlns:a16="http://schemas.microsoft.com/office/drawing/2014/main" id="{616C9764-E18B-436E-B5C5-701E52CA7E49}"/>
              </a:ext>
            </a:extLst>
          </p:cNvPr>
          <p:cNvSpPr>
            <a:spLocks/>
          </p:cNvSpPr>
          <p:nvPr/>
        </p:nvSpPr>
        <p:spPr bwMode="gray">
          <a:xfrm>
            <a:off x="0" y="0"/>
            <a:ext cx="8915400" cy="1014413"/>
          </a:xfrm>
          <a:custGeom>
            <a:avLst/>
            <a:gdLst>
              <a:gd name="T0" fmla="*/ 0 w 5616"/>
              <a:gd name="T1" fmla="*/ 576 h 576"/>
              <a:gd name="T2" fmla="*/ 5465 w 5616"/>
              <a:gd name="T3" fmla="*/ 563 h 576"/>
              <a:gd name="T4" fmla="*/ 5616 w 5616"/>
              <a:gd name="T5" fmla="*/ 0 h 576"/>
              <a:gd name="T6" fmla="*/ 0 w 5616"/>
              <a:gd name="T7" fmla="*/ 0 h 576"/>
              <a:gd name="T8" fmla="*/ 0 w 5616"/>
              <a:gd name="T9" fmla="*/ 576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16" h="576">
                <a:moveTo>
                  <a:pt x="0" y="576"/>
                </a:moveTo>
                <a:lnTo>
                  <a:pt x="5465" y="563"/>
                </a:lnTo>
                <a:lnTo>
                  <a:pt x="5616" y="0"/>
                </a:lnTo>
                <a:lnTo>
                  <a:pt x="0" y="0"/>
                </a:lnTo>
                <a:lnTo>
                  <a:pt x="0" y="576"/>
                </a:lnTo>
                <a:close/>
              </a:path>
            </a:pathLst>
          </a:custGeom>
          <a:blipFill dpi="0" rotWithShape="1">
            <a:blip r:embed="rId14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64" name="Freeform 40">
            <a:extLst>
              <a:ext uri="{FF2B5EF4-FFF2-40B4-BE49-F238E27FC236}">
                <a16:creationId xmlns:a16="http://schemas.microsoft.com/office/drawing/2014/main" id="{75DE8D17-59A8-4529-BE8A-BDC9AD894949}"/>
              </a:ext>
            </a:extLst>
          </p:cNvPr>
          <p:cNvSpPr>
            <a:spLocks/>
          </p:cNvSpPr>
          <p:nvPr/>
        </p:nvSpPr>
        <p:spPr bwMode="gray">
          <a:xfrm>
            <a:off x="0" y="0"/>
            <a:ext cx="8924925" cy="6858000"/>
          </a:xfrm>
          <a:custGeom>
            <a:avLst/>
            <a:gdLst>
              <a:gd name="T0" fmla="*/ 0 w 5622"/>
              <a:gd name="T1" fmla="*/ 0 h 4320"/>
              <a:gd name="T2" fmla="*/ 5622 w 5622"/>
              <a:gd name="T3" fmla="*/ 0 h 4320"/>
              <a:gd name="T4" fmla="*/ 4457 w 5622"/>
              <a:gd name="T5" fmla="*/ 4313 h 4320"/>
              <a:gd name="T6" fmla="*/ 0 w 5622"/>
              <a:gd name="T7" fmla="*/ 4320 h 4320"/>
              <a:gd name="T8" fmla="*/ 0 w 5622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22" h="4320">
                <a:moveTo>
                  <a:pt x="0" y="0"/>
                </a:moveTo>
                <a:lnTo>
                  <a:pt x="5622" y="0"/>
                </a:lnTo>
                <a:lnTo>
                  <a:pt x="4457" y="4313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65" name="Rectangle 41">
            <a:extLst>
              <a:ext uri="{FF2B5EF4-FFF2-40B4-BE49-F238E27FC236}">
                <a16:creationId xmlns:a16="http://schemas.microsoft.com/office/drawing/2014/main" id="{D4731753-B0D2-4995-8AFE-82E9151CA7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6477000"/>
            <a:ext cx="9144000" cy="381000"/>
          </a:xfrm>
          <a:prstGeom prst="rect">
            <a:avLst/>
          </a:prstGeom>
          <a:solidFill>
            <a:srgbClr val="969696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6" name="Rectangle 42">
            <a:extLst>
              <a:ext uri="{FF2B5EF4-FFF2-40B4-BE49-F238E27FC236}">
                <a16:creationId xmlns:a16="http://schemas.microsoft.com/office/drawing/2014/main" id="{B54B862E-4FAD-45DE-9042-F15F314781F5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403225"/>
            <a:ext cx="9144000" cy="609600"/>
          </a:xfrm>
          <a:prstGeom prst="rect">
            <a:avLst/>
          </a:prstGeom>
          <a:solidFill>
            <a:schemeClr val="tx2">
              <a:alpha val="77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7" name="Freeform 43">
            <a:extLst>
              <a:ext uri="{FF2B5EF4-FFF2-40B4-BE49-F238E27FC236}">
                <a16:creationId xmlns:a16="http://schemas.microsoft.com/office/drawing/2014/main" id="{78BBE46A-F68C-47DD-A1EA-306E179F4406}"/>
              </a:ext>
            </a:extLst>
          </p:cNvPr>
          <p:cNvSpPr>
            <a:spLocks/>
          </p:cNvSpPr>
          <p:nvPr/>
        </p:nvSpPr>
        <p:spPr bwMode="gray">
          <a:xfrm>
            <a:off x="8664575" y="403225"/>
            <a:ext cx="477838" cy="609600"/>
          </a:xfrm>
          <a:custGeom>
            <a:avLst/>
            <a:gdLst>
              <a:gd name="T0" fmla="*/ 96 w 288"/>
              <a:gd name="T1" fmla="*/ 0 h 384"/>
              <a:gd name="T2" fmla="*/ 0 w 288"/>
              <a:gd name="T3" fmla="*/ 384 h 384"/>
              <a:gd name="T4" fmla="*/ 288 w 288"/>
              <a:gd name="T5" fmla="*/ 384 h 384"/>
              <a:gd name="T6" fmla="*/ 288 w 288"/>
              <a:gd name="T7" fmla="*/ 0 h 384"/>
              <a:gd name="T8" fmla="*/ 96 w 288"/>
              <a:gd name="T9" fmla="*/ 0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8" h="384">
                <a:moveTo>
                  <a:pt x="96" y="0"/>
                </a:moveTo>
                <a:lnTo>
                  <a:pt x="0" y="384"/>
                </a:lnTo>
                <a:lnTo>
                  <a:pt x="288" y="384"/>
                </a:lnTo>
                <a:lnTo>
                  <a:pt x="288" y="0"/>
                </a:lnTo>
                <a:lnTo>
                  <a:pt x="96" y="0"/>
                </a:lnTo>
                <a:close/>
              </a:path>
            </a:pathLst>
          </a:cu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9" name="AutoShape 35">
            <a:extLst>
              <a:ext uri="{FF2B5EF4-FFF2-40B4-BE49-F238E27FC236}">
                <a16:creationId xmlns:a16="http://schemas.microsoft.com/office/drawing/2014/main" id="{4E62B774-A6C0-41DE-83EA-47197980E408}"/>
              </a:ext>
            </a:extLst>
          </p:cNvPr>
          <p:cNvSpPr>
            <a:spLocks noChangeArrowheads="1"/>
          </p:cNvSpPr>
          <p:nvPr/>
        </p:nvSpPr>
        <p:spPr bwMode="gray">
          <a:xfrm rot="-37800000">
            <a:off x="1154113" y="185738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27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837FA34-1E95-438F-898F-208CC8F329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tıklayın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  <a:endParaRPr lang="en-US" altLang="tr-TR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D3A7DC-59D8-4B68-B481-B5F028BB0B7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E08DC51-B67D-4F30-8ED7-A17300F918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5705B9E-0A51-49FD-8221-99B5051762C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75FC6C-F9AF-4640-9671-8F4431986B4A}" type="slidenum">
              <a:rPr lang="en-US" altLang="tr-TR"/>
              <a:pPr/>
              <a:t>‹#›</a:t>
            </a:fld>
            <a:endParaRPr lang="en-US" altLang="tr-TR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22B11D30-94C1-4441-8F40-7DD994BCE6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457200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stilini düzenlemek için tıklayın</a:t>
            </a:r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ta.gov.tr/v3.0/hizmetler/500ba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98539BE6-A61E-4640-A9F3-A32EB07FB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4627" y="0"/>
            <a:ext cx="1089373" cy="1008000"/>
          </a:xfrm>
          <a:prstGeom prst="rect">
            <a:avLst/>
          </a:prstGeom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7475F8D0-7EAD-4E83-AA01-CD961101A15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/>
              <a:t>GIS 2</a:t>
            </a:r>
            <a:endParaRPr lang="en-US" alt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3DBE6C5-5B1F-4C5F-B3BB-BC90B22E4EC4}"/>
              </a:ext>
            </a:extLst>
          </p:cNvPr>
          <p:cNvPicPr>
            <a:picLocks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4624"/>
            <a:ext cx="1008112" cy="10081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694D03F2-7636-46C9-B75D-D8FF0AD15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400" dirty="0"/>
              <a:t>GIS Course Content</a:t>
            </a:r>
            <a:endParaRPr lang="en-US" altLang="tr-TR" sz="2400" dirty="0">
              <a:solidFill>
                <a:schemeClr val="accent1"/>
              </a:solidFill>
            </a:endParaRP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F306AED-E3B2-45D9-9C07-0FD615B9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9609-CF2D-4E7D-BBF9-55EE239635A0}" type="slidenum">
              <a:rPr lang="en-US" altLang="tr-TR" smtClean="0"/>
              <a:pPr/>
              <a:t>2</a:t>
            </a:fld>
            <a:endParaRPr lang="en-US" alt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50A510-DFE7-350B-7D3C-A38A5D354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2060848"/>
            <a:ext cx="6192688" cy="295232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200" dirty="0"/>
              <a:t>Materials and Programs to be Used in Class</a:t>
            </a:r>
            <a:endParaRPr lang="tr-TR" sz="2200" dirty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en-US" sz="2200" dirty="0"/>
              <a:t>ArcGIS 10.6.1 software</a:t>
            </a:r>
            <a:endParaRPr lang="tr-TR" sz="2200" dirty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en-US" sz="2200" dirty="0"/>
              <a:t>Resources Needed for Homework</a:t>
            </a:r>
            <a:endParaRPr lang="tr-TR" sz="2200" dirty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en-US" sz="2200" dirty="0"/>
              <a:t>Homework Process and Techniques</a:t>
            </a:r>
            <a:endParaRPr lang="tr-TR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F306AED-E3B2-45D9-9C07-0FD615B9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9609-CF2D-4E7D-BBF9-55EE239635A0}" type="slidenum">
              <a:rPr lang="en-US" altLang="tr-TR" smtClean="0"/>
              <a:pPr/>
              <a:t>3</a:t>
            </a:fld>
            <a:endParaRPr lang="en-US" alt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50A510-DFE7-350B-7D3C-A38A5D354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65960"/>
            <a:ext cx="8856984" cy="5256584"/>
          </a:xfrm>
        </p:spPr>
        <p:txBody>
          <a:bodyPr/>
          <a:lstStyle/>
          <a:p>
            <a:pPr marL="0" indent="0" algn="just">
              <a:buNone/>
            </a:pPr>
            <a:r>
              <a:rPr lang="en-US" sz="1600" dirty="0"/>
              <a:t>Homework </a:t>
            </a:r>
            <a:r>
              <a:rPr lang="en-US" sz="1600" dirty="0" err="1"/>
              <a:t>description:The</a:t>
            </a:r>
            <a:r>
              <a:rPr lang="en-US" sz="1600" dirty="0"/>
              <a:t> assignment area must be downloaded from the link specified on the page of the General Directorate of Mineral Research and Exploration.</a:t>
            </a:r>
            <a:endParaRPr lang="tr-TR" sz="1600" dirty="0"/>
          </a:p>
          <a:p>
            <a:pPr marL="0" indent="0" algn="just">
              <a:buNone/>
            </a:pPr>
            <a:r>
              <a:rPr lang="en-US" sz="1600" dirty="0">
                <a:hlinkClick r:id="rId2"/>
              </a:rPr>
              <a:t>https://www.mta.gov.tr/v3.0/hizmetler/500bas</a:t>
            </a:r>
            <a:endParaRPr lang="tr-TR" sz="1600" dirty="0"/>
          </a:p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en-US" sz="1600" dirty="0"/>
              <a:t>The downloaded data is in PDF format. The PDF must be converted to TIFF format. The conversion will be done using online platforms by searching for "pdf to tiff convert".</a:t>
            </a:r>
            <a:endParaRPr lang="tr-TR" sz="1600" dirty="0"/>
          </a:p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en-US" sz="1600" dirty="0"/>
              <a:t>One-fourth of the downloaded map will be digitized and graded as the midterm exam score.</a:t>
            </a:r>
            <a:endParaRPr lang="tr-TR" sz="1600" dirty="0"/>
          </a:p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en-US" sz="1600" dirty="0"/>
              <a:t>All information on the map must be processed in vector data format.</a:t>
            </a:r>
            <a:endParaRPr lang="tr-TR" sz="1600" dirty="0"/>
          </a:p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en-US" sz="1600" dirty="0"/>
              <a:t>Methods to be used in area drawing, area drawing, and auto complete.</a:t>
            </a:r>
            <a:endParaRPr lang="tr-TR" sz="1600" dirty="0"/>
          </a:p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en-US" sz="1600" dirty="0"/>
              <a:t>Clip via polygon or work area.</a:t>
            </a:r>
            <a:endParaRPr lang="tr-TR" sz="1600" dirty="0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D58DC30D-19D4-5EF7-2581-F938699C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648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F306AED-E3B2-45D9-9C07-0FD615B9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9609-CF2D-4E7D-BBF9-55EE239635A0}" type="slidenum">
              <a:rPr lang="en-US" altLang="tr-TR" smtClean="0"/>
              <a:pPr/>
              <a:t>4</a:t>
            </a:fld>
            <a:endParaRPr lang="en-US" alt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66A8AD9-C68A-FC48-C312-776DC958D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28800"/>
            <a:ext cx="8638324" cy="4436149"/>
          </a:xfrm>
          <a:prstGeom prst="rect">
            <a:avLst/>
          </a:prstGeom>
        </p:spPr>
      </p:pic>
      <p:sp>
        <p:nvSpPr>
          <p:cNvPr id="3" name="Başlık 2">
            <a:extLst>
              <a:ext uri="{FF2B5EF4-FFF2-40B4-BE49-F238E27FC236}">
                <a16:creationId xmlns:a16="http://schemas.microsoft.com/office/drawing/2014/main" id="{03963482-2C89-EB92-604D-6625DB4AF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7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D344940-7391-9755-C79A-1739BD4F5A5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04" y="805139"/>
            <a:ext cx="8341096" cy="5898365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F306AED-E3B2-45D9-9C07-0FD615B9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9609-CF2D-4E7D-BBF9-55EE239635A0}" type="slidenum">
              <a:rPr lang="en-US" altLang="tr-TR" smtClean="0"/>
              <a:pPr/>
              <a:t>5</a:t>
            </a:fld>
            <a:endParaRPr lang="en-US" altLang="tr-TR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2F68B855-505B-C4F9-22B2-2B3F08615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971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F306AED-E3B2-45D9-9C07-0FD615B9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9609-CF2D-4E7D-BBF9-55EE239635A0}" type="slidenum">
              <a:rPr lang="en-US" altLang="tr-TR" smtClean="0"/>
              <a:pPr/>
              <a:t>6</a:t>
            </a:fld>
            <a:endParaRPr lang="en-US" alt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E88ABD9-8374-AA68-B6E6-ADA65D7FA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80828"/>
            <a:ext cx="8493056" cy="3096344"/>
          </a:xfrm>
          <a:prstGeom prst="rect">
            <a:avLst/>
          </a:prstGeom>
        </p:spPr>
      </p:pic>
      <p:sp>
        <p:nvSpPr>
          <p:cNvPr id="4" name="Başlık 3">
            <a:extLst>
              <a:ext uri="{FF2B5EF4-FFF2-40B4-BE49-F238E27FC236}">
                <a16:creationId xmlns:a16="http://schemas.microsoft.com/office/drawing/2014/main" id="{96BE9A84-10A8-A490-46D3-485E8CC64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3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F306AED-E3B2-45D9-9C07-0FD615B9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9609-CF2D-4E7D-BBF9-55EE239635A0}" type="slidenum">
              <a:rPr lang="en-US" altLang="tr-TR" smtClean="0"/>
              <a:pPr/>
              <a:t>7</a:t>
            </a:fld>
            <a:endParaRPr lang="en-US" alt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C27E2F1-DBAB-7FF2-951F-732828362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298221"/>
            <a:ext cx="8237180" cy="4867083"/>
          </a:xfrm>
          <a:prstGeom prst="rect">
            <a:avLst/>
          </a:prstGeom>
        </p:spPr>
      </p:pic>
      <p:sp>
        <p:nvSpPr>
          <p:cNvPr id="3" name="Başlık 2">
            <a:extLst>
              <a:ext uri="{FF2B5EF4-FFF2-40B4-BE49-F238E27FC236}">
                <a16:creationId xmlns:a16="http://schemas.microsoft.com/office/drawing/2014/main" id="{52927D34-42D6-EADB-2128-1B66FB8E3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089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296A72C-5F93-44C2-A063-4FDBFD71E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4627" y="0"/>
            <a:ext cx="1089373" cy="10080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5F25EDF-A8E6-4DEA-877C-798733BC0676}"/>
              </a:ext>
            </a:extLst>
          </p:cNvPr>
          <p:cNvPicPr>
            <a:picLocks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4624"/>
            <a:ext cx="1008112" cy="1008112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205DEFBE-ECAA-6EAB-B7AA-E97AD42883FE}"/>
              </a:ext>
            </a:extLst>
          </p:cNvPr>
          <p:cNvSpPr txBox="1"/>
          <p:nvPr/>
        </p:nvSpPr>
        <p:spPr>
          <a:xfrm>
            <a:off x="2627784" y="3140968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/>
              <a:t>TEŞEKKÜRLER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70Gp_natural_light">
  <a:themeElements>
    <a:clrScheme name="170Gp_natural_light 2">
      <a:dk1>
        <a:srgbClr val="000000"/>
      </a:dk1>
      <a:lt1>
        <a:srgbClr val="FFFFFF"/>
      </a:lt1>
      <a:dk2>
        <a:srgbClr val="26728A"/>
      </a:dk2>
      <a:lt2>
        <a:srgbClr val="DDDDDD"/>
      </a:lt2>
      <a:accent1>
        <a:srgbClr val="9FCAD3"/>
      </a:accent1>
      <a:accent2>
        <a:srgbClr val="9999FF"/>
      </a:accent2>
      <a:accent3>
        <a:srgbClr val="FFFFFF"/>
      </a:accent3>
      <a:accent4>
        <a:srgbClr val="000000"/>
      </a:accent4>
      <a:accent5>
        <a:srgbClr val="CDE1E6"/>
      </a:accent5>
      <a:accent6>
        <a:srgbClr val="8A8AE7"/>
      </a:accent6>
      <a:hlink>
        <a:srgbClr val="71A5DF"/>
      </a:hlink>
      <a:folHlink>
        <a:srgbClr val="F1CA69"/>
      </a:folHlink>
    </a:clrScheme>
    <a:fontScheme name="170Gp_natural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70Gp_natural_light 1">
        <a:dk1>
          <a:srgbClr val="000000"/>
        </a:dk1>
        <a:lt1>
          <a:srgbClr val="FFFFFF"/>
        </a:lt1>
        <a:dk2>
          <a:srgbClr val="632769"/>
        </a:dk2>
        <a:lt2>
          <a:srgbClr val="DDDDDD"/>
        </a:lt2>
        <a:accent1>
          <a:srgbClr val="8B8DE1"/>
        </a:accent1>
        <a:accent2>
          <a:srgbClr val="FF997D"/>
        </a:accent2>
        <a:accent3>
          <a:srgbClr val="FFFFFF"/>
        </a:accent3>
        <a:accent4>
          <a:srgbClr val="000000"/>
        </a:accent4>
        <a:accent5>
          <a:srgbClr val="C4C5EE"/>
        </a:accent5>
        <a:accent6>
          <a:srgbClr val="E78A71"/>
        </a:accent6>
        <a:hlink>
          <a:srgbClr val="58AFD2"/>
        </a:hlink>
        <a:folHlink>
          <a:srgbClr val="BFDF6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0Gp_natural_light 2">
        <a:dk1>
          <a:srgbClr val="000000"/>
        </a:dk1>
        <a:lt1>
          <a:srgbClr val="FFFFFF"/>
        </a:lt1>
        <a:dk2>
          <a:srgbClr val="26728A"/>
        </a:dk2>
        <a:lt2>
          <a:srgbClr val="DDDDDD"/>
        </a:lt2>
        <a:accent1>
          <a:srgbClr val="9FCAD3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8A8AE7"/>
        </a:accent6>
        <a:hlink>
          <a:srgbClr val="71A5DF"/>
        </a:hlink>
        <a:folHlink>
          <a:srgbClr val="F1CA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0Gp_natural_light 3">
        <a:dk1>
          <a:srgbClr val="000000"/>
        </a:dk1>
        <a:lt1>
          <a:srgbClr val="FFFFFF"/>
        </a:lt1>
        <a:dk2>
          <a:srgbClr val="333399"/>
        </a:dk2>
        <a:lt2>
          <a:srgbClr val="C0C0C0"/>
        </a:lt2>
        <a:accent1>
          <a:srgbClr val="8FABD5"/>
        </a:accent1>
        <a:accent2>
          <a:srgbClr val="F1900F"/>
        </a:accent2>
        <a:accent3>
          <a:srgbClr val="FFFFFF"/>
        </a:accent3>
        <a:accent4>
          <a:srgbClr val="000000"/>
        </a:accent4>
        <a:accent5>
          <a:srgbClr val="C6D2E7"/>
        </a:accent5>
        <a:accent6>
          <a:srgbClr val="DA820C"/>
        </a:accent6>
        <a:hlink>
          <a:srgbClr val="AE0404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cdb2004175gl</Template>
  <TotalTime>5155</TotalTime>
  <Words>157</Words>
  <Application>Microsoft Office PowerPoint</Application>
  <PresentationFormat>Ekran Gösterisi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170Gp_natural_light</vt:lpstr>
      <vt:lpstr>GIS 2</vt:lpstr>
      <vt:lpstr>GIS Course Content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Guilddesign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Ersin Ateş</dc:creator>
  <cp:lastModifiedBy>merve altundal öncü</cp:lastModifiedBy>
  <cp:revision>32</cp:revision>
  <dcterms:created xsi:type="dcterms:W3CDTF">2021-09-05T09:39:49Z</dcterms:created>
  <dcterms:modified xsi:type="dcterms:W3CDTF">2024-07-25T15:46:31Z</dcterms:modified>
</cp:coreProperties>
</file>