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4" r:id="rId3"/>
    <p:sldId id="258" r:id="rId4"/>
    <p:sldId id="259" r:id="rId5"/>
    <p:sldId id="260" r:id="rId6"/>
    <p:sldId id="261" r:id="rId7"/>
    <p:sldId id="265" r:id="rId8"/>
    <p:sldId id="26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44AD3-9E6A-49F6-808C-C9AFCE188EAC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01E10-7CDD-44C3-B612-03C654A90D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E754C46-DED8-4E1E-B615-D4B8573D505C}" type="slidenum">
              <a:rPr lang="tr-TR" altLang="tr-TR" smtClean="0"/>
              <a:pPr>
                <a:spcBef>
                  <a:spcPct val="0"/>
                </a:spcBef>
              </a:pPr>
              <a:t>1</a:t>
            </a:fld>
            <a:endParaRPr lang="tr-TR" altLang="tr-TR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C7CCF47-A0D1-45A4-99EE-57ED55D4BCFC}" type="slidenum">
              <a:rPr lang="tr-TR" altLang="tr-TR" smtClean="0"/>
              <a:pPr>
                <a:spcBef>
                  <a:spcPct val="0"/>
                </a:spcBef>
              </a:pPr>
              <a:t>2</a:t>
            </a:fld>
            <a:endParaRPr lang="tr-TR" altLang="tr-TR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535D136-55EE-41E2-9A62-20CC0ABFAE1D}" type="slidenum">
              <a:rPr lang="tr-TR" altLang="tr-TR" smtClean="0"/>
              <a:pPr>
                <a:spcBef>
                  <a:spcPct val="0"/>
                </a:spcBef>
              </a:pPr>
              <a:t>3</a:t>
            </a:fld>
            <a:endParaRPr lang="tr-TR" altLang="tr-TR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B3DDC3-3244-4F0C-8B16-32CD7A7F63A6}" type="slidenum">
              <a:rPr lang="tr-TR" altLang="tr-TR" smtClean="0"/>
              <a:pPr>
                <a:spcBef>
                  <a:spcPct val="0"/>
                </a:spcBef>
              </a:pPr>
              <a:t>4</a:t>
            </a:fld>
            <a:endParaRPr lang="tr-TR" altLang="tr-TR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9447DA3-3FBA-4A3C-8666-DCD70E932FF2}" type="slidenum">
              <a:rPr lang="tr-TR" altLang="tr-TR" smtClean="0"/>
              <a:pPr>
                <a:spcBef>
                  <a:spcPct val="0"/>
                </a:spcBef>
              </a:pPr>
              <a:t>5</a:t>
            </a:fld>
            <a:endParaRPr lang="tr-TR" altLang="tr-TR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62ECD0E-6B96-4FA9-B695-376F89C2E48C}" type="slidenum">
              <a:rPr lang="tr-TR" altLang="tr-TR" smtClean="0"/>
              <a:pPr>
                <a:spcBef>
                  <a:spcPct val="0"/>
                </a:spcBef>
              </a:pPr>
              <a:t>6</a:t>
            </a:fld>
            <a:endParaRPr lang="tr-TR" altLang="tr-TR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7624547-EA0C-4624-B824-8DF7E2DFF21F}" type="slidenum">
              <a:rPr lang="tr-TR" altLang="tr-TR" smtClean="0"/>
              <a:pPr>
                <a:spcBef>
                  <a:spcPct val="0"/>
                </a:spcBef>
              </a:pPr>
              <a:t>7</a:t>
            </a:fld>
            <a:endParaRPr lang="tr-TR" altLang="tr-TR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D3F5BE1-5ABA-46CD-8A90-535CB80FCD17}" type="slidenum">
              <a:rPr lang="tr-TR" altLang="tr-TR" smtClean="0"/>
              <a:pPr>
                <a:spcBef>
                  <a:spcPct val="0"/>
                </a:spcBef>
              </a:pPr>
              <a:t>8</a:t>
            </a:fld>
            <a:endParaRPr lang="tr-TR" altLang="tr-TR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tr-TR" b="1" smtClean="0">
                <a:latin typeface="Comic Sans MS" pitchFamily="66" charset="0"/>
                <a:cs typeface="Arial" charset="0"/>
              </a:rPr>
              <a:t>HİPOFİZİN BÖLÜMLERİ</a:t>
            </a:r>
            <a:endParaRPr lang="tr-TR" altLang="tr-TR" b="1" smtClean="0">
              <a:latin typeface="Comic Sans MS" pitchFamily="66" charset="0"/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05000"/>
            <a:ext cx="4065587" cy="4403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altLang="tr-TR" sz="2400" b="1" u="sng" dirty="0" err="1" smtClean="0">
                <a:latin typeface="Comic Sans MS" pitchFamily="66" charset="0"/>
                <a:cs typeface="Arial" charset="0"/>
              </a:rPr>
              <a:t>Adenohipofiz</a:t>
            </a:r>
            <a:r>
              <a:rPr lang="de-DE" altLang="tr-TR" sz="2400" b="1" u="sng" dirty="0" smtClean="0">
                <a:latin typeface="Comic Sans MS" pitchFamily="66" charset="0"/>
                <a:cs typeface="Arial" charset="0"/>
              </a:rPr>
              <a:t> ( </a:t>
            </a:r>
            <a:r>
              <a:rPr lang="de-DE" altLang="tr-TR" sz="2400" b="1" u="sng" dirty="0" err="1" smtClean="0">
                <a:latin typeface="Comic Sans MS" pitchFamily="66" charset="0"/>
                <a:cs typeface="Arial" charset="0"/>
              </a:rPr>
              <a:t>ön</a:t>
            </a:r>
            <a:r>
              <a:rPr lang="de-DE" altLang="tr-TR" sz="2400" b="1" u="sng" dirty="0" smtClean="0">
                <a:latin typeface="Comic Sans MS" pitchFamily="66" charset="0"/>
                <a:cs typeface="Arial" charset="0"/>
              </a:rPr>
              <a:t> </a:t>
            </a:r>
            <a:r>
              <a:rPr lang="de-DE" altLang="tr-TR" sz="2400" b="1" u="sng" dirty="0" err="1" smtClean="0">
                <a:latin typeface="Comic Sans MS" pitchFamily="66" charset="0"/>
                <a:cs typeface="Arial" charset="0"/>
              </a:rPr>
              <a:t>hipofiz</a:t>
            </a:r>
            <a:r>
              <a:rPr lang="de-DE" altLang="tr-TR" sz="2400" b="1" u="sng" dirty="0" smtClean="0">
                <a:latin typeface="Comic Sans MS" pitchFamily="66" charset="0"/>
                <a:cs typeface="Arial" charset="0"/>
              </a:rPr>
              <a:t>)</a:t>
            </a:r>
            <a:r>
              <a:rPr lang="de-DE" altLang="tr-TR" sz="2400" dirty="0" smtClean="0">
                <a:latin typeface="Comic Sans MS" pitchFamily="66" charset="0"/>
                <a:cs typeface="Arial" charset="0"/>
              </a:rPr>
              <a:t> </a:t>
            </a:r>
            <a:r>
              <a:rPr lang="fr-FR" altLang="tr-TR" sz="2400" dirty="0" smtClean="0">
                <a:latin typeface="Comic Sans MS" pitchFamily="66" charset="0"/>
                <a:cs typeface="Times New Roman" pitchFamily="18" charset="0"/>
              </a:rPr>
              <a:t>·       </a:t>
            </a:r>
            <a:endParaRPr lang="tr-TR" altLang="tr-TR" sz="2400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fr-FR" altLang="tr-TR" sz="2400" dirty="0" smtClean="0">
                <a:latin typeface="Comic Sans MS" pitchFamily="66" charset="0"/>
                <a:cs typeface="Arial" charset="0"/>
              </a:rPr>
              <a:t>Pars </a:t>
            </a:r>
            <a:r>
              <a:rPr lang="fr-FR" altLang="tr-TR" sz="2400" dirty="0" err="1" smtClean="0">
                <a:latin typeface="Comic Sans MS" pitchFamily="66" charset="0"/>
                <a:cs typeface="Arial" charset="0"/>
              </a:rPr>
              <a:t>distalis</a:t>
            </a:r>
            <a:r>
              <a:rPr lang="fr-FR" altLang="tr-TR" sz="2400" dirty="0" smtClean="0">
                <a:latin typeface="Comic Sans MS" pitchFamily="66" charset="0"/>
                <a:cs typeface="Arial" charset="0"/>
              </a:rPr>
              <a:t> (</a:t>
            </a:r>
            <a:r>
              <a:rPr lang="fr-FR" altLang="tr-TR" sz="2400" dirty="0" err="1" smtClean="0">
                <a:latin typeface="Comic Sans MS" pitchFamily="66" charset="0"/>
                <a:cs typeface="Arial" charset="0"/>
              </a:rPr>
              <a:t>ön</a:t>
            </a:r>
            <a:r>
              <a:rPr lang="fr-FR" altLang="tr-TR" sz="2400" dirty="0" smtClean="0">
                <a:latin typeface="Comic Sans MS" pitchFamily="66" charset="0"/>
                <a:cs typeface="Arial" charset="0"/>
              </a:rPr>
              <a:t> lob)</a:t>
            </a:r>
            <a:endParaRPr lang="en-US" altLang="tr-TR" sz="2400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en-US" altLang="tr-TR" sz="2400" dirty="0" smtClean="0">
                <a:latin typeface="Comic Sans MS" pitchFamily="66" charset="0"/>
                <a:cs typeface="Arial" charset="0"/>
              </a:rPr>
              <a:t>Pars intermedia (</a:t>
            </a:r>
            <a:r>
              <a:rPr lang="en-US" altLang="tr-TR" sz="2400" dirty="0" err="1" smtClean="0">
                <a:latin typeface="Comic Sans MS" pitchFamily="66" charset="0"/>
                <a:cs typeface="Arial" charset="0"/>
              </a:rPr>
              <a:t>ara</a:t>
            </a:r>
            <a:r>
              <a:rPr lang="en-US" altLang="tr-TR" sz="2400" dirty="0" smtClean="0">
                <a:latin typeface="Comic Sans MS" pitchFamily="66" charset="0"/>
                <a:cs typeface="Arial" charset="0"/>
              </a:rPr>
              <a:t> lob)</a:t>
            </a:r>
            <a:endParaRPr lang="en-US" altLang="tr-TR" sz="2400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en-US" altLang="tr-TR" sz="2400" dirty="0" smtClean="0">
                <a:latin typeface="Comic Sans MS" pitchFamily="66" charset="0"/>
                <a:cs typeface="Arial" charset="0"/>
              </a:rPr>
              <a:t>Pars </a:t>
            </a:r>
            <a:r>
              <a:rPr lang="en-US" altLang="tr-TR" sz="2400" dirty="0" err="1" smtClean="0">
                <a:latin typeface="Comic Sans MS" pitchFamily="66" charset="0"/>
                <a:cs typeface="Arial" charset="0"/>
              </a:rPr>
              <a:t>tuberalis</a:t>
            </a:r>
            <a:endParaRPr lang="en-US" altLang="tr-TR" sz="2400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z="2400" dirty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6300" y="1905000"/>
            <a:ext cx="4133850" cy="4403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tr-TR" sz="2400" b="1" u="sng" smtClean="0">
                <a:latin typeface="Comic Sans MS" pitchFamily="66" charset="0"/>
                <a:cs typeface="Arial" charset="0"/>
              </a:rPr>
              <a:t>Nörohipofiz (arka hipofiz</a:t>
            </a:r>
            <a:r>
              <a:rPr lang="en-US" altLang="tr-TR" sz="2400" u="sng" smtClean="0">
                <a:latin typeface="Comic Sans MS" pitchFamily="66" charset="0"/>
                <a:cs typeface="Arial" charset="0"/>
              </a:rPr>
              <a:t>)</a:t>
            </a:r>
            <a:r>
              <a:rPr lang="en-US" altLang="tr-TR" sz="2400" smtClean="0">
                <a:latin typeface="Comic Sans MS" pitchFamily="66" charset="0"/>
                <a:cs typeface="Arial" charset="0"/>
              </a:rPr>
              <a:t> </a:t>
            </a:r>
            <a:r>
              <a:rPr lang="de-DE" altLang="tr-TR" sz="2400" smtClean="0">
                <a:latin typeface="Comic Sans MS" pitchFamily="66" charset="0"/>
                <a:cs typeface="Times New Roman" pitchFamily="18" charset="0"/>
              </a:rPr>
              <a:t>·       </a:t>
            </a:r>
            <a:endParaRPr lang="tr-TR" altLang="tr-TR" sz="24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de-DE" altLang="tr-TR" sz="2400" smtClean="0">
                <a:latin typeface="Comic Sans MS" pitchFamily="66" charset="0"/>
                <a:cs typeface="Arial" charset="0"/>
              </a:rPr>
              <a:t>Medien eminens</a:t>
            </a:r>
            <a:endParaRPr lang="en-US" altLang="tr-TR" sz="24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tr-TR" altLang="tr-TR" sz="2400" smtClean="0">
                <a:latin typeface="Comic Sans MS" pitchFamily="66" charset="0"/>
                <a:cs typeface="Arial" charset="0"/>
              </a:rPr>
              <a:t>İ</a:t>
            </a:r>
            <a:r>
              <a:rPr lang="de-DE" altLang="tr-TR" sz="2400" smtClean="0">
                <a:latin typeface="Comic Sans MS" pitchFamily="66" charset="0"/>
                <a:cs typeface="Arial" charset="0"/>
              </a:rPr>
              <a:t>nf</a:t>
            </a:r>
            <a:r>
              <a:rPr lang="tr-TR" altLang="tr-TR" sz="2400" smtClean="0">
                <a:latin typeface="Comic Sans MS" pitchFamily="66" charset="0"/>
                <a:cs typeface="Arial" charset="0"/>
              </a:rPr>
              <a:t>u</a:t>
            </a:r>
            <a:r>
              <a:rPr lang="de-DE" altLang="tr-TR" sz="2400" smtClean="0">
                <a:latin typeface="Comic Sans MS" pitchFamily="66" charset="0"/>
                <a:cs typeface="Arial" charset="0"/>
              </a:rPr>
              <a:t>ndibulum (nöral sap)</a:t>
            </a:r>
            <a:endParaRPr lang="en-US" altLang="tr-TR" sz="24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en-US" altLang="tr-TR" sz="2400" smtClean="0">
                <a:latin typeface="Comic Sans MS" pitchFamily="66" charset="0"/>
                <a:cs typeface="Arial" charset="0"/>
              </a:rPr>
              <a:t>Pars nervoza (arka lob)</a:t>
            </a:r>
            <a:endParaRPr lang="en-US" altLang="tr-TR" sz="24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z="2400" smtClean="0"/>
          </a:p>
        </p:txBody>
      </p:sp>
    </p:spTree>
    <p:extLst>
      <p:ext uri="{BB962C8B-B14F-4D97-AF65-F5344CB8AC3E}">
        <p14:creationId xmlns:p14="http://schemas.microsoft.com/office/powerpoint/2010/main" val="11461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836613"/>
            <a:ext cx="76962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latin typeface="Comic Sans MS" pitchFamily="66" charset="0"/>
                <a:cs typeface="Arial" charset="0"/>
              </a:rPr>
              <a:t>PARS DİSTALİS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8458200" cy="4591050"/>
          </a:xfrm>
        </p:spPr>
        <p:txBody>
          <a:bodyPr/>
          <a:lstStyle/>
          <a:p>
            <a:pPr algn="just" eaLnBrk="1" hangingPunct="1"/>
            <a:r>
              <a:rPr lang="tr-TR" altLang="tr-TR" smtClean="0">
                <a:latin typeface="Comic Sans MS" pitchFamily="66" charset="0"/>
                <a:cs typeface="Arial" charset="0"/>
              </a:rPr>
              <a:t>Organın dörtte üçünü oluşturur. </a:t>
            </a:r>
            <a:endParaRPr lang="tr-TR" altLang="tr-TR" smtClean="0">
              <a:cs typeface="Arial" charset="0"/>
            </a:endParaRPr>
          </a:p>
          <a:p>
            <a:pPr algn="just" eaLnBrk="1" hangingPunct="1"/>
            <a:r>
              <a:rPr lang="tr-TR" altLang="tr-TR" smtClean="0">
                <a:latin typeface="Comic Sans MS" pitchFamily="66" charset="0"/>
                <a:cs typeface="Arial" charset="0"/>
              </a:rPr>
              <a:t>Bağ dokusundan bir kapsülle çevrilidir. </a:t>
            </a:r>
            <a:r>
              <a:rPr lang="tr-TR" altLang="tr-TR" smtClean="0">
                <a:cs typeface="Arial" charset="0"/>
              </a:rPr>
              <a:t> K</a:t>
            </a:r>
            <a:r>
              <a:rPr lang="tr-TR" altLang="tr-TR" smtClean="0">
                <a:latin typeface="Comic Sans MS" pitchFamily="66" charset="0"/>
                <a:cs typeface="Arial" charset="0"/>
              </a:rPr>
              <a:t>apsül organ içine damarları ve sinirleri taşıyan bağ dokusu bölmelerini verir. </a:t>
            </a:r>
            <a:endParaRPr lang="tr-TR" altLang="tr-TR" smtClean="0">
              <a:latin typeface="Comic Sans MS" pitchFamily="66" charset="0"/>
              <a:cs typeface="Times New Roman" pitchFamily="18" charset="0"/>
            </a:endParaRPr>
          </a:p>
          <a:p>
            <a:pPr algn="just" eaLnBrk="1" hangingPunct="1"/>
            <a:r>
              <a:rPr lang="tr-TR" altLang="tr-TR" smtClean="0">
                <a:latin typeface="Comic Sans MS" pitchFamily="66" charset="0"/>
                <a:cs typeface="Arial" charset="0"/>
              </a:rPr>
              <a:t>Hücreleri kordonlar ve hücre grupları meydana getirir. </a:t>
            </a:r>
            <a:endParaRPr lang="tr-TR" altLang="tr-TR" smtClean="0">
              <a:cs typeface="Arial" charset="0"/>
            </a:endParaRPr>
          </a:p>
          <a:p>
            <a:pPr algn="just" eaLnBrk="1" hangingPunct="1"/>
            <a:r>
              <a:rPr lang="tr-TR" altLang="tr-TR" smtClean="0">
                <a:latin typeface="Comic Sans MS" pitchFamily="66" charset="0"/>
                <a:cs typeface="Arial" charset="0"/>
              </a:rPr>
              <a:t>Hücre kordonları arasında sinuzoidal tipte kılcal damarlar vardır. </a:t>
            </a:r>
            <a:endParaRPr lang="tr-TR" altLang="tr-TR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09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442913"/>
          </a:xfrm>
        </p:spPr>
        <p:txBody>
          <a:bodyPr>
            <a:normAutofit fontScale="90000"/>
          </a:bodyPr>
          <a:lstStyle/>
          <a:p>
            <a:pPr eaLnBrk="1" hangingPunct="1"/>
            <a:endParaRPr lang="tr-TR" altLang="tr-TR" sz="29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30413"/>
            <a:ext cx="7772400" cy="48275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altLang="tr-TR" smtClean="0">
                <a:cs typeface="Arial" charset="0"/>
              </a:rPr>
              <a:t>	</a:t>
            </a:r>
            <a:r>
              <a:rPr lang="tr-TR" altLang="tr-TR" smtClean="0">
                <a:latin typeface="Comic Sans MS" pitchFamily="66" charset="0"/>
                <a:cs typeface="Arial" charset="0"/>
              </a:rPr>
              <a:t>Parankima hücreleri histolojik kesitlerde, boyaları kabul edip etmediklerine göre 2 gruba ayrılır: </a:t>
            </a:r>
            <a:endParaRPr lang="tr-TR" altLang="tr-TR" smtClean="0">
              <a:latin typeface="Comic Sans MS" pitchFamily="66" charset="0"/>
              <a:cs typeface="Times New Roman" pitchFamily="18" charset="0"/>
            </a:endParaRPr>
          </a:p>
          <a:p>
            <a:pPr algn="just" eaLnBrk="1" hangingPunct="1"/>
            <a:r>
              <a:rPr lang="tr-TR" altLang="tr-TR" b="1" smtClean="0">
                <a:solidFill>
                  <a:srgbClr val="FF0066"/>
                </a:solidFill>
                <a:latin typeface="Comic Sans MS" pitchFamily="66" charset="0"/>
                <a:cs typeface="Arial" charset="0"/>
              </a:rPr>
              <a:t>kromofob</a:t>
            </a:r>
            <a:r>
              <a:rPr lang="tr-TR" altLang="tr-TR" smtClean="0">
                <a:solidFill>
                  <a:srgbClr val="FF0066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tr-TR" altLang="tr-TR" b="1" smtClean="0">
                <a:solidFill>
                  <a:srgbClr val="FF0066"/>
                </a:solidFill>
                <a:latin typeface="Comic Sans MS" pitchFamily="66" charset="0"/>
                <a:cs typeface="Arial" charset="0"/>
              </a:rPr>
              <a:t>hücreler</a:t>
            </a:r>
            <a:r>
              <a:rPr lang="tr-TR" altLang="tr-TR" b="1" smtClean="0">
                <a:latin typeface="Comic Sans MS" pitchFamily="66" charset="0"/>
                <a:cs typeface="Arial" charset="0"/>
              </a:rPr>
              <a:t>: K</a:t>
            </a:r>
            <a:r>
              <a:rPr lang="tr-TR" altLang="tr-TR" smtClean="0">
                <a:latin typeface="Comic Sans MS" pitchFamily="66" charset="0"/>
                <a:cs typeface="Arial" charset="0"/>
              </a:rPr>
              <a:t>ök hücrelerdir</a:t>
            </a:r>
            <a:endParaRPr lang="tr-TR" altLang="tr-TR" smtClean="0">
              <a:latin typeface="Comic Sans MS" pitchFamily="66" charset="0"/>
              <a:cs typeface="Times New Roman" pitchFamily="18" charset="0"/>
            </a:endParaRPr>
          </a:p>
          <a:p>
            <a:pPr algn="just" eaLnBrk="1" hangingPunct="1"/>
            <a:r>
              <a:rPr lang="tr-TR" altLang="tr-TR" b="1" smtClean="0">
                <a:solidFill>
                  <a:srgbClr val="FF0066"/>
                </a:solidFill>
                <a:latin typeface="Comic Sans MS" pitchFamily="66" charset="0"/>
                <a:cs typeface="Arial" charset="0"/>
              </a:rPr>
              <a:t>kromofil hücreler</a:t>
            </a:r>
            <a:r>
              <a:rPr lang="tr-TR" altLang="tr-TR" smtClean="0">
                <a:latin typeface="Comic Sans MS" pitchFamily="66" charset="0"/>
                <a:cs typeface="Arial" charset="0"/>
              </a:rPr>
              <a:t>: Pars distalisin asıl salgı yapan hücreleridir</a:t>
            </a:r>
            <a:endParaRPr lang="tr-TR" altLang="tr-TR" smtClean="0">
              <a:latin typeface="Comic Sans MS" pitchFamily="66" charset="0"/>
              <a:cs typeface="Times New Roman" pitchFamily="18" charset="0"/>
            </a:endParaRPr>
          </a:p>
          <a:p>
            <a:pPr lvl="1" algn="just" eaLnBrk="1" hangingPunct="1"/>
            <a:r>
              <a:rPr lang="tr-TR" altLang="tr-TR" sz="3000" smtClean="0">
                <a:solidFill>
                  <a:srgbClr val="00FF00"/>
                </a:solidFill>
                <a:latin typeface="Comic Sans MS" pitchFamily="66" charset="0"/>
                <a:cs typeface="Arial" charset="0"/>
              </a:rPr>
              <a:t>asidofil hücreler</a:t>
            </a:r>
            <a:r>
              <a:rPr lang="tr-TR" altLang="tr-TR" sz="3000" smtClean="0">
                <a:latin typeface="Comic Sans MS" pitchFamily="66" charset="0"/>
                <a:cs typeface="Arial" charset="0"/>
              </a:rPr>
              <a:t> (</a:t>
            </a:r>
            <a:r>
              <a:rPr lang="tr-TR" altLang="tr-TR" sz="3000" smtClean="0">
                <a:latin typeface="Symbol" pitchFamily="18" charset="2"/>
              </a:rPr>
              <a:t>a</a:t>
            </a:r>
            <a:r>
              <a:rPr lang="tr-TR" altLang="tr-TR" sz="3000" smtClean="0">
                <a:latin typeface="Comic Sans MS" pitchFamily="66" charset="0"/>
                <a:cs typeface="Arial" charset="0"/>
              </a:rPr>
              <a:t>hücreleri) </a:t>
            </a:r>
            <a:endParaRPr lang="tr-TR" altLang="tr-TR" sz="3000" smtClean="0">
              <a:latin typeface="Comic Sans MS" pitchFamily="66" charset="0"/>
              <a:cs typeface="Times New Roman" pitchFamily="18" charset="0"/>
            </a:endParaRPr>
          </a:p>
          <a:p>
            <a:pPr lvl="1" algn="just" eaLnBrk="1" hangingPunct="1"/>
            <a:r>
              <a:rPr lang="tr-TR" altLang="tr-TR" sz="3000" smtClean="0">
                <a:solidFill>
                  <a:srgbClr val="00FF00"/>
                </a:solidFill>
                <a:latin typeface="Comic Sans MS" pitchFamily="66" charset="0"/>
                <a:cs typeface="Arial" charset="0"/>
              </a:rPr>
              <a:t>bazofil hücreler</a:t>
            </a:r>
            <a:r>
              <a:rPr lang="tr-TR" altLang="tr-TR" sz="3000" smtClean="0">
                <a:latin typeface="Comic Sans MS" pitchFamily="66" charset="0"/>
                <a:cs typeface="Arial" charset="0"/>
              </a:rPr>
              <a:t> (</a:t>
            </a:r>
            <a:r>
              <a:rPr lang="tr-TR" altLang="tr-TR" sz="3000" smtClean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tr-TR" altLang="tr-TR" sz="3000" smtClean="0">
                <a:latin typeface="Comic Sans MS" pitchFamily="66" charset="0"/>
                <a:cs typeface="Arial" charset="0"/>
              </a:rPr>
              <a:t> hücreleri) </a:t>
            </a:r>
            <a:endParaRPr lang="tr-TR" altLang="tr-TR" sz="30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9778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268413"/>
            <a:ext cx="7620000" cy="2270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500" b="1" smtClean="0">
                <a:latin typeface="Comic Sans MS" pitchFamily="66" charset="0"/>
                <a:cs typeface="Arial" charset="0"/>
              </a:rPr>
              <a:t>PARS İNTERMEDİA</a:t>
            </a:r>
            <a:r>
              <a:rPr lang="tr-TR" altLang="tr-TR" sz="2500" b="1" smtClean="0">
                <a:latin typeface="Comic Sans MS" pitchFamily="66" charset="0"/>
                <a:cs typeface="Times New Roman" pitchFamily="18" charset="0"/>
              </a:rPr>
              <a:t/>
            </a:r>
            <a:br>
              <a:rPr lang="tr-TR" altLang="tr-TR" sz="2500" b="1" smtClean="0">
                <a:latin typeface="Comic Sans MS" pitchFamily="66" charset="0"/>
                <a:cs typeface="Times New Roman" pitchFamily="18" charset="0"/>
              </a:rPr>
            </a:br>
            <a:endParaRPr lang="tr-TR" altLang="tr-TR" sz="2500" b="1" smtClean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05000"/>
            <a:ext cx="7772400" cy="4953000"/>
          </a:xfrm>
        </p:spPr>
        <p:txBody>
          <a:bodyPr/>
          <a:lstStyle/>
          <a:p>
            <a:pPr eaLnBrk="1" hangingPunct="1"/>
            <a:r>
              <a:rPr lang="tr-TR" altLang="tr-TR" sz="2700" smtClean="0">
                <a:latin typeface="Comic Sans MS" pitchFamily="66" charset="0"/>
                <a:cs typeface="Arial" charset="0"/>
              </a:rPr>
              <a:t>Pars distalisle pars nervoza arasında bulunur. </a:t>
            </a:r>
            <a:endParaRPr lang="tr-TR" altLang="tr-TR" sz="27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tr-TR" altLang="tr-TR" sz="2700" smtClean="0">
                <a:latin typeface="Comic Sans MS" pitchFamily="66" charset="0"/>
                <a:cs typeface="Arial" charset="0"/>
              </a:rPr>
              <a:t>Kübik hücrelerle döşeli kolloid içeren kistlerle karakterizedir. Bu kistler Rathke kesesinin kalıntılarıdır. </a:t>
            </a:r>
            <a:endParaRPr lang="tr-TR" altLang="tr-TR" sz="27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r>
              <a:rPr lang="tr-TR" altLang="tr-TR" sz="2700" smtClean="0">
                <a:latin typeface="Comic Sans MS" pitchFamily="66" charset="0"/>
                <a:cs typeface="Arial" charset="0"/>
              </a:rPr>
              <a:t>Kılcal damar ağı boyunca bazofil hücre kordonları da içerir. Bu hücreler bir prohormon olan </a:t>
            </a:r>
            <a:r>
              <a:rPr lang="tr-TR" altLang="tr-TR" sz="2700" b="1" smtClean="0">
                <a:latin typeface="Comic Sans MS" pitchFamily="66" charset="0"/>
                <a:cs typeface="Arial" charset="0"/>
              </a:rPr>
              <a:t>proopiomelanokortin </a:t>
            </a:r>
            <a:r>
              <a:rPr lang="tr-TR" altLang="tr-TR" sz="2700" smtClean="0">
                <a:latin typeface="Comic Sans MS" pitchFamily="66" charset="0"/>
                <a:cs typeface="Arial" charset="0"/>
              </a:rPr>
              <a:t>sentezlerler. Proopiomelanokortinden melanosit uyarıcı hormon (MSH) oluşur</a:t>
            </a:r>
            <a:r>
              <a:rPr lang="tr-TR" altLang="tr-TR" sz="2700" smtClean="0">
                <a:cs typeface="Arial" charset="0"/>
              </a:rPr>
              <a:t>. </a:t>
            </a:r>
            <a:endParaRPr lang="tr-TR" altLang="tr-TR" sz="27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z="270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4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06463" y="787400"/>
            <a:ext cx="7265987" cy="760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500" b="1" smtClean="0">
                <a:latin typeface="Comic Sans MS" pitchFamily="66" charset="0"/>
                <a:cs typeface="Arial" charset="0"/>
              </a:rPr>
              <a:t>PARS TÜBERALİS</a:t>
            </a:r>
            <a:r>
              <a:rPr lang="tr-TR" altLang="tr-TR" sz="2500" b="1" smtClean="0">
                <a:cs typeface="Times New Roman" pitchFamily="18" charset="0"/>
              </a:rPr>
              <a:t/>
            </a:r>
            <a:br>
              <a:rPr lang="tr-TR" altLang="tr-TR" sz="2500" b="1" smtClean="0">
                <a:cs typeface="Times New Roman" pitchFamily="18" charset="0"/>
              </a:rPr>
            </a:br>
            <a:endParaRPr lang="tr-TR" altLang="tr-TR" sz="2500" b="1" smtClean="0"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700" smtClean="0">
                <a:latin typeface="Comic Sans MS" pitchFamily="66" charset="0"/>
                <a:cs typeface="Arial" charset="0"/>
              </a:rPr>
              <a:t>Hipofiz sapını saran adenohipofiz parçasıdır. Hipofiz sapını yapan infindibulumdan ince bir bağ dokusuyla ayrılır. </a:t>
            </a:r>
          </a:p>
          <a:p>
            <a:pPr eaLnBrk="1" hangingPunct="1"/>
            <a:r>
              <a:rPr lang="tr-TR" altLang="tr-TR" sz="2700" smtClean="0">
                <a:latin typeface="Comic Sans MS" pitchFamily="66" charset="0"/>
                <a:cs typeface="Arial" charset="0"/>
              </a:rPr>
              <a:t>Arterler ve hipofizyal portal sistemle iyi kanlanır. Bu damarlar boyunca kübik veya alçak prizmatik bazofil epitelyal hücre kordonları uzanır. </a:t>
            </a:r>
            <a:endParaRPr lang="tr-TR" altLang="tr-TR" sz="270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/>
            <a:endParaRPr lang="tr-TR" altLang="tr-TR" sz="270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37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268413"/>
            <a:ext cx="7696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600" b="1" smtClean="0">
                <a:latin typeface="Comic Sans MS" pitchFamily="66" charset="0"/>
                <a:cs typeface="Arial" charset="0"/>
              </a:rPr>
              <a:t>NÖROHİPOFİZ (ARKA HİPOFİZ)</a:t>
            </a:r>
            <a:r>
              <a:rPr lang="tr-TR" altLang="tr-TR" sz="3600" smtClean="0">
                <a:latin typeface="Comic Sans MS" pitchFamily="66" charset="0"/>
                <a:cs typeface="Times New Roman" pitchFamily="18" charset="0"/>
              </a:rPr>
              <a:t/>
            </a:r>
            <a:br>
              <a:rPr lang="tr-TR" altLang="tr-TR" sz="3600" smtClean="0">
                <a:latin typeface="Comic Sans MS" pitchFamily="66" charset="0"/>
                <a:cs typeface="Times New Roman" pitchFamily="18" charset="0"/>
              </a:rPr>
            </a:br>
            <a:endParaRPr lang="tr-TR" altLang="tr-TR" sz="3600" smtClean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28040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700" dirty="0" err="1" smtClean="0">
                <a:latin typeface="Comic Sans MS" pitchFamily="66" charset="0"/>
                <a:cs typeface="Arial" charset="0"/>
              </a:rPr>
              <a:t>Hipotalamusun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</a:t>
            </a:r>
            <a:r>
              <a:rPr lang="tr-TR" altLang="tr-TR" sz="2700" b="1" dirty="0" err="1" smtClean="0">
                <a:latin typeface="Comic Sans MS" pitchFamily="66" charset="0"/>
                <a:cs typeface="Arial" charset="0"/>
              </a:rPr>
              <a:t>supraoptik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ve </a:t>
            </a:r>
            <a:r>
              <a:rPr lang="tr-TR" altLang="tr-TR" sz="2700" b="1" dirty="0" err="1" smtClean="0">
                <a:latin typeface="Comic Sans MS" pitchFamily="66" charset="0"/>
                <a:cs typeface="Arial" charset="0"/>
              </a:rPr>
              <a:t>paraventriküler</a:t>
            </a:r>
            <a:r>
              <a:rPr lang="tr-TR" altLang="tr-TR" sz="2700" b="1" dirty="0" smtClean="0">
                <a:latin typeface="Comic Sans MS" pitchFamily="66" charset="0"/>
                <a:cs typeface="Arial" charset="0"/>
              </a:rPr>
              <a:t> çekirdekler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indeki </a:t>
            </a:r>
            <a:r>
              <a:rPr lang="tr-TR" altLang="tr-TR" sz="2700" dirty="0" err="1" smtClean="0">
                <a:latin typeface="Comic Sans MS" pitchFamily="66" charset="0"/>
                <a:cs typeface="Arial" charset="0"/>
              </a:rPr>
              <a:t>nörosekretuvar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hücrelerin </a:t>
            </a:r>
            <a:r>
              <a:rPr lang="tr-TR" altLang="tr-TR" sz="2700" dirty="0" err="1" smtClean="0">
                <a:latin typeface="Comic Sans MS" pitchFamily="66" charset="0"/>
                <a:cs typeface="Arial" charset="0"/>
              </a:rPr>
              <a:t>miyelinsiz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aksonları pars </a:t>
            </a:r>
            <a:r>
              <a:rPr lang="tr-TR" altLang="tr-TR" sz="2700" dirty="0" err="1" smtClean="0">
                <a:latin typeface="Comic Sans MS" pitchFamily="66" charset="0"/>
                <a:cs typeface="Arial" charset="0"/>
              </a:rPr>
              <a:t>nervozaya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girer ve pencereli tipteki kılcal damarların yakınında sonlanır. Bu aksonlar </a:t>
            </a:r>
            <a:r>
              <a:rPr lang="tr-TR" altLang="tr-TR" sz="2700" b="1" dirty="0" err="1" smtClean="0">
                <a:latin typeface="Comic Sans MS" pitchFamily="66" charset="0"/>
                <a:cs typeface="Arial" charset="0"/>
              </a:rPr>
              <a:t>hipotalamo-hipofizyal</a:t>
            </a:r>
            <a:r>
              <a:rPr lang="tr-TR" altLang="tr-TR" sz="2700" b="1" dirty="0" smtClean="0">
                <a:latin typeface="Comic Sans MS" pitchFamily="66" charset="0"/>
                <a:cs typeface="Arial" charset="0"/>
              </a:rPr>
              <a:t> </a:t>
            </a:r>
            <a:r>
              <a:rPr lang="tr-TR" altLang="tr-TR" sz="2700" b="1" dirty="0" err="1" smtClean="0">
                <a:latin typeface="Comic Sans MS" pitchFamily="66" charset="0"/>
                <a:cs typeface="Arial" charset="0"/>
              </a:rPr>
              <a:t>traktusu</a:t>
            </a:r>
            <a:r>
              <a:rPr lang="tr-TR" altLang="tr-TR" sz="2700" dirty="0" smtClean="0">
                <a:latin typeface="Comic Sans MS" pitchFamily="66" charset="0"/>
                <a:cs typeface="Arial" charset="0"/>
              </a:rPr>
              <a:t> yaparlar.</a:t>
            </a:r>
            <a:endParaRPr lang="tr-TR" altLang="tr-TR" sz="2700" dirty="0" smtClean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7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39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533400"/>
            <a:ext cx="7696200" cy="1143000"/>
          </a:xfrm>
        </p:spPr>
        <p:txBody>
          <a:bodyPr/>
          <a:lstStyle/>
          <a:p>
            <a:pPr eaLnBrk="1" hangingPunct="1"/>
            <a:r>
              <a:rPr lang="tr-TR" altLang="tr-TR" sz="1900" b="1" smtClean="0">
                <a:latin typeface="Comic Sans MS" pitchFamily="66" charset="0"/>
                <a:cs typeface="Times New Roman" pitchFamily="18" charset="0"/>
              </a:rPr>
              <a:t>HİPOFİZİN KAN AKIMI VE SALGISININ KONTROLÜ</a:t>
            </a:r>
            <a:r>
              <a:rPr lang="tr-TR" altLang="tr-TR" sz="1900" smtClean="0">
                <a:latin typeface="Comic Sans MS" pitchFamily="66" charset="0"/>
                <a:cs typeface="Times New Roman" pitchFamily="18" charset="0"/>
              </a:rPr>
              <a:t> :</a:t>
            </a:r>
            <a:br>
              <a:rPr lang="tr-TR" altLang="tr-TR" sz="1900" smtClean="0">
                <a:latin typeface="Comic Sans MS" pitchFamily="66" charset="0"/>
                <a:cs typeface="Times New Roman" pitchFamily="18" charset="0"/>
              </a:rPr>
            </a:br>
            <a:endParaRPr lang="tr-TR" altLang="tr-TR" sz="1900" smtClean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1188" y="1484313"/>
            <a:ext cx="6877050" cy="46831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altLang="tr-TR" sz="2000" smtClean="0">
                <a:latin typeface="Comic Sans MS" pitchFamily="66" charset="0"/>
              </a:rPr>
              <a:t>	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Hipofize arteriya karotis internadan 2 çift damar gelir, </a:t>
            </a:r>
          </a:p>
          <a:p>
            <a:pPr algn="just" eaLnBrk="1" hangingPunct="1"/>
            <a:r>
              <a:rPr lang="tr-TR" altLang="tr-TR" sz="2000" smtClean="0">
                <a:cs typeface="Times New Roman" pitchFamily="18" charset="0"/>
              </a:rPr>
              <a:t>İ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nferiyor</a:t>
            </a:r>
            <a:r>
              <a:rPr lang="tr-TR" altLang="tr-TR" sz="2000" smtClean="0">
                <a:cs typeface="Times New Roman" pitchFamily="18" charset="0"/>
              </a:rPr>
              <a:t> 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hipofiz arterleri genellikle arka lobu besler</a:t>
            </a:r>
            <a:r>
              <a:rPr lang="tr-TR" altLang="tr-TR" sz="2000" smtClean="0">
                <a:cs typeface="Times New Roman" pitchFamily="18" charset="0"/>
              </a:rPr>
              <a:t>, 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ön loba da bir kaç dal verir. </a:t>
            </a:r>
          </a:p>
          <a:p>
            <a:pPr algn="just" eaLnBrk="1" hangingPunct="1"/>
            <a:r>
              <a:rPr lang="tr-TR" altLang="tr-TR" sz="2000" smtClean="0">
                <a:cs typeface="Times New Roman" pitchFamily="18" charset="0"/>
              </a:rPr>
              <a:t>S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uperiyor hipofiz arterleri pars tuberalis ve infundibulumu besler, medien eminenste </a:t>
            </a:r>
            <a:r>
              <a:rPr lang="tr-TR" altLang="tr-TR" sz="200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primer kılcal damar ağını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 oluşturur. Bu kılcal damar ağı hipofizin </a:t>
            </a:r>
            <a:r>
              <a:rPr lang="tr-TR" altLang="tr-TR" sz="2000" smtClean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portal venlerine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 akar, bu venler pars distalisteki </a:t>
            </a:r>
            <a:r>
              <a:rPr lang="tr-TR" altLang="tr-TR" sz="200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sekonder kılcal damar ağına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 kanı götürür. Bu iki kılcal damar ağı arasında yer alan </a:t>
            </a:r>
            <a:r>
              <a:rPr lang="tr-TR" altLang="tr-TR" sz="2000" b="1" smtClean="0">
                <a:latin typeface="Comic Sans MS" pitchFamily="66" charset="0"/>
                <a:cs typeface="Times New Roman" pitchFamily="18" charset="0"/>
              </a:rPr>
              <a:t>portal ven sistemi</a:t>
            </a:r>
            <a:r>
              <a:rPr lang="tr-TR" altLang="tr-TR" sz="2000" smtClean="0">
                <a:latin typeface="Comic Sans MS" pitchFamily="66" charset="0"/>
                <a:cs typeface="Times New Roman" pitchFamily="18" charset="0"/>
              </a:rPr>
              <a:t>dir.</a:t>
            </a:r>
          </a:p>
          <a:p>
            <a:pPr eaLnBrk="1" hangingPunct="1"/>
            <a:endParaRPr lang="tr-TR" altLang="tr-TR" sz="200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8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42988" y="620713"/>
            <a:ext cx="7200900" cy="58324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tr-TR" altLang="tr-TR" sz="2800" smtClean="0">
                <a:latin typeface="Comic Sans MS" pitchFamily="66" charset="0"/>
                <a:cs typeface="Times New Roman" pitchFamily="18" charset="0"/>
              </a:rPr>
              <a:t>Hipotalamusta nörosekretuvar hücrelerce yapılıp, medien eminenste bu hücrelerin akson sonlanmalarında depolanan salgılatıcı ya da baskılayıcı hormonlar </a:t>
            </a:r>
            <a:r>
              <a:rPr lang="tr-TR" altLang="tr-TR" sz="280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primer kılcal damar ağına</a:t>
            </a:r>
            <a:r>
              <a:rPr lang="tr-TR" altLang="tr-TR" sz="2800" smtClean="0">
                <a:latin typeface="Comic Sans MS" pitchFamily="66" charset="0"/>
                <a:cs typeface="Times New Roman" pitchFamily="18" charset="0"/>
              </a:rPr>
              <a:t> girerler, hipofizin </a:t>
            </a:r>
            <a:r>
              <a:rPr lang="tr-TR" altLang="tr-TR" sz="2800" smtClean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portal venlerine</a:t>
            </a:r>
            <a:r>
              <a:rPr lang="tr-TR" altLang="tr-TR" sz="2800" smtClean="0">
                <a:latin typeface="Comic Sans MS" pitchFamily="66" charset="0"/>
                <a:cs typeface="Times New Roman" pitchFamily="18" charset="0"/>
              </a:rPr>
              <a:t> geçip, infindibulum boyunca ilerleyerek ön lobtaki </a:t>
            </a:r>
            <a:r>
              <a:rPr lang="tr-TR" altLang="tr-TR" sz="280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sekonder kılcal damar ağına</a:t>
            </a:r>
            <a:r>
              <a:rPr lang="tr-TR" altLang="tr-TR" sz="2800" smtClean="0">
                <a:latin typeface="Comic Sans MS" pitchFamily="66" charset="0"/>
                <a:cs typeface="Times New Roman" pitchFamily="18" charset="0"/>
              </a:rPr>
              <a:t> ulaşırlar. Burada parankim hücrelerinin salgı fonksiyonlarını uyarır ya da baskılarlar. Böylece hipofizyal portal sistem pars distalisin salgı fonksiyonunun hipotalamus tarafından kontrol edilmesini sağlar</a:t>
            </a:r>
          </a:p>
        </p:txBody>
      </p:sp>
    </p:spTree>
    <p:extLst>
      <p:ext uri="{BB962C8B-B14F-4D97-AF65-F5344CB8AC3E}">
        <p14:creationId xmlns:p14="http://schemas.microsoft.com/office/powerpoint/2010/main" val="295979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253</Words>
  <Application>Microsoft Office PowerPoint</Application>
  <PresentationFormat>Ekran Gösterisi (4:3)</PresentationFormat>
  <Paragraphs>41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HİPOFİZİN BÖLÜMLERİ</vt:lpstr>
      <vt:lpstr>PARS DİSTALİS</vt:lpstr>
      <vt:lpstr>PowerPoint Sunusu</vt:lpstr>
      <vt:lpstr>PARS İNTERMEDİA </vt:lpstr>
      <vt:lpstr>PARS TÜBERALİS </vt:lpstr>
      <vt:lpstr>NÖROHİPOFİZ (ARKA HİPOFİZ) </vt:lpstr>
      <vt:lpstr>HİPOFİZİN KAN AKIMI VE SALGISININ KONTROLÜ :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HİPOFİZİN BÖLÜMLERİ</dc:title>
  <dc:creator>bizdens</dc:creator>
  <cp:lastModifiedBy>bizdens</cp:lastModifiedBy>
  <cp:revision>3</cp:revision>
  <dcterms:created xsi:type="dcterms:W3CDTF">2017-12-13T12:24:51Z</dcterms:created>
  <dcterms:modified xsi:type="dcterms:W3CDTF">2017-12-18T11:26:31Z</dcterms:modified>
</cp:coreProperties>
</file>