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2"/>
  </p:notesMasterIdLst>
  <p:sldIdLst>
    <p:sldId id="1082" r:id="rId4"/>
    <p:sldId id="1085" r:id="rId5"/>
    <p:sldId id="1086" r:id="rId6"/>
    <p:sldId id="1087" r:id="rId7"/>
    <p:sldId id="1088" r:id="rId8"/>
    <p:sldId id="1089" r:id="rId9"/>
    <p:sldId id="1090" r:id="rId10"/>
    <p:sldId id="1091" r:id="rId11"/>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164" autoAdjust="0"/>
    <p:restoredTop sz="91471" autoAdjust="0"/>
  </p:normalViewPr>
  <p:slideViewPr>
    <p:cSldViewPr snapToGrid="0">
      <p:cViewPr varScale="1">
        <p:scale>
          <a:sx n="57" d="100"/>
          <a:sy n="57" d="100"/>
        </p:scale>
        <p:origin x="-1170" y="-90"/>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theme" Target="theme/theme1.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2/27/2020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2/27/2020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2/27/2020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2/27/2020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2/27/2020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2/27/2020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2/27/2020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2/27/2020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2/27/2020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2/27/2020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2/27/2020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2/27/2020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2/27/2020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2/27/2020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2/27/2020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2/27/2020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2/27/2020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2/27/2020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2/27/2020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2/27/2020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2/27/2020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90747082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1714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5143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8572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2001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15430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fld id="{419913B4-353A-43F0-919E-C9E766A5124A}" type="datetime1">
              <a:rPr lang="en-US" smtClean="0"/>
              <a:t>2/27/2020</a:t>
            </a:fld>
            <a:endParaRPr lang="en-US"/>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fld id="{450E119D-8EDB-4D0A-AB54-479909DD9FBC}" type="slidenum">
              <a:rPr lang="en-US" smtClean="0"/>
              <a:t>‹#›</a:t>
            </a:fld>
            <a:endParaRPr lang="en-US"/>
          </a:p>
        </p:txBody>
      </p:sp>
    </p:spTree>
    <p:extLst>
      <p:ext uri="{BB962C8B-B14F-4D97-AF65-F5344CB8AC3E}">
        <p14:creationId xmlns:p14="http://schemas.microsoft.com/office/powerpoint/2010/main" val="12107004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2/27/2020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2/27/2020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2/27/2020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2/27/2020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2/27/2020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2/27/2020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2/27/2020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2/27/2020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6" r:id="rId3"/>
    <p:sldLayoutId id="2147483697" r:id="rId4"/>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GGY </a:t>
            </a:r>
            <a:r>
              <a:rPr lang="tr-TR" sz="3200" b="1" dirty="0" smtClean="0">
                <a:latin typeface="Arial" panose="020B0604020202020204" pitchFamily="34" charset="0"/>
                <a:cs typeface="Arial" panose="020B0604020202020204" pitchFamily="34" charset="0"/>
              </a:rPr>
              <a:t>333</a:t>
            </a:r>
            <a:endParaRPr lang="tr-TR" sz="32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YER SEÇİMİ VE YERLEŞİLEBİLİRLİK </a:t>
            </a: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(3-0) 3</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440762" y="4393802"/>
            <a:ext cx="8479708" cy="584775"/>
          </a:xfrm>
          <a:prstGeom prst="rect">
            <a:avLst/>
          </a:prstGeom>
        </p:spPr>
        <p:txBody>
          <a:bodyPr wrap="square">
            <a:spAutoFit/>
          </a:bodyPr>
          <a:lstStyle/>
          <a:p>
            <a:pPr algn="ctr">
              <a:spcAft>
                <a:spcPts val="0"/>
              </a:spcAft>
            </a:pP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Prof. Dr. Recep KILIÇ</a:t>
            </a:r>
          </a:p>
          <a:p>
            <a:pPr algn="ctr">
              <a:spcAft>
                <a:spcPts val="0"/>
              </a:spcAft>
            </a:pPr>
            <a:r>
              <a:rPr lang="tr-TR" sz="1600" dirty="0" smtClean="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endParaRPr lang="tr-TR"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9743516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9" y="669468"/>
            <a:ext cx="8517837" cy="293915"/>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Kentleşmede Mühendislik Jeolojisi</a:t>
            </a:r>
          </a:p>
          <a:p>
            <a:pPr fontAlgn="base">
              <a:lnSpc>
                <a:spcPct val="90000"/>
              </a:lnSpc>
              <a:spcBef>
                <a:spcPct val="0"/>
              </a:spcBef>
              <a:spcAft>
                <a:spcPct val="0"/>
              </a:spcAft>
            </a:pPr>
            <a:endParaRPr lang="fi-FI"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İçerik Yer Tutucusu 2"/>
          <p:cNvSpPr>
            <a:spLocks noGrp="1"/>
          </p:cNvSpPr>
          <p:nvPr>
            <p:ph idx="1"/>
          </p:nvPr>
        </p:nvSpPr>
        <p:spPr>
          <a:xfrm>
            <a:off x="448887" y="1496291"/>
            <a:ext cx="8047414" cy="3791541"/>
          </a:xfrm>
        </p:spPr>
        <p:txBody>
          <a:bodyPr anchor="t">
            <a:noAutofit/>
          </a:bodyPr>
          <a:lstStyle/>
          <a:p>
            <a:pPr marL="0" indent="0" algn="just">
              <a:lnSpc>
                <a:spcPct val="150000"/>
              </a:lnSpc>
              <a:spcBef>
                <a:spcPts val="450"/>
              </a:spcBef>
              <a:buClr>
                <a:srgbClr val="160093"/>
              </a:buClr>
              <a:buFont typeface="Courier New" panose="02070309020205020404" pitchFamily="49" charset="0"/>
              <a:buChar char="o"/>
              <a:defRPr/>
            </a:pPr>
            <a:r>
              <a:rPr lang="tr-TR" sz="1800" dirty="0"/>
              <a:t>Deprem, heyelan, taşkın, kaya düşmesi, çökme, çığ, tsunami v.b. gibi doğal afetlerin sebep olduğu çok sayıda can kaybı ve ekonomik kayıp yaşamış olan ülkemizde kırsal ve kentsel yerleşim alanlarında, afet tehlikelerinin önlenmesi ve zararlarının azaltılmasında en etkin yöntem, planlama ve uygulama sürecinin afete duyarlı planlama yaklaşımlarını ve risk yönetimini kapsaması gerekmektedir. </a:t>
            </a:r>
          </a:p>
        </p:txBody>
      </p:sp>
    </p:spTree>
    <p:extLst>
      <p:ext uri="{BB962C8B-B14F-4D97-AF65-F5344CB8AC3E}">
        <p14:creationId xmlns:p14="http://schemas.microsoft.com/office/powerpoint/2010/main" val="280396283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9" y="669468"/>
            <a:ext cx="8517837" cy="293915"/>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Kentleşmede Mühendislik Jeolojisi</a:t>
            </a:r>
          </a:p>
          <a:p>
            <a:pPr fontAlgn="base">
              <a:lnSpc>
                <a:spcPct val="90000"/>
              </a:lnSpc>
              <a:spcBef>
                <a:spcPct val="0"/>
              </a:spcBef>
              <a:spcAft>
                <a:spcPct val="0"/>
              </a:spcAft>
            </a:pPr>
            <a:endParaRPr lang="fi-FI"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İçerik Yer Tutucusu 2"/>
          <p:cNvSpPr>
            <a:spLocks noGrp="1"/>
          </p:cNvSpPr>
          <p:nvPr>
            <p:ph idx="1"/>
          </p:nvPr>
        </p:nvSpPr>
        <p:spPr>
          <a:xfrm>
            <a:off x="448887" y="1496291"/>
            <a:ext cx="8047414" cy="3791541"/>
          </a:xfrm>
        </p:spPr>
        <p:txBody>
          <a:bodyPr anchor="t">
            <a:noAutofit/>
          </a:bodyPr>
          <a:lstStyle/>
          <a:p>
            <a:pPr marL="0" indent="0" algn="just">
              <a:lnSpc>
                <a:spcPct val="150000"/>
              </a:lnSpc>
              <a:spcBef>
                <a:spcPts val="450"/>
              </a:spcBef>
              <a:buClr>
                <a:srgbClr val="160093"/>
              </a:buClr>
              <a:buFont typeface="Courier New" panose="02070309020205020404" pitchFamily="49" charset="0"/>
              <a:buChar char="o"/>
              <a:defRPr/>
            </a:pPr>
            <a:r>
              <a:rPr lang="tr-TR" sz="1800" dirty="0"/>
              <a:t>Afete duyarlı planlama için jeolojik ve jeoteknik verilerin, her tür ve ölçekteki planlamaya entegrasyonun sağlanmalıdır. </a:t>
            </a:r>
            <a:endParaRPr lang="tr-TR" sz="1800" dirty="0" smtClean="0"/>
          </a:p>
          <a:p>
            <a:pPr marL="0" indent="0" algn="just">
              <a:lnSpc>
                <a:spcPct val="150000"/>
              </a:lnSpc>
              <a:spcBef>
                <a:spcPts val="450"/>
              </a:spcBef>
              <a:buClr>
                <a:srgbClr val="160093"/>
              </a:buClr>
              <a:buFont typeface="Courier New" panose="02070309020205020404" pitchFamily="49" charset="0"/>
              <a:buChar char="o"/>
              <a:defRPr/>
            </a:pPr>
            <a:r>
              <a:rPr lang="tr-TR" sz="1800" dirty="0" smtClean="0"/>
              <a:t>Bu </a:t>
            </a:r>
            <a:r>
              <a:rPr lang="tr-TR" sz="1800" dirty="0"/>
              <a:t>amaçla; jeolojik yapının, tehlikelerin ve zemin koşullarının, farklı ölçeklerde incelenerek tanımlanması, buna göre ülke, bölge ve kent planlamasına yönelik haritaların üretilmesi gerekir. </a:t>
            </a:r>
          </a:p>
        </p:txBody>
      </p:sp>
    </p:spTree>
    <p:extLst>
      <p:ext uri="{BB962C8B-B14F-4D97-AF65-F5344CB8AC3E}">
        <p14:creationId xmlns:p14="http://schemas.microsoft.com/office/powerpoint/2010/main" val="342189376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9" y="669468"/>
            <a:ext cx="8517837" cy="293915"/>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Kentleşmede Mühendislik Jeolojisi</a:t>
            </a:r>
          </a:p>
          <a:p>
            <a:pPr fontAlgn="base">
              <a:lnSpc>
                <a:spcPct val="90000"/>
              </a:lnSpc>
              <a:spcBef>
                <a:spcPct val="0"/>
              </a:spcBef>
              <a:spcAft>
                <a:spcPct val="0"/>
              </a:spcAft>
            </a:pPr>
            <a:endParaRPr lang="fi-FI"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İçerik Yer Tutucusu 2"/>
          <p:cNvSpPr>
            <a:spLocks noGrp="1"/>
          </p:cNvSpPr>
          <p:nvPr>
            <p:ph idx="1"/>
          </p:nvPr>
        </p:nvSpPr>
        <p:spPr>
          <a:xfrm>
            <a:off x="448887" y="1496291"/>
            <a:ext cx="8047414" cy="3791541"/>
          </a:xfrm>
        </p:spPr>
        <p:txBody>
          <a:bodyPr anchor="t">
            <a:noAutofit/>
          </a:bodyPr>
          <a:lstStyle/>
          <a:p>
            <a:pPr marL="0" indent="0" algn="just">
              <a:lnSpc>
                <a:spcPct val="150000"/>
              </a:lnSpc>
              <a:spcBef>
                <a:spcPts val="450"/>
              </a:spcBef>
              <a:buClr>
                <a:srgbClr val="160093"/>
              </a:buClr>
              <a:buFont typeface="Courier New" panose="02070309020205020404" pitchFamily="49" charset="0"/>
              <a:buChar char="o"/>
              <a:defRPr/>
            </a:pPr>
            <a:r>
              <a:rPr lang="tr-TR" sz="1800" dirty="0"/>
              <a:t>Afet zararlarını en aza indirebilmek ve uzun dönemli çalışmaları planlayabilmek amacıyla afet tehlikelerine göre bölgeleme makro ve mikro ölçekte gerçekleştirilir. </a:t>
            </a:r>
          </a:p>
          <a:p>
            <a:pPr marL="0" indent="0" algn="just">
              <a:lnSpc>
                <a:spcPct val="150000"/>
              </a:lnSpc>
              <a:spcBef>
                <a:spcPts val="450"/>
              </a:spcBef>
              <a:buClr>
                <a:srgbClr val="160093"/>
              </a:buClr>
              <a:buFont typeface="Courier New" panose="02070309020205020404" pitchFamily="49" charset="0"/>
              <a:buChar char="o"/>
              <a:defRPr/>
            </a:pPr>
            <a:r>
              <a:rPr lang="tr-TR" sz="1800" dirty="0" smtClean="0"/>
              <a:t>Makro </a:t>
            </a:r>
            <a:r>
              <a:rPr lang="tr-TR" sz="1800" dirty="0"/>
              <a:t>bölgeleme haritaları, ülke, bölge, alt bölge, çevre planı ölçeğindeki yani göreceli olarak orta – küçük ölçek planlamaları; mikro bölgeleme haritaları ise nazım/uygulama imar planlamalarını yönlendirici belgeler olarak yani büyük ölçekli çalışmaları tanımlanmalıdır. </a:t>
            </a:r>
          </a:p>
        </p:txBody>
      </p:sp>
    </p:spTree>
    <p:extLst>
      <p:ext uri="{BB962C8B-B14F-4D97-AF65-F5344CB8AC3E}">
        <p14:creationId xmlns:p14="http://schemas.microsoft.com/office/powerpoint/2010/main" val="19066422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9" y="669468"/>
            <a:ext cx="8517837" cy="293915"/>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Kentleşmede Mühendislik Jeolojisi</a:t>
            </a:r>
          </a:p>
          <a:p>
            <a:pPr fontAlgn="base">
              <a:lnSpc>
                <a:spcPct val="90000"/>
              </a:lnSpc>
              <a:spcBef>
                <a:spcPct val="0"/>
              </a:spcBef>
              <a:spcAft>
                <a:spcPct val="0"/>
              </a:spcAft>
            </a:pPr>
            <a:endParaRPr lang="fi-FI"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İçerik Yer Tutucusu 2"/>
          <p:cNvSpPr>
            <a:spLocks noGrp="1"/>
          </p:cNvSpPr>
          <p:nvPr>
            <p:ph idx="1"/>
          </p:nvPr>
        </p:nvSpPr>
        <p:spPr>
          <a:xfrm>
            <a:off x="448887" y="1496291"/>
            <a:ext cx="8047414" cy="3791541"/>
          </a:xfrm>
        </p:spPr>
        <p:txBody>
          <a:bodyPr anchor="t">
            <a:noAutofit/>
          </a:bodyPr>
          <a:lstStyle/>
          <a:p>
            <a:pPr marL="0" indent="0" algn="just">
              <a:lnSpc>
                <a:spcPct val="150000"/>
              </a:lnSpc>
              <a:spcBef>
                <a:spcPts val="450"/>
              </a:spcBef>
              <a:buClr>
                <a:srgbClr val="160093"/>
              </a:buClr>
              <a:buFont typeface="Courier New" panose="02070309020205020404" pitchFamily="49" charset="0"/>
              <a:buChar char="o"/>
              <a:defRPr/>
            </a:pPr>
            <a:r>
              <a:rPr lang="tr-TR" sz="1800" dirty="0"/>
              <a:t>Kent planlamasından önce ilgili alanların mühendislik jeolojisi modelinin ortaya konulması önemlidir. Yerleşim alanlarındaki jeolojik birimlerin jeoteknik özelliklerinin belirlenerek, alt ve üst yapı ile ilişkilendirilmesi gereklidir. Olası afetlerin önceden belirlenmesi ve önlemlerin alınması ile insanların can ve mal güvenliği  sağlanabilir. </a:t>
            </a:r>
            <a:endParaRPr lang="tr-TR" sz="1800" dirty="0" smtClean="0"/>
          </a:p>
          <a:p>
            <a:pPr marL="0" indent="0" algn="just">
              <a:lnSpc>
                <a:spcPct val="150000"/>
              </a:lnSpc>
              <a:spcBef>
                <a:spcPts val="450"/>
              </a:spcBef>
              <a:buClr>
                <a:srgbClr val="160093"/>
              </a:buClr>
              <a:buFont typeface="Courier New" panose="02070309020205020404" pitchFamily="49" charset="0"/>
              <a:buChar char="o"/>
              <a:defRPr/>
            </a:pPr>
            <a:r>
              <a:rPr lang="tr-TR" sz="1800" dirty="0" smtClean="0"/>
              <a:t>Jeolojik-jeoteknik </a:t>
            </a:r>
            <a:r>
              <a:rPr lang="tr-TR" sz="1800" dirty="0"/>
              <a:t>sorunlu alanlarda gerekli iyileştirme yöntemlerinin projelendirilmesinde ve uygulanmasında mühendislik jeolojisi incelemesi her ölçekte yarar sağlayacaktır.</a:t>
            </a:r>
          </a:p>
        </p:txBody>
      </p:sp>
    </p:spTree>
    <p:extLst>
      <p:ext uri="{BB962C8B-B14F-4D97-AF65-F5344CB8AC3E}">
        <p14:creationId xmlns:p14="http://schemas.microsoft.com/office/powerpoint/2010/main" val="350083544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9" y="669468"/>
            <a:ext cx="8517837" cy="293915"/>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Planlama Esasları</a:t>
            </a:r>
          </a:p>
          <a:p>
            <a:pPr fontAlgn="base">
              <a:lnSpc>
                <a:spcPct val="90000"/>
              </a:lnSpc>
              <a:spcBef>
                <a:spcPct val="0"/>
              </a:spcBef>
              <a:spcAft>
                <a:spcPct val="0"/>
              </a:spcAft>
            </a:pPr>
            <a:endParaRPr lang="fi-FI"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İçerik Yer Tutucusu 2"/>
          <p:cNvSpPr>
            <a:spLocks noGrp="1"/>
          </p:cNvSpPr>
          <p:nvPr>
            <p:ph idx="1"/>
          </p:nvPr>
        </p:nvSpPr>
        <p:spPr>
          <a:xfrm>
            <a:off x="448887" y="1496291"/>
            <a:ext cx="8047414" cy="3791541"/>
          </a:xfrm>
        </p:spPr>
        <p:txBody>
          <a:bodyPr anchor="t">
            <a:noAutofit/>
          </a:bodyPr>
          <a:lstStyle/>
          <a:p>
            <a:pPr marL="0" indent="0" algn="just">
              <a:lnSpc>
                <a:spcPct val="150000"/>
              </a:lnSpc>
              <a:spcBef>
                <a:spcPts val="450"/>
              </a:spcBef>
              <a:buClr>
                <a:srgbClr val="160093"/>
              </a:buClr>
              <a:buFont typeface="Courier New" panose="02070309020205020404" pitchFamily="49" charset="0"/>
              <a:buChar char="o"/>
              <a:defRPr/>
            </a:pPr>
            <a:r>
              <a:rPr lang="tr-TR" sz="1800" dirty="0"/>
              <a:t>Ekolojik sistemin bir parçası olan insanlar, doğal çevrenin imkanlarını kullanılırken, çevrenin ve doğal dengenin bozulmaması gereklidir. </a:t>
            </a:r>
            <a:endParaRPr lang="tr-TR" sz="1800" dirty="0" smtClean="0"/>
          </a:p>
          <a:p>
            <a:pPr marL="0" indent="0" algn="just">
              <a:lnSpc>
                <a:spcPct val="150000"/>
              </a:lnSpc>
              <a:spcBef>
                <a:spcPts val="450"/>
              </a:spcBef>
              <a:buClr>
                <a:srgbClr val="160093"/>
              </a:buClr>
              <a:buFont typeface="Courier New" panose="02070309020205020404" pitchFamily="49" charset="0"/>
              <a:buChar char="o"/>
              <a:defRPr/>
            </a:pPr>
            <a:r>
              <a:rPr lang="tr-TR" sz="1800" dirty="0" smtClean="0"/>
              <a:t>Bunun </a:t>
            </a:r>
            <a:r>
              <a:rPr lang="tr-TR" sz="1800" dirty="0"/>
              <a:t>için sistematik planlama ile doğal ve insan yapısı çevrenin dengesi kurularak sürdürülebilir kentleşme sağlanabilir. </a:t>
            </a:r>
            <a:endParaRPr lang="tr-TR" sz="1800" dirty="0" smtClean="0"/>
          </a:p>
          <a:p>
            <a:pPr marL="0" indent="0" algn="just">
              <a:lnSpc>
                <a:spcPct val="150000"/>
              </a:lnSpc>
              <a:spcBef>
                <a:spcPts val="450"/>
              </a:spcBef>
              <a:buClr>
                <a:srgbClr val="160093"/>
              </a:buClr>
              <a:buFont typeface="Courier New" panose="02070309020205020404" pitchFamily="49" charset="0"/>
              <a:buChar char="o"/>
              <a:defRPr/>
            </a:pPr>
            <a:r>
              <a:rPr lang="tr-TR" sz="1800" dirty="0" smtClean="0"/>
              <a:t>Kentsel </a:t>
            </a:r>
            <a:r>
              <a:rPr lang="tr-TR" sz="1800" dirty="0"/>
              <a:t>planlamada yapay çevre için “sektör analizleri” ve doğal çevrede sürdürülebilir bir yaşam sağlamak için “doğal çevre sektör analizleri” yapılır. </a:t>
            </a:r>
          </a:p>
        </p:txBody>
      </p:sp>
    </p:spTree>
    <p:extLst>
      <p:ext uri="{BB962C8B-B14F-4D97-AF65-F5344CB8AC3E}">
        <p14:creationId xmlns:p14="http://schemas.microsoft.com/office/powerpoint/2010/main" val="213322245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9" y="669468"/>
            <a:ext cx="8517837" cy="293915"/>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Planlama Esasları</a:t>
            </a:r>
          </a:p>
          <a:p>
            <a:pPr fontAlgn="base">
              <a:lnSpc>
                <a:spcPct val="90000"/>
              </a:lnSpc>
              <a:spcBef>
                <a:spcPct val="0"/>
              </a:spcBef>
              <a:spcAft>
                <a:spcPct val="0"/>
              </a:spcAft>
            </a:pPr>
            <a:endParaRPr lang="fi-FI"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İçerik Yer Tutucusu 2"/>
          <p:cNvSpPr>
            <a:spLocks noGrp="1"/>
          </p:cNvSpPr>
          <p:nvPr>
            <p:ph idx="1"/>
          </p:nvPr>
        </p:nvSpPr>
        <p:spPr>
          <a:xfrm>
            <a:off x="448887" y="1496291"/>
            <a:ext cx="8047414" cy="3791541"/>
          </a:xfrm>
        </p:spPr>
        <p:txBody>
          <a:bodyPr anchor="t">
            <a:noAutofit/>
          </a:bodyPr>
          <a:lstStyle/>
          <a:p>
            <a:pPr marL="0" indent="0" algn="just">
              <a:lnSpc>
                <a:spcPct val="150000"/>
              </a:lnSpc>
              <a:spcBef>
                <a:spcPts val="450"/>
              </a:spcBef>
              <a:buClr>
                <a:srgbClr val="160093"/>
              </a:buClr>
              <a:buFont typeface="Courier New" panose="02070309020205020404" pitchFamily="49" charset="0"/>
              <a:buChar char="o"/>
              <a:defRPr/>
            </a:pPr>
            <a:r>
              <a:rPr lang="tr-TR" sz="1800" dirty="0"/>
              <a:t>Kentsel planlama; ülke , bölge ve lokal olmak üzere üç seviyede yürütülür.  </a:t>
            </a:r>
          </a:p>
          <a:p>
            <a:pPr marL="0" indent="0" algn="just">
              <a:lnSpc>
                <a:spcPct val="150000"/>
              </a:lnSpc>
              <a:spcBef>
                <a:spcPts val="450"/>
              </a:spcBef>
              <a:buClr>
                <a:srgbClr val="160093"/>
              </a:buClr>
              <a:buFont typeface="Courier New" panose="02070309020205020404" pitchFamily="49" charset="0"/>
              <a:buChar char="o"/>
              <a:defRPr/>
            </a:pPr>
            <a:r>
              <a:rPr lang="tr-TR" sz="1800" dirty="0"/>
              <a:t>Politik planlamada uzun süreli ve geleceğe yönelik stratejik gelişme esas alınmalıdır. </a:t>
            </a:r>
          </a:p>
          <a:p>
            <a:pPr marL="0" indent="0" algn="just">
              <a:lnSpc>
                <a:spcPct val="150000"/>
              </a:lnSpc>
              <a:spcBef>
                <a:spcPts val="450"/>
              </a:spcBef>
              <a:buClr>
                <a:srgbClr val="160093"/>
              </a:buClr>
              <a:buFont typeface="Courier New" panose="02070309020205020404" pitchFamily="49" charset="0"/>
              <a:buChar char="o"/>
              <a:defRPr/>
            </a:pPr>
            <a:r>
              <a:rPr lang="tr-TR" sz="1800" dirty="0"/>
              <a:t>Yapılaşma yanında ulaşım, yeşil alan ve sanayii alanlarına ait planlar ile gelecek için stratejiler rapor halinde topluma sunulur.  Gelişme kontrolü, genellikle lokal seviyede kent ve kırsal alan planları dikkate alınarak sağlanır. </a:t>
            </a:r>
          </a:p>
        </p:txBody>
      </p:sp>
    </p:spTree>
    <p:extLst>
      <p:ext uri="{BB962C8B-B14F-4D97-AF65-F5344CB8AC3E}">
        <p14:creationId xmlns:p14="http://schemas.microsoft.com/office/powerpoint/2010/main" val="276719394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9" y="669468"/>
            <a:ext cx="8517837" cy="293915"/>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Planlama Esasları</a:t>
            </a:r>
          </a:p>
          <a:p>
            <a:pPr fontAlgn="base">
              <a:lnSpc>
                <a:spcPct val="90000"/>
              </a:lnSpc>
              <a:spcBef>
                <a:spcPct val="0"/>
              </a:spcBef>
              <a:spcAft>
                <a:spcPct val="0"/>
              </a:spcAft>
            </a:pPr>
            <a:endParaRPr lang="fi-FI"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İçerik Yer Tutucusu 2"/>
          <p:cNvSpPr>
            <a:spLocks noGrp="1"/>
          </p:cNvSpPr>
          <p:nvPr>
            <p:ph idx="1"/>
          </p:nvPr>
        </p:nvSpPr>
        <p:spPr>
          <a:xfrm>
            <a:off x="448887" y="1496291"/>
            <a:ext cx="8047414" cy="3791541"/>
          </a:xfrm>
        </p:spPr>
        <p:txBody>
          <a:bodyPr anchor="t">
            <a:noAutofit/>
          </a:bodyPr>
          <a:lstStyle/>
          <a:p>
            <a:pPr marL="0" indent="0" algn="just">
              <a:lnSpc>
                <a:spcPct val="150000"/>
              </a:lnSpc>
              <a:spcBef>
                <a:spcPts val="450"/>
              </a:spcBef>
              <a:buClr>
                <a:srgbClr val="160093"/>
              </a:buClr>
              <a:buFont typeface="Courier New" panose="02070309020205020404" pitchFamily="49" charset="0"/>
              <a:buChar char="o"/>
              <a:defRPr/>
            </a:pPr>
            <a:r>
              <a:rPr lang="tr-TR" sz="1800" b="1" dirty="0"/>
              <a:t>Yapay çevre sektörleri: </a:t>
            </a:r>
          </a:p>
          <a:p>
            <a:pPr marL="0" indent="0" algn="just">
              <a:lnSpc>
                <a:spcPct val="150000"/>
              </a:lnSpc>
              <a:spcBef>
                <a:spcPts val="450"/>
              </a:spcBef>
              <a:buClr>
                <a:srgbClr val="160093"/>
              </a:buClr>
              <a:buFont typeface="Courier New" panose="02070309020205020404" pitchFamily="49" charset="0"/>
              <a:buChar char="o"/>
              <a:defRPr/>
            </a:pPr>
            <a:r>
              <a:rPr lang="tr-TR" sz="1800" dirty="0"/>
              <a:t>Sanayi, ticaret, turizm, tarihi değerler, konut ve yaşam kalitesi, sosyal yaşam, ulaşım ve lojistik.</a:t>
            </a:r>
          </a:p>
          <a:p>
            <a:pPr marL="0" indent="0" algn="just">
              <a:lnSpc>
                <a:spcPct val="150000"/>
              </a:lnSpc>
              <a:spcBef>
                <a:spcPts val="450"/>
              </a:spcBef>
              <a:buClr>
                <a:srgbClr val="160093"/>
              </a:buClr>
              <a:buFont typeface="Courier New" panose="02070309020205020404" pitchFamily="49" charset="0"/>
              <a:buChar char="o"/>
              <a:defRPr/>
            </a:pPr>
            <a:endParaRPr lang="tr-TR" sz="1800" dirty="0"/>
          </a:p>
          <a:p>
            <a:pPr marL="0" indent="0" algn="just">
              <a:lnSpc>
                <a:spcPct val="150000"/>
              </a:lnSpc>
              <a:spcBef>
                <a:spcPts val="450"/>
              </a:spcBef>
              <a:buClr>
                <a:srgbClr val="160093"/>
              </a:buClr>
              <a:buFont typeface="Courier New" panose="02070309020205020404" pitchFamily="49" charset="0"/>
              <a:buChar char="o"/>
              <a:defRPr/>
            </a:pPr>
            <a:r>
              <a:rPr lang="tr-TR" sz="1800" b="1" dirty="0"/>
              <a:t>Doğal çevre sektörleri</a:t>
            </a:r>
            <a:r>
              <a:rPr lang="tr-TR" sz="1800" b="1"/>
              <a:t>: </a:t>
            </a:r>
            <a:endParaRPr lang="tr-TR" sz="1800" b="1" smtClean="0"/>
          </a:p>
          <a:p>
            <a:pPr marL="0" indent="0" algn="just">
              <a:lnSpc>
                <a:spcPct val="150000"/>
              </a:lnSpc>
              <a:spcBef>
                <a:spcPts val="450"/>
              </a:spcBef>
              <a:buClr>
                <a:srgbClr val="160093"/>
              </a:buClr>
              <a:buFont typeface="Courier New" panose="02070309020205020404" pitchFamily="49" charset="0"/>
              <a:buChar char="o"/>
              <a:defRPr/>
            </a:pPr>
            <a:r>
              <a:rPr lang="tr-TR" sz="1800" smtClean="0"/>
              <a:t>Jeolojik</a:t>
            </a:r>
            <a:r>
              <a:rPr lang="tr-TR" sz="1800" dirty="0"/>
              <a:t>, jeomorfolojik, hidrojeolojik yapı ile doğal afetler, madenler, tarımsal kaynaklar, orman, hava, su, yeraltı suyu, toprak ve gürültü kirliliği, katı atıklar v.b. gibi çevre sorunlarıdır. </a:t>
            </a:r>
          </a:p>
        </p:txBody>
      </p:sp>
    </p:spTree>
    <p:extLst>
      <p:ext uri="{BB962C8B-B14F-4D97-AF65-F5344CB8AC3E}">
        <p14:creationId xmlns:p14="http://schemas.microsoft.com/office/powerpoint/2010/main" val="344401578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xmlns=""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12501</TotalTime>
  <Words>463</Words>
  <Application>Microsoft Office PowerPoint</Application>
  <PresentationFormat>On-screen Show (4:3)</PresentationFormat>
  <Paragraphs>37</Paragraphs>
  <Slides>8</Slides>
  <Notes>0</Notes>
  <HiddenSlides>0</HiddenSlides>
  <MMClips>0</MMClips>
  <ScaleCrop>false</ScaleCrop>
  <HeadingPairs>
    <vt:vector size="4" baseType="variant">
      <vt:variant>
        <vt:lpstr>Theme</vt:lpstr>
      </vt:variant>
      <vt:variant>
        <vt:i4>3</vt:i4>
      </vt:variant>
      <vt:variant>
        <vt:lpstr>Slide Titles</vt:lpstr>
      </vt:variant>
      <vt:variant>
        <vt:i4>8</vt:i4>
      </vt:variant>
    </vt:vector>
  </HeadingPairs>
  <TitlesOfParts>
    <vt:vector size="11" baseType="lpstr">
      <vt:lpstr>ekonomi</vt:lpstr>
      <vt:lpstr>1_Rics</vt:lpstr>
      <vt:lpstr>h.t.</vt:lpstr>
      <vt:lpstr>PowerPoint Presentation</vt:lpstr>
      <vt:lpstr>  </vt:lpstr>
      <vt:lpstr>  </vt:lpstr>
      <vt:lpstr>  </vt:lpstr>
      <vt:lpstr>  </vt:lpstr>
      <vt:lpstr>  </vt:lpstr>
      <vt:lpstr>  </vt:lpstr>
      <vt:lpst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sibel</cp:lastModifiedBy>
  <cp:revision>817</cp:revision>
  <cp:lastPrinted>2016-10-24T07:53:35Z</cp:lastPrinted>
  <dcterms:created xsi:type="dcterms:W3CDTF">2016-09-18T09:35:24Z</dcterms:created>
  <dcterms:modified xsi:type="dcterms:W3CDTF">2020-02-27T06:13:20Z</dcterms:modified>
</cp:coreProperties>
</file>