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tr-T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tr-TR"/>
          </a:p>
        </p:txBody>
      </p:sp>
      <p:sp>
        <p:nvSpPr>
          <p:cNvPr id="4" name="Date Placeholder 3"/>
          <p:cNvSpPr>
            <a:spLocks noGrp="1"/>
          </p:cNvSpPr>
          <p:nvPr>
            <p:ph type="dt" sz="half" idx="10"/>
          </p:nvPr>
        </p:nvSpPr>
        <p:spPr/>
        <p:txBody>
          <a:bodyPr/>
          <a:lstStyle/>
          <a:p>
            <a:fld id="{515C2AB9-329B-4468-AD68-D65CBB017AA8}" type="datetimeFigureOut">
              <a:rPr lang="tr-TR" smtClean="0"/>
              <a:t>08.05.2020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95220FE-FE50-47AB-B6C4-B87A6E40BD90}" type="slidenum">
              <a:rPr lang="tr-TR" smtClean="0"/>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515C2AB9-329B-4468-AD68-D65CBB017AA8}" type="datetimeFigureOut">
              <a:rPr lang="tr-TR" smtClean="0"/>
              <a:t>08.05.2020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95220FE-FE50-47AB-B6C4-B87A6E40BD90}" type="slidenum">
              <a:rPr lang="tr-TR" smtClean="0"/>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tr-T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515C2AB9-329B-4468-AD68-D65CBB017AA8}" type="datetimeFigureOut">
              <a:rPr lang="tr-TR" smtClean="0"/>
              <a:t>08.05.2020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95220FE-FE50-47AB-B6C4-B87A6E40BD90}" type="slidenum">
              <a:rPr lang="tr-TR" smtClean="0"/>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515C2AB9-329B-4468-AD68-D65CBB017AA8}" type="datetimeFigureOut">
              <a:rPr lang="tr-TR" smtClean="0"/>
              <a:t>08.05.2020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95220FE-FE50-47AB-B6C4-B87A6E40BD90}" type="slidenum">
              <a:rPr lang="tr-TR" smtClean="0"/>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tr-T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15C2AB9-329B-4468-AD68-D65CBB017AA8}" type="datetimeFigureOut">
              <a:rPr lang="tr-TR" smtClean="0"/>
              <a:t>08.05.2020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D95220FE-FE50-47AB-B6C4-B87A6E40BD90}" type="slidenum">
              <a:rPr lang="tr-TR" smtClean="0"/>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Date Placeholder 4"/>
          <p:cNvSpPr>
            <a:spLocks noGrp="1"/>
          </p:cNvSpPr>
          <p:nvPr>
            <p:ph type="dt" sz="half" idx="10"/>
          </p:nvPr>
        </p:nvSpPr>
        <p:spPr/>
        <p:txBody>
          <a:bodyPr/>
          <a:lstStyle/>
          <a:p>
            <a:fld id="{515C2AB9-329B-4468-AD68-D65CBB017AA8}" type="datetimeFigureOut">
              <a:rPr lang="tr-TR" smtClean="0"/>
              <a:t>08.05.2020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D95220FE-FE50-47AB-B6C4-B87A6E40BD90}" type="slidenum">
              <a:rPr lang="tr-TR" smtClean="0"/>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tr-T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7" name="Date Placeholder 6"/>
          <p:cNvSpPr>
            <a:spLocks noGrp="1"/>
          </p:cNvSpPr>
          <p:nvPr>
            <p:ph type="dt" sz="half" idx="10"/>
          </p:nvPr>
        </p:nvSpPr>
        <p:spPr/>
        <p:txBody>
          <a:bodyPr/>
          <a:lstStyle/>
          <a:p>
            <a:fld id="{515C2AB9-329B-4468-AD68-D65CBB017AA8}" type="datetimeFigureOut">
              <a:rPr lang="tr-TR" smtClean="0"/>
              <a:t>08.05.2020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D95220FE-FE50-47AB-B6C4-B87A6E40BD90}" type="slidenum">
              <a:rPr lang="tr-TR" smtClean="0"/>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Date Placeholder 2"/>
          <p:cNvSpPr>
            <a:spLocks noGrp="1"/>
          </p:cNvSpPr>
          <p:nvPr>
            <p:ph type="dt" sz="half" idx="10"/>
          </p:nvPr>
        </p:nvSpPr>
        <p:spPr/>
        <p:txBody>
          <a:bodyPr/>
          <a:lstStyle/>
          <a:p>
            <a:fld id="{515C2AB9-329B-4468-AD68-D65CBB017AA8}" type="datetimeFigureOut">
              <a:rPr lang="tr-TR" smtClean="0"/>
              <a:t>08.05.2020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D95220FE-FE50-47AB-B6C4-B87A6E40BD90}" type="slidenum">
              <a:rPr lang="tr-TR" smtClean="0"/>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15C2AB9-329B-4468-AD68-D65CBB017AA8}" type="datetimeFigureOut">
              <a:rPr lang="tr-TR" smtClean="0"/>
              <a:t>08.05.2020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D95220FE-FE50-47AB-B6C4-B87A6E40BD90}" type="slidenum">
              <a:rPr lang="tr-TR" smtClean="0"/>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tr-T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15C2AB9-329B-4468-AD68-D65CBB017AA8}" type="datetimeFigureOut">
              <a:rPr lang="tr-TR" smtClean="0"/>
              <a:t>08.05.2020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D95220FE-FE50-47AB-B6C4-B87A6E40BD90}" type="slidenum">
              <a:rPr lang="tr-TR" smtClean="0"/>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tr-T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15C2AB9-329B-4468-AD68-D65CBB017AA8}" type="datetimeFigureOut">
              <a:rPr lang="tr-TR" smtClean="0"/>
              <a:t>08.05.2020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D95220FE-FE50-47AB-B6C4-B87A6E40BD90}" type="slidenum">
              <a:rPr lang="tr-TR" smtClean="0"/>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tr-T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15C2AB9-329B-4468-AD68-D65CBB017AA8}" type="datetimeFigureOut">
              <a:rPr lang="tr-TR" smtClean="0"/>
              <a:t>08.05.2020</a:t>
            </a:fld>
            <a:endParaRPr lang="tr-T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95220FE-FE50-47AB-B6C4-B87A6E40BD90}" type="slidenum">
              <a:rPr lang="tr-TR" smtClean="0"/>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tr-TR" dirty="0" smtClean="0"/>
              <a:t>SOSYAL GÜVENLİK SOSYOLOJİSİ</a:t>
            </a:r>
            <a:endParaRPr lang="tr-TR" dirty="0"/>
          </a:p>
        </p:txBody>
      </p:sp>
      <p:sp>
        <p:nvSpPr>
          <p:cNvPr id="3" name="Subtitle 2"/>
          <p:cNvSpPr>
            <a:spLocks noGrp="1"/>
          </p:cNvSpPr>
          <p:nvPr>
            <p:ph type="subTitle" idx="1"/>
          </p:nvPr>
        </p:nvSpPr>
        <p:spPr/>
        <p:txBody>
          <a:bodyPr>
            <a:normAutofit fontScale="92500" lnSpcReduction="20000"/>
          </a:bodyPr>
          <a:lstStyle/>
          <a:p>
            <a:pPr marL="514350" indent="-514350">
              <a:buAutoNum type="arabicPeriod"/>
            </a:pPr>
            <a:r>
              <a:rPr lang="tr-TR" dirty="0" smtClean="0"/>
              <a:t>HAFTA</a:t>
            </a:r>
          </a:p>
          <a:p>
            <a:pPr marL="514350" indent="-514350"/>
            <a:r>
              <a:rPr lang="tr-TR" dirty="0" smtClean="0"/>
              <a:t>Sosyal Güvenlik Sosyolojisinin kavramsal çerçevesi</a:t>
            </a:r>
            <a:br>
              <a:rPr lang="tr-TR" dirty="0" smtClean="0"/>
            </a:br>
            <a:endParaRPr lang="tr-T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Temel tartışma</a:t>
            </a:r>
            <a:endParaRPr lang="tr-TR" dirty="0"/>
          </a:p>
        </p:txBody>
      </p:sp>
      <p:sp>
        <p:nvSpPr>
          <p:cNvPr id="3" name="Content Placeholder 2"/>
          <p:cNvSpPr>
            <a:spLocks noGrp="1"/>
          </p:cNvSpPr>
          <p:nvPr>
            <p:ph idx="1"/>
          </p:nvPr>
        </p:nvSpPr>
        <p:spPr/>
        <p:txBody>
          <a:bodyPr/>
          <a:lstStyle/>
          <a:p>
            <a:r>
              <a:rPr lang="tr-TR" dirty="0"/>
              <a:t>Dar anlamda sosyal güvenlik, hastalık, analık, yaşlılık, sakatlık, işsizlik ve çocuk yetiştirme gibi sosyal risklerin yol açabilecekleri gelir kayıpları ve gider artışlarına karşı bireylerin güvenliklerinin sağlanmasıdır.</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Temel tartışma</a:t>
            </a:r>
            <a:endParaRPr lang="tr-TR" dirty="0"/>
          </a:p>
        </p:txBody>
      </p:sp>
      <p:sp>
        <p:nvSpPr>
          <p:cNvPr id="3" name="Content Placeholder 2"/>
          <p:cNvSpPr>
            <a:spLocks noGrp="1"/>
          </p:cNvSpPr>
          <p:nvPr>
            <p:ph idx="1"/>
          </p:nvPr>
        </p:nvSpPr>
        <p:spPr/>
        <p:txBody>
          <a:bodyPr/>
          <a:lstStyle/>
          <a:p>
            <a:r>
              <a:rPr lang="tr-TR" dirty="0"/>
              <a:t>Geniş anlamda sosyal güvenlik ise, dar anlamdaki sosyal güvenliğin kapsamına giren riskler dışında aynı zamanda aile, konut, kentleşme, eğitim, istihdam, verimliliğin artırılması ve sağlık politikalarıyla ilgili önlemleri de kapsamaktadır.</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Temel tartışma</a:t>
            </a:r>
            <a:endParaRPr lang="tr-TR" dirty="0"/>
          </a:p>
        </p:txBody>
      </p:sp>
      <p:sp>
        <p:nvSpPr>
          <p:cNvPr id="3" name="Content Placeholder 2"/>
          <p:cNvSpPr>
            <a:spLocks noGrp="1"/>
          </p:cNvSpPr>
          <p:nvPr>
            <p:ph idx="1"/>
          </p:nvPr>
        </p:nvSpPr>
        <p:spPr/>
        <p:txBody>
          <a:bodyPr/>
          <a:lstStyle/>
          <a:p>
            <a:r>
              <a:rPr lang="tr-TR" dirty="0" smtClean="0"/>
              <a:t>SOSYOLOJİ:</a:t>
            </a:r>
          </a:p>
          <a:p>
            <a:r>
              <a:rPr lang="tr-TR" b="1" dirty="0"/>
              <a:t>En genel ifadesiyle sosyoloji, toplumu ve toplumsal gerçekleri araştıran, inceleyen, karşılaştıran ve yorumlayan bir bilim dalıdır.</a:t>
            </a:r>
            <a:endParaRPr lang="tr-TR" dirty="0"/>
          </a:p>
          <a:p>
            <a:r>
              <a:rPr lang="tr-TR" dirty="0" smtClean="0"/>
              <a:t/>
            </a:r>
            <a:br>
              <a:rPr lang="tr-TR" dirty="0" smtClean="0"/>
            </a:br>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Temel tartışma</a:t>
            </a:r>
            <a:endParaRPr lang="tr-TR" dirty="0"/>
          </a:p>
        </p:txBody>
      </p:sp>
      <p:sp>
        <p:nvSpPr>
          <p:cNvPr id="3" name="Content Placeholder 2"/>
          <p:cNvSpPr>
            <a:spLocks noGrp="1"/>
          </p:cNvSpPr>
          <p:nvPr>
            <p:ph idx="1"/>
          </p:nvPr>
        </p:nvSpPr>
        <p:spPr/>
        <p:txBody>
          <a:bodyPr/>
          <a:lstStyle/>
          <a:p>
            <a:r>
              <a:rPr lang="tr-TR" dirty="0"/>
              <a:t>sosyolojinin merkezinde</a:t>
            </a:r>
            <a:r>
              <a:rPr lang="tr-TR" b="1" dirty="0"/>
              <a:t> toplumsal ilişki, toplumsal etkileşim, toplumsal davranış</a:t>
            </a:r>
            <a:r>
              <a:rPr lang="tr-TR" dirty="0"/>
              <a:t> ve bunların birey üzerindeki etkileri vardır.</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Temel tartışma</a:t>
            </a:r>
            <a:endParaRPr lang="tr-TR" dirty="0"/>
          </a:p>
        </p:txBody>
      </p:sp>
      <p:sp>
        <p:nvSpPr>
          <p:cNvPr id="3" name="Content Placeholder 2"/>
          <p:cNvSpPr>
            <a:spLocks noGrp="1"/>
          </p:cNvSpPr>
          <p:nvPr>
            <p:ph idx="1"/>
          </p:nvPr>
        </p:nvSpPr>
        <p:spPr/>
        <p:txBody>
          <a:bodyPr/>
          <a:lstStyle/>
          <a:p>
            <a:r>
              <a:rPr lang="tr-TR" dirty="0"/>
              <a:t>Dolayısıyla Sosyolojinin ilgi alanları suçtan dine, ırk ayrımcılığından sosyal sınıflara, ya da toplumların benimsedikleri yaygın inanç ve kültür ögelerinden, toplumları etkileyen radikal değişikliklere kadar birçok alanda kendini gösterebilir.</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Temel tartışma</a:t>
            </a:r>
            <a:endParaRPr lang="tr-TR" dirty="0"/>
          </a:p>
        </p:txBody>
      </p:sp>
      <p:sp>
        <p:nvSpPr>
          <p:cNvPr id="3" name="Content Placeholder 2"/>
          <p:cNvSpPr>
            <a:spLocks noGrp="1"/>
          </p:cNvSpPr>
          <p:nvPr>
            <p:ph idx="1"/>
          </p:nvPr>
        </p:nvSpPr>
        <p:spPr/>
        <p:txBody>
          <a:bodyPr/>
          <a:lstStyle/>
          <a:p>
            <a:r>
              <a:rPr lang="tr-TR" dirty="0"/>
              <a:t>Sosyoloji suç, hukuk, fakirlik, zenginlik, ayrımcılık, eğitim, kent yaşamı, ekonomi gibi birçok ulusal ve yerel meselenin yanı sıra küresel düzeydeki nüfus artışı ve göç, savaş ya da barış veyahutta ekonomik büyüme gibi küresel meseleleri de inceler ve açıklamaya çalışır.</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dirty="0" smtClean="0"/>
              <a:t>Temel tartışma</a:t>
            </a:r>
            <a:endParaRPr lang="tr-TR" dirty="0"/>
          </a:p>
        </p:txBody>
      </p:sp>
      <p:sp>
        <p:nvSpPr>
          <p:cNvPr id="3" name="Content Placeholder 2"/>
          <p:cNvSpPr>
            <a:spLocks noGrp="1"/>
          </p:cNvSpPr>
          <p:nvPr>
            <p:ph idx="1"/>
          </p:nvPr>
        </p:nvSpPr>
        <p:spPr/>
        <p:txBody>
          <a:bodyPr/>
          <a:lstStyle/>
          <a:p>
            <a:r>
              <a:rPr lang="tr-TR" dirty="0" smtClean="0"/>
              <a:t>Sosyal güvenlik bir dizi sosyal riski merkezine almış bir uygulamalar bütünüdür.</a:t>
            </a:r>
          </a:p>
          <a:p>
            <a:r>
              <a:rPr lang="tr-TR" dirty="0" smtClean="0"/>
              <a:t>Sosyal risk ya da sosyal sorun da doğası gereği toplumsal ilişkileri etkiler. </a:t>
            </a:r>
          </a:p>
          <a:p>
            <a:r>
              <a:rPr lang="tr-TR" dirty="0" smtClean="0"/>
              <a:t>Bu yüzden sosyal güvenlik sosyoloji ile kesişim alanı geniş olan bir disiplindir.</a:t>
            </a:r>
            <a:endParaRPr lang="tr-TR"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TotalTime>
  <Words>233</Words>
  <Application>Microsoft Office PowerPoint</Application>
  <PresentationFormat>On-screen Show (4:3)</PresentationFormat>
  <Paragraphs>21</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Theme</vt:lpstr>
      <vt:lpstr>SOSYAL GÜVENLİK SOSYOLOJİSİ</vt:lpstr>
      <vt:lpstr>Temel tartışma</vt:lpstr>
      <vt:lpstr>Temel tartışma</vt:lpstr>
      <vt:lpstr>Temel tartışma</vt:lpstr>
      <vt:lpstr>Temel tartışma</vt:lpstr>
      <vt:lpstr>Temel tartışma</vt:lpstr>
      <vt:lpstr>Temel tartışma</vt:lpstr>
      <vt:lpstr>Temel tartışma</vt:lpstr>
    </vt:vector>
  </TitlesOfParts>
  <Company>Grizli777</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SOSYAL GÜVENLİK SOSYOLOJİSİ</dc:title>
  <dc:creator>Tuğba&amp;Cihan</dc:creator>
  <cp:lastModifiedBy>Tuğba&amp;Cihan</cp:lastModifiedBy>
  <cp:revision>1</cp:revision>
  <dcterms:created xsi:type="dcterms:W3CDTF">2020-05-08T18:02:35Z</dcterms:created>
  <dcterms:modified xsi:type="dcterms:W3CDTF">2020-05-08T18:10:22Z</dcterms:modified>
</cp:coreProperties>
</file>