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7" r:id="rId5"/>
    <p:sldId id="275" r:id="rId6"/>
    <p:sldId id="274" r:id="rId7"/>
    <p:sldId id="268" r:id="rId8"/>
    <p:sldId id="269" r:id="rId9"/>
    <p:sldId id="271" r:id="rId10"/>
    <p:sldId id="278" r:id="rId11"/>
    <p:sldId id="260" r:id="rId12"/>
    <p:sldId id="259" r:id="rId13"/>
    <p:sldId id="263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6F097D-F18D-4A40-834F-B8BB06A13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BF66B7-9A1D-41C6-B7CE-FBB43AA01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931386-07B2-450C-BC79-E5708604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1B98FF1-058C-4C9D-BC1D-4833CCFD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052AD1C-85E0-4C34-B86B-D3218502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55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2EEDF4-7A1D-4B0D-AAA7-B771ADA0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6735B04-D4FB-47E6-B099-E33696042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414F7A-6B72-41B0-A7C3-6B8EB50E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92F795-1718-4622-B6D6-5634471DE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0B579A-ACF1-4B2F-91EC-92ADBA01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60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8F4EE68-5BF5-4E57-9649-3C9A21387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0AA383D-C19B-417E-97D5-8C8A15B1A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B2918D-8AA9-4A60-A436-34F6BCDB9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B2D1F0-1279-4120-ACD7-EDF52DB97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4F92C26-F604-488D-92F0-7B391E66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45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9DCD0D-BDF6-490D-9EF3-5741EB6F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7EF74F-EBBE-43CA-9A2E-2DD1B43DD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7B9E5EA-83FE-46D4-889D-E3BFA72D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B7989D-9A55-476E-91D2-9022D55E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D0BF1B-F4BC-4F35-9127-C2A8C943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86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B9E053-832F-45F3-AE30-6898B97DC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FFA8D93-D1BA-456E-A233-773D47BB7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FD2F4C-F131-488E-9B28-DA6B9452F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9BB4938-DCE2-43C0-B8F9-31B91A3F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39148B-BCC3-4566-A1EC-0370387AA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25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68AC8D-F507-42CD-AFE9-C917C6FE7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DB3A5-3378-454C-B96F-BAC11C833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640A1A8-9633-401A-ADB0-9997EC89A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A97DE1B-2674-4B0F-BB96-96C7BC23B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B1D67EA-9E94-4B17-BF15-7320480F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C8135C5-50C4-4624-B3B6-AD5758750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55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955824-55A8-4F26-87C2-A0C595C3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50CE59-72EF-42EA-B390-6E0AD4B60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022D00E-B2B9-4182-AF25-4DE1E66CC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1B8857-9D88-4518-8B72-19898AB25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1A0D07B-C8AB-48C2-9A21-44154BC53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45DB08F-6C94-4629-94BF-E98072A1A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D4DBAF8-45F5-4E93-9557-101662BF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3ADDC4F-34DA-4DEF-A29A-950885F9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96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0ED670-A989-4C65-881E-0883B82CD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A2386AC-C666-4CA0-AF0C-41A3E61C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8FB6DA6-2F7A-4DA1-9F09-3C63E968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EC4EF79-56E2-4A00-91A2-C6647444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1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0C104F0-883E-4F5F-B6A3-E8B4DED18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52A8096-7607-4CA8-A6C8-99DCE314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5EBB263-434C-4E11-BAEF-A6F3292D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66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8D7DAB-13F2-4EA1-99D1-31C7C950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CDE305-7A4A-4C15-A4AE-2142A821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7E76A5A-858E-405D-9369-F1AE0A89B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412A32-77CE-4C7A-BB0C-FBFB3EBDC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A3CF771-CEF1-4486-A270-F95705025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9C20A8A-6899-4888-9621-DCE581097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63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C098A0-16C2-40B7-AA55-D3E86CD6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71228EB-C31C-4FE0-9C7E-C92AFBAA0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7697784-AD86-4E07-912B-4FCB66335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15A796-5056-4C70-A670-A251707A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F116AFE-2111-4213-A598-602ABB34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8C2984-C818-4207-A7FA-D86C96DB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89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F2F0F30-D99D-4561-A42C-37AA8F931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EB92105-D52A-4FE2-8548-D257AB7D9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9622A4-FA37-47FB-91AE-773ED6C32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F8774-6F0D-4794-A256-96ECADED4480}" type="datetimeFigureOut">
              <a:rPr lang="tr-TR" smtClean="0"/>
              <a:t>7.04.2021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823E6F-59E0-4465-BFF2-E6071E740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D95DFE-4DD5-4F27-9DCD-56064676C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90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219DD-7F9A-40AB-8032-33BBED7CF4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Jinekolojik Tümörlerine Radyoterapi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Yaklaşımları ve Uygulamaları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5537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CE22D2B-8D78-4DD0-90E3-C7A42DA2A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Brakiterapi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E81C64A-5E4C-497B-9478-A7A793C5E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Jinekolojik kanserlerde </a:t>
            </a:r>
            <a:r>
              <a:rPr lang="tr-TR" dirty="0" err="1"/>
              <a:t>eksternal</a:t>
            </a:r>
            <a:r>
              <a:rPr lang="tr-TR" dirty="0"/>
              <a:t> radyoterapi yanında </a:t>
            </a:r>
            <a:r>
              <a:rPr lang="tr-TR" dirty="0" err="1"/>
              <a:t>brakiterapi</a:t>
            </a:r>
            <a:r>
              <a:rPr lang="tr-TR" dirty="0"/>
              <a:t> de kullanılabilmektedir. </a:t>
            </a:r>
          </a:p>
          <a:p>
            <a:r>
              <a:rPr lang="tr-TR" dirty="0" err="1"/>
              <a:t>Brakiterapi</a:t>
            </a:r>
            <a:r>
              <a:rPr lang="tr-TR" dirty="0"/>
              <a:t> komşu organları koruyarak, </a:t>
            </a:r>
            <a:r>
              <a:rPr lang="tr-TR" dirty="0" err="1"/>
              <a:t>uterus</a:t>
            </a:r>
            <a:r>
              <a:rPr lang="tr-TR" dirty="0"/>
              <a:t> ve </a:t>
            </a:r>
            <a:r>
              <a:rPr lang="tr-TR" dirty="0" err="1"/>
              <a:t>servikse</a:t>
            </a:r>
            <a:r>
              <a:rPr lang="tr-TR" dirty="0"/>
              <a:t> yüksek doz uygulaması ile kür elde etmekte önemli bir </a:t>
            </a:r>
            <a:r>
              <a:rPr lang="tr-TR" dirty="0" err="1"/>
              <a:t>komponenttir</a:t>
            </a:r>
            <a:r>
              <a:rPr lang="tr-TR" dirty="0"/>
              <a:t>. </a:t>
            </a:r>
          </a:p>
          <a:p>
            <a:r>
              <a:rPr lang="tr-TR" dirty="0"/>
              <a:t>Hastaya uygun </a:t>
            </a:r>
            <a:r>
              <a:rPr lang="tr-TR" dirty="0" err="1"/>
              <a:t>aplikatörler</a:t>
            </a:r>
            <a:r>
              <a:rPr lang="tr-TR" dirty="0"/>
              <a:t> </a:t>
            </a:r>
            <a:r>
              <a:rPr lang="tr-TR" dirty="0" err="1"/>
              <a:t>yerleştirirlerek</a:t>
            </a:r>
            <a:r>
              <a:rPr lang="tr-TR" dirty="0"/>
              <a:t> BT veya MRG görüntüleri alınır. </a:t>
            </a:r>
          </a:p>
          <a:p>
            <a:r>
              <a:rPr lang="tr-TR" dirty="0"/>
              <a:t>Tedavisi planlanan hasta </a:t>
            </a:r>
            <a:r>
              <a:rPr lang="tr-TR" dirty="0" err="1"/>
              <a:t>aplikatörler</a:t>
            </a:r>
            <a:r>
              <a:rPr lang="tr-TR" dirty="0"/>
              <a:t> ile tedaviye aynı pozisyonda girer.</a:t>
            </a:r>
          </a:p>
        </p:txBody>
      </p:sp>
    </p:spTree>
    <p:extLst>
      <p:ext uri="{BB962C8B-B14F-4D97-AF65-F5344CB8AC3E}">
        <p14:creationId xmlns:p14="http://schemas.microsoft.com/office/powerpoint/2010/main" val="3133593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Planlama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Elde edilen bu görüntüler tedavi planlama sistemine aktarılır. </a:t>
            </a:r>
          </a:p>
          <a:p>
            <a:r>
              <a:rPr lang="tr-TR" dirty="0"/>
              <a:t>Normal riskli dokular </a:t>
            </a:r>
          </a:p>
          <a:p>
            <a:pPr lvl="1"/>
            <a:r>
              <a:rPr lang="tr-TR" dirty="0" err="1"/>
              <a:t>Medulla</a:t>
            </a:r>
            <a:r>
              <a:rPr lang="tr-TR" dirty="0"/>
              <a:t> </a:t>
            </a:r>
            <a:r>
              <a:rPr lang="tr-TR" dirty="0" err="1"/>
              <a:t>Spinalis</a:t>
            </a:r>
            <a:endParaRPr lang="tr-TR" dirty="0"/>
          </a:p>
          <a:p>
            <a:pPr lvl="1"/>
            <a:r>
              <a:rPr lang="tr-TR" dirty="0"/>
              <a:t>İnce bağırsaklar</a:t>
            </a:r>
          </a:p>
          <a:p>
            <a:pPr lvl="1"/>
            <a:r>
              <a:rPr lang="tr-TR" dirty="0" err="1"/>
              <a:t>Femur</a:t>
            </a:r>
            <a:r>
              <a:rPr lang="tr-TR" dirty="0"/>
              <a:t> Başı</a:t>
            </a:r>
          </a:p>
          <a:p>
            <a:pPr lvl="1"/>
            <a:r>
              <a:rPr lang="tr-TR" dirty="0"/>
              <a:t>Mesane</a:t>
            </a:r>
          </a:p>
          <a:p>
            <a:pPr lvl="1"/>
            <a:r>
              <a:rPr lang="tr-TR" dirty="0"/>
              <a:t>Rektum</a:t>
            </a:r>
          </a:p>
          <a:p>
            <a:pPr lvl="1"/>
            <a:endParaRPr lang="tr-TR" dirty="0"/>
          </a:p>
          <a:p>
            <a:r>
              <a:rPr lang="tr-TR" dirty="0"/>
              <a:t>Hedef tümör hacmi belirlenir.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5797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Radyoterapi uygulamaları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3-boyutlu </a:t>
            </a:r>
            <a:r>
              <a:rPr lang="tr-TR" dirty="0" err="1"/>
              <a:t>konformal</a:t>
            </a:r>
            <a:r>
              <a:rPr lang="tr-TR" dirty="0"/>
              <a:t> radyoterapi (3BKRT)</a:t>
            </a:r>
          </a:p>
          <a:p>
            <a:r>
              <a:rPr lang="tr-TR" dirty="0"/>
              <a:t>Yoğunluk ayarlı radyoterapi (YART)</a:t>
            </a:r>
          </a:p>
          <a:p>
            <a:r>
              <a:rPr lang="tr-TR" dirty="0"/>
              <a:t>Görüntü kılavuzluğunda radyoterapi (GKRT)</a:t>
            </a:r>
          </a:p>
          <a:p>
            <a:r>
              <a:rPr lang="tr-TR" dirty="0" err="1"/>
              <a:t>Brakiterapi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81863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Süreci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Hastalara 5-7 hafta arası toplam 50-70 </a:t>
            </a:r>
            <a:r>
              <a:rPr lang="tr-TR" dirty="0" err="1"/>
              <a:t>Gy</a:t>
            </a:r>
            <a:r>
              <a:rPr lang="tr-TR" dirty="0"/>
              <a:t> radyoterapi uygulanmaktadır.</a:t>
            </a:r>
          </a:p>
          <a:p>
            <a:endParaRPr lang="tr-TR" dirty="0"/>
          </a:p>
          <a:p>
            <a:r>
              <a:rPr lang="tr-TR" dirty="0"/>
              <a:t>Tedavi sırasında set </a:t>
            </a:r>
            <a:r>
              <a:rPr lang="tr-TR" dirty="0" err="1"/>
              <a:t>up</a:t>
            </a:r>
            <a:r>
              <a:rPr lang="tr-TR" dirty="0"/>
              <a:t> doğruluğu düzgün olarak kontrol edilmelidir. </a:t>
            </a:r>
          </a:p>
          <a:p>
            <a:endParaRPr lang="tr-TR" dirty="0"/>
          </a:p>
          <a:p>
            <a:r>
              <a:rPr lang="tr-TR" dirty="0"/>
              <a:t>Jinekolojik tümörlerde</a:t>
            </a:r>
          </a:p>
          <a:p>
            <a:pPr lvl="1"/>
            <a:r>
              <a:rPr lang="tr-TR" dirty="0"/>
              <a:t>Ciltte kızarıklık, </a:t>
            </a:r>
          </a:p>
          <a:p>
            <a:pPr lvl="1"/>
            <a:r>
              <a:rPr lang="tr-TR" dirty="0"/>
              <a:t>ishal, </a:t>
            </a:r>
          </a:p>
          <a:p>
            <a:pPr lvl="1"/>
            <a:r>
              <a:rPr lang="tr-TR" dirty="0"/>
              <a:t>Makatta yanma , kaşıntı</a:t>
            </a:r>
          </a:p>
          <a:p>
            <a:pPr lvl="1"/>
            <a:r>
              <a:rPr lang="tr-TR" dirty="0"/>
              <a:t>Bulantı</a:t>
            </a:r>
          </a:p>
          <a:p>
            <a:pPr lvl="1"/>
            <a:r>
              <a:rPr lang="tr-TR" dirty="0"/>
              <a:t>İdrarda kanama </a:t>
            </a:r>
            <a:r>
              <a:rPr lang="tr-TR"/>
              <a:t>olması durumunda</a:t>
            </a:r>
            <a:endParaRPr lang="tr-TR" dirty="0"/>
          </a:p>
          <a:p>
            <a:r>
              <a:rPr lang="tr-TR" dirty="0"/>
              <a:t>Hekimine haftalık kontrol zamanı beklenmeden  yönlendirilmeli ve bilgi verilmelidir.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9678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Kadın üreme organları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 Kadın üreme organları</a:t>
            </a:r>
          </a:p>
          <a:p>
            <a:pPr marL="0" indent="0">
              <a:buNone/>
            </a:pPr>
            <a:r>
              <a:rPr lang="tr-TR" dirty="0"/>
              <a:t> </a:t>
            </a:r>
          </a:p>
          <a:p>
            <a:r>
              <a:rPr lang="tr-TR" dirty="0"/>
              <a:t>Dış üreme organları </a:t>
            </a:r>
          </a:p>
          <a:p>
            <a:r>
              <a:rPr lang="tr-TR" dirty="0"/>
              <a:t> İç üreme organları 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olmak üzere iki bölümde incelenir</a:t>
            </a:r>
          </a:p>
        </p:txBody>
      </p:sp>
    </p:spTree>
    <p:extLst>
      <p:ext uri="{BB962C8B-B14F-4D97-AF65-F5344CB8AC3E}">
        <p14:creationId xmlns:p14="http://schemas.microsoft.com/office/powerpoint/2010/main" val="329819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0A316B-3580-4FF9-96EA-94CA9FEB8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DIŞ ÜREME ORGANLARI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D5F216-8F4A-4C63-A955-E987F0E09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Vulva (</a:t>
            </a:r>
            <a:r>
              <a:rPr lang="tr-TR" dirty="0" err="1"/>
              <a:t>pudentum</a:t>
            </a:r>
            <a:r>
              <a:rPr lang="tr-TR" dirty="0"/>
              <a:t> </a:t>
            </a:r>
            <a:r>
              <a:rPr lang="tr-TR" dirty="0" err="1"/>
              <a:t>feminium</a:t>
            </a:r>
            <a:r>
              <a:rPr lang="tr-TR" dirty="0"/>
              <a:t>) </a:t>
            </a:r>
          </a:p>
          <a:p>
            <a:r>
              <a:rPr lang="tr-TR" dirty="0" err="1"/>
              <a:t>Mons</a:t>
            </a:r>
            <a:r>
              <a:rPr lang="tr-TR" dirty="0"/>
              <a:t> </a:t>
            </a:r>
            <a:r>
              <a:rPr lang="tr-TR" dirty="0" err="1"/>
              <a:t>pubis</a:t>
            </a:r>
            <a:r>
              <a:rPr lang="tr-TR" dirty="0"/>
              <a:t> </a:t>
            </a:r>
          </a:p>
          <a:p>
            <a:r>
              <a:rPr lang="tr-TR" dirty="0" err="1"/>
              <a:t>Labium</a:t>
            </a:r>
            <a:r>
              <a:rPr lang="tr-TR" dirty="0"/>
              <a:t> </a:t>
            </a:r>
            <a:r>
              <a:rPr lang="tr-TR" dirty="0" err="1"/>
              <a:t>Major</a:t>
            </a:r>
            <a:r>
              <a:rPr lang="tr-TR" dirty="0"/>
              <a:t> ve </a:t>
            </a:r>
            <a:r>
              <a:rPr lang="tr-TR" dirty="0" err="1"/>
              <a:t>Minor</a:t>
            </a:r>
            <a:r>
              <a:rPr lang="tr-TR" dirty="0"/>
              <a:t> </a:t>
            </a:r>
          </a:p>
          <a:p>
            <a:r>
              <a:rPr lang="tr-TR" dirty="0"/>
              <a:t>Klitoris ve </a:t>
            </a:r>
          </a:p>
          <a:p>
            <a:r>
              <a:rPr lang="tr-TR" dirty="0" err="1"/>
              <a:t>Vestibuldan</a:t>
            </a:r>
            <a:r>
              <a:rPr lang="tr-TR" dirty="0"/>
              <a:t> oluşur.</a:t>
            </a:r>
          </a:p>
        </p:txBody>
      </p:sp>
    </p:spTree>
    <p:extLst>
      <p:ext uri="{BB962C8B-B14F-4D97-AF65-F5344CB8AC3E}">
        <p14:creationId xmlns:p14="http://schemas.microsoft.com/office/powerpoint/2010/main" val="119217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CE4ACC-681D-4DAE-940D-863F008E7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İÇ ÜREME ORGANLARI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DB3877-7CB9-43D1-9004-291146FD6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Overler</a:t>
            </a:r>
            <a:r>
              <a:rPr lang="tr-TR" dirty="0"/>
              <a:t> </a:t>
            </a:r>
          </a:p>
          <a:p>
            <a:r>
              <a:rPr lang="tr-TR" dirty="0" err="1"/>
              <a:t>Uterus</a:t>
            </a:r>
            <a:r>
              <a:rPr lang="tr-TR" dirty="0"/>
              <a:t> </a:t>
            </a:r>
          </a:p>
          <a:p>
            <a:r>
              <a:rPr lang="tr-TR" dirty="0"/>
              <a:t>Tuba </a:t>
            </a:r>
            <a:r>
              <a:rPr lang="tr-TR" dirty="0" err="1"/>
              <a:t>uterinalar</a:t>
            </a:r>
            <a:r>
              <a:rPr lang="tr-TR" dirty="0"/>
              <a:t> </a:t>
            </a:r>
          </a:p>
          <a:p>
            <a:r>
              <a:rPr lang="tr-TR" dirty="0" err="1"/>
              <a:t>Serviks</a:t>
            </a:r>
            <a:r>
              <a:rPr lang="tr-TR" dirty="0"/>
              <a:t> ve </a:t>
            </a:r>
          </a:p>
          <a:p>
            <a:r>
              <a:rPr lang="tr-TR" dirty="0" err="1"/>
              <a:t>Vajina’dır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72192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Jinekolojik tümörler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Jinekolojik tümörlü hastaların </a:t>
            </a:r>
            <a:r>
              <a:rPr lang="tr-TR" dirty="0" err="1"/>
              <a:t>multidisipliner</a:t>
            </a:r>
            <a:r>
              <a:rPr lang="tr-TR" dirty="0"/>
              <a:t> olarak ele alınması gerekmektedir. </a:t>
            </a:r>
          </a:p>
          <a:p>
            <a:r>
              <a:rPr lang="tr-TR" dirty="0"/>
              <a:t>Radyoterapi bu </a:t>
            </a:r>
            <a:r>
              <a:rPr lang="tr-TR" dirty="0" err="1"/>
              <a:t>multidisipliner</a:t>
            </a:r>
            <a:r>
              <a:rPr lang="tr-TR" dirty="0"/>
              <a:t> takımın önemli bir parçasıdır.</a:t>
            </a:r>
          </a:p>
          <a:p>
            <a:r>
              <a:rPr lang="tr-TR" dirty="0"/>
              <a:t> </a:t>
            </a:r>
            <a:r>
              <a:rPr lang="tr-TR" dirty="0" err="1"/>
              <a:t>Endometriyum</a:t>
            </a:r>
            <a:r>
              <a:rPr lang="tr-TR" dirty="0"/>
              <a:t> kanserinde radyoterapi genellikle </a:t>
            </a:r>
            <a:r>
              <a:rPr lang="tr-TR" dirty="0" err="1"/>
              <a:t>postoperatif</a:t>
            </a:r>
            <a:r>
              <a:rPr lang="tr-TR" dirty="0"/>
              <a:t> olarak uygulanmaktadır. </a:t>
            </a:r>
          </a:p>
          <a:p>
            <a:r>
              <a:rPr lang="tr-TR" dirty="0" err="1"/>
              <a:t>Serviks</a:t>
            </a:r>
            <a:r>
              <a:rPr lang="tr-TR" dirty="0"/>
              <a:t> kanserinde ise, erken evrelerde tek başına ya da cerrahiye </a:t>
            </a:r>
            <a:r>
              <a:rPr lang="tr-TR" dirty="0" err="1"/>
              <a:t>adjuvan</a:t>
            </a:r>
            <a:r>
              <a:rPr lang="tr-TR" dirty="0"/>
              <a:t> olarak uygulanabilirken lokal ileri evrelerde </a:t>
            </a:r>
            <a:r>
              <a:rPr lang="tr-TR" dirty="0" err="1"/>
              <a:t>kemoradyoterapinin</a:t>
            </a:r>
            <a:r>
              <a:rPr lang="tr-TR" dirty="0"/>
              <a:t> </a:t>
            </a:r>
            <a:r>
              <a:rPr lang="tr-TR" dirty="0" err="1"/>
              <a:t>primer</a:t>
            </a:r>
            <a:r>
              <a:rPr lang="tr-TR" dirty="0"/>
              <a:t> tedavi </a:t>
            </a:r>
            <a:r>
              <a:rPr lang="tr-TR" dirty="0" err="1"/>
              <a:t>modalitesi</a:t>
            </a:r>
            <a:r>
              <a:rPr lang="tr-TR" dirty="0"/>
              <a:t> etkinliği kabul edilmiştir. </a:t>
            </a:r>
          </a:p>
        </p:txBody>
      </p:sp>
    </p:spTree>
    <p:extLst>
      <p:ext uri="{BB962C8B-B14F-4D97-AF65-F5344CB8AC3E}">
        <p14:creationId xmlns:p14="http://schemas.microsoft.com/office/powerpoint/2010/main" val="39944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F6CED1-DF64-4167-9C32-3F6A4D5D9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Radyoterapi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0B62A74-01A8-454E-9F31-A4908E2A2A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Radyoterapi alanında son yıllarda gözlenen hızlı gelişmeler teknolojideki gelişmelere paralel olarak gitmektedir. </a:t>
            </a:r>
          </a:p>
          <a:p>
            <a:r>
              <a:rPr lang="tr-TR" dirty="0"/>
              <a:t>Uygulanan yeni tedavi yöntemleri ile normal dokuların almış olduğu dozlar azaltılıp, tümör dozunu arttırmak artık daha kesin ve doğruluk düzeyi yüksek olarak yapılabilmektedir. </a:t>
            </a:r>
          </a:p>
          <a:p>
            <a:r>
              <a:rPr lang="tr-TR" dirty="0"/>
              <a:t>Böylece radyoterapiye bağlı gelişen yan etkiler azaltılıp hastaların yaşam kaliteleri artırılabilmektedir.</a:t>
            </a:r>
          </a:p>
        </p:txBody>
      </p:sp>
    </p:spTree>
    <p:extLst>
      <p:ext uri="{BB962C8B-B14F-4D97-AF65-F5344CB8AC3E}">
        <p14:creationId xmlns:p14="http://schemas.microsoft.com/office/powerpoint/2010/main" val="2118445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2C3F0E-CF9D-46D0-B1D7-57A8D1C5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Simülasyon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42D11-B983-4DD6-8675-04A5C9C0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İmmobilizasyon</a:t>
            </a:r>
            <a:r>
              <a:rPr lang="tr-TR" dirty="0"/>
              <a:t> ve set </a:t>
            </a:r>
            <a:r>
              <a:rPr lang="tr-TR" dirty="0" err="1"/>
              <a:t>up</a:t>
            </a:r>
            <a:endParaRPr lang="tr-TR" dirty="0"/>
          </a:p>
          <a:p>
            <a:r>
              <a:rPr lang="tr-TR" dirty="0"/>
              <a:t>Tedavi ile aynı pozisyon sağlanacak şekilde , </a:t>
            </a:r>
          </a:p>
          <a:p>
            <a:r>
              <a:rPr lang="tr-TR" dirty="0"/>
              <a:t>Genelde </a:t>
            </a:r>
            <a:r>
              <a:rPr lang="tr-TR" dirty="0" err="1"/>
              <a:t>supin</a:t>
            </a:r>
            <a:r>
              <a:rPr lang="tr-TR" dirty="0"/>
              <a:t> , </a:t>
            </a:r>
          </a:p>
          <a:p>
            <a:r>
              <a:rPr lang="tr-TR" dirty="0"/>
              <a:t>Elleri göğüslerinin üzerinde birleşik ve </a:t>
            </a:r>
          </a:p>
          <a:p>
            <a:r>
              <a:rPr lang="tr-TR" dirty="0"/>
              <a:t>Uygun </a:t>
            </a:r>
            <a:r>
              <a:rPr lang="tr-TR" dirty="0" err="1"/>
              <a:t>immobilizasyon</a:t>
            </a:r>
            <a:r>
              <a:rPr lang="tr-TR" dirty="0"/>
              <a:t> gereçleri kullanılarak yatırılır. </a:t>
            </a:r>
          </a:p>
          <a:p>
            <a:r>
              <a:rPr lang="tr-TR" dirty="0"/>
              <a:t>İnce bağırsak </a:t>
            </a:r>
            <a:r>
              <a:rPr lang="tr-TR" dirty="0" err="1"/>
              <a:t>toksititesini</a:t>
            </a:r>
            <a:r>
              <a:rPr lang="tr-TR" dirty="0"/>
              <a:t> azaltmak için, özelliklerde </a:t>
            </a:r>
            <a:r>
              <a:rPr lang="tr-TR" dirty="0" err="1"/>
              <a:t>obezlerde</a:t>
            </a:r>
            <a:r>
              <a:rPr lang="tr-TR" dirty="0"/>
              <a:t>, </a:t>
            </a:r>
            <a:r>
              <a:rPr lang="tr-TR" dirty="0" err="1"/>
              <a:t>pron</a:t>
            </a:r>
            <a:r>
              <a:rPr lang="tr-TR" dirty="0"/>
              <a:t> pozisyonda set </a:t>
            </a:r>
            <a:r>
              <a:rPr lang="tr-TR" dirty="0" err="1"/>
              <a:t>up</a:t>
            </a:r>
            <a:r>
              <a:rPr lang="tr-TR" dirty="0"/>
              <a:t> tercih edilir ve tedavi masasındaki boşluktan </a:t>
            </a:r>
            <a:r>
              <a:rPr lang="tr-TR" dirty="0" err="1"/>
              <a:t>barsaklarının</a:t>
            </a:r>
            <a:r>
              <a:rPr lang="tr-TR" dirty="0"/>
              <a:t> aşağı-öne sarkmasına imkan veren </a:t>
            </a:r>
            <a:r>
              <a:rPr lang="tr-TR" dirty="0" err="1"/>
              <a:t>belly</a:t>
            </a:r>
            <a:r>
              <a:rPr lang="tr-TR" dirty="0"/>
              <a:t> board </a:t>
            </a:r>
            <a:r>
              <a:rPr lang="tr-TR" dirty="0" err="1"/>
              <a:t>kullanılabilinir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5255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2C3F0E-CF9D-46D0-B1D7-57A8D1C5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Simülasyon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42D11-B983-4DD6-8675-04A5C9C0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İmmobilizasyon</a:t>
            </a:r>
            <a:r>
              <a:rPr lang="tr-TR" dirty="0"/>
              <a:t> ve set </a:t>
            </a:r>
            <a:r>
              <a:rPr lang="tr-TR" dirty="0" err="1"/>
              <a:t>up</a:t>
            </a:r>
            <a:endParaRPr lang="tr-TR" dirty="0"/>
          </a:p>
          <a:p>
            <a:endParaRPr lang="tr-TR" dirty="0"/>
          </a:p>
          <a:p>
            <a:r>
              <a:rPr lang="tr-TR" dirty="0"/>
              <a:t>Konvansiyonel planlamada rektum ve mesane görüntülenmesi amacıyla </a:t>
            </a:r>
            <a:r>
              <a:rPr lang="tr-TR" dirty="0" err="1"/>
              <a:t>smilasyon</a:t>
            </a:r>
            <a:r>
              <a:rPr lang="tr-TR" dirty="0"/>
              <a:t> sırasında </a:t>
            </a:r>
          </a:p>
          <a:p>
            <a:endParaRPr lang="tr-TR" dirty="0"/>
          </a:p>
          <a:p>
            <a:pPr lvl="1"/>
            <a:r>
              <a:rPr lang="tr-TR" dirty="0" err="1"/>
              <a:t>Foley</a:t>
            </a:r>
            <a:r>
              <a:rPr lang="tr-TR" dirty="0"/>
              <a:t> </a:t>
            </a:r>
            <a:r>
              <a:rPr lang="tr-TR" dirty="0" err="1"/>
              <a:t>kateteri</a:t>
            </a:r>
            <a:r>
              <a:rPr lang="tr-TR" dirty="0"/>
              <a:t>, </a:t>
            </a:r>
          </a:p>
          <a:p>
            <a:pPr lvl="1"/>
            <a:r>
              <a:rPr lang="tr-TR" dirty="0"/>
              <a:t>Vajinal-</a:t>
            </a:r>
            <a:r>
              <a:rPr lang="tr-TR" dirty="0" err="1"/>
              <a:t>rektal</a:t>
            </a:r>
            <a:r>
              <a:rPr lang="tr-TR" dirty="0"/>
              <a:t> marker ve </a:t>
            </a:r>
          </a:p>
          <a:p>
            <a:pPr lvl="1"/>
            <a:r>
              <a:rPr lang="tr-TR" dirty="0"/>
              <a:t>Oral ya da IV kontrast madde kullanılması uygun olur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2416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02C3F0E-CF9D-46D0-B1D7-57A8D1C5C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Simülasyon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042D11-B983-4DD6-8675-04A5C9C0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dirty="0"/>
              <a:t>BT çekimleri L3 </a:t>
            </a:r>
            <a:r>
              <a:rPr lang="tr-TR" dirty="0" err="1"/>
              <a:t>vertabra</a:t>
            </a:r>
            <a:r>
              <a:rPr lang="tr-TR" dirty="0"/>
              <a:t> üstünden </a:t>
            </a:r>
            <a:r>
              <a:rPr lang="tr-TR" dirty="0" err="1"/>
              <a:t>femur</a:t>
            </a:r>
            <a:r>
              <a:rPr lang="tr-TR" dirty="0"/>
              <a:t> </a:t>
            </a:r>
            <a:r>
              <a:rPr lang="tr-TR" dirty="0" err="1"/>
              <a:t>torakanter</a:t>
            </a:r>
            <a:r>
              <a:rPr lang="tr-TR" dirty="0"/>
              <a:t> minörlerin alt sınırına kadar 2.5-5 mm kesit kalınlığında alınır. </a:t>
            </a:r>
          </a:p>
          <a:p>
            <a:pPr lvl="1"/>
            <a:endParaRPr lang="tr-TR" dirty="0"/>
          </a:p>
          <a:p>
            <a:pPr lvl="1"/>
            <a:r>
              <a:rPr lang="tr-TR" dirty="0" err="1"/>
              <a:t>Paraaortik</a:t>
            </a:r>
            <a:r>
              <a:rPr lang="tr-TR" dirty="0"/>
              <a:t> RT </a:t>
            </a:r>
            <a:r>
              <a:rPr lang="tr-TR" dirty="0" err="1"/>
              <a:t>endikasyonu</a:t>
            </a:r>
            <a:r>
              <a:rPr lang="tr-TR" dirty="0"/>
              <a:t> olan hastalarda BT tüm abdomeni içerecek şekilde çekilmelidir. </a:t>
            </a:r>
          </a:p>
          <a:p>
            <a:pPr lvl="1"/>
            <a:endParaRPr lang="tr-TR" dirty="0"/>
          </a:p>
          <a:p>
            <a:pPr lvl="1"/>
            <a:r>
              <a:rPr lang="tr-TR" dirty="0" err="1"/>
              <a:t>Radyoopak</a:t>
            </a:r>
            <a:r>
              <a:rPr lang="tr-TR" dirty="0"/>
              <a:t> materyaller ve cilt </a:t>
            </a:r>
            <a:r>
              <a:rPr lang="tr-TR" dirty="0" err="1"/>
              <a:t>markerları</a:t>
            </a:r>
            <a:r>
              <a:rPr lang="tr-TR" dirty="0"/>
              <a:t> ile ön ve yan lazerlere işaret konur.</a:t>
            </a:r>
          </a:p>
          <a:p>
            <a:pPr lvl="1"/>
            <a:endParaRPr lang="tr-TR" dirty="0"/>
          </a:p>
          <a:p>
            <a:pPr lvl="1"/>
            <a:r>
              <a:rPr lang="tr-TR" dirty="0"/>
              <a:t> Hastanın BT görüntülerini alınırken , tedavinin her günü aynı olacak şekilde rektumun boş, mesanenin dolu olmasına gayret edilir. </a:t>
            </a:r>
          </a:p>
        </p:txBody>
      </p:sp>
    </p:spTree>
    <p:extLst>
      <p:ext uri="{BB962C8B-B14F-4D97-AF65-F5344CB8AC3E}">
        <p14:creationId xmlns:p14="http://schemas.microsoft.com/office/powerpoint/2010/main" val="637953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454</Words>
  <Application>Microsoft Office PowerPoint</Application>
  <PresentationFormat>Geniş ekran</PresentationFormat>
  <Paragraphs>84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Jinekolojik Tümörlerine Radyoterapi Yaklaşımları ve Uygulamaları </vt:lpstr>
      <vt:lpstr>Kadın üreme organları</vt:lpstr>
      <vt:lpstr>DIŞ ÜREME ORGANLARI</vt:lpstr>
      <vt:lpstr>İÇ ÜREME ORGANLARI </vt:lpstr>
      <vt:lpstr>Jinekolojik tümörler</vt:lpstr>
      <vt:lpstr>Radyoterapi </vt:lpstr>
      <vt:lpstr>Simülasyon </vt:lpstr>
      <vt:lpstr>Simülasyon </vt:lpstr>
      <vt:lpstr>Simülasyon </vt:lpstr>
      <vt:lpstr>Brakiterapi</vt:lpstr>
      <vt:lpstr>Planlama</vt:lpstr>
      <vt:lpstr>Radyoterapi uygulamaları</vt:lpstr>
      <vt:lpstr>Tedavi Süreci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user</cp:lastModifiedBy>
  <cp:revision>29</cp:revision>
  <dcterms:created xsi:type="dcterms:W3CDTF">2019-02-24T09:33:56Z</dcterms:created>
  <dcterms:modified xsi:type="dcterms:W3CDTF">2021-04-07T10:40:49Z</dcterms:modified>
</cp:coreProperties>
</file>