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5" r:id="rId6"/>
    <p:sldId id="274" r:id="rId7"/>
    <p:sldId id="268" r:id="rId8"/>
    <p:sldId id="269" r:id="rId9"/>
    <p:sldId id="271" r:id="rId10"/>
    <p:sldId id="278" r:id="rId11"/>
    <p:sldId id="260" r:id="rId12"/>
    <p:sldId id="259" r:id="rId13"/>
    <p:sldId id="263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7.04.2021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Jinekolojik Tümörlerine Radyoterapi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Yaklaşımları ve Uygulamaları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E22D2B-8D78-4DD0-90E3-C7A42DA2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Brakiterapi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81C64A-5E4C-497B-9478-A7A793C5E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Jinekolojik kanserlerde </a:t>
            </a:r>
            <a:r>
              <a:rPr lang="tr-TR" dirty="0" err="1"/>
              <a:t>eksternal</a:t>
            </a:r>
            <a:r>
              <a:rPr lang="tr-TR" dirty="0"/>
              <a:t> radyoterapi yanında </a:t>
            </a:r>
            <a:r>
              <a:rPr lang="tr-TR" dirty="0" err="1"/>
              <a:t>brakiterapi</a:t>
            </a:r>
            <a:r>
              <a:rPr lang="tr-TR" dirty="0"/>
              <a:t> de kullanılabilmektedir. </a:t>
            </a:r>
          </a:p>
          <a:p>
            <a:r>
              <a:rPr lang="tr-TR" dirty="0" err="1"/>
              <a:t>Brakiterapi</a:t>
            </a:r>
            <a:r>
              <a:rPr lang="tr-TR" dirty="0"/>
              <a:t> komşu organları koruyarak, </a:t>
            </a:r>
            <a:r>
              <a:rPr lang="tr-TR" dirty="0" err="1"/>
              <a:t>uterus</a:t>
            </a:r>
            <a:r>
              <a:rPr lang="tr-TR" dirty="0"/>
              <a:t> ve </a:t>
            </a:r>
            <a:r>
              <a:rPr lang="tr-TR" dirty="0" err="1"/>
              <a:t>servikse</a:t>
            </a:r>
            <a:r>
              <a:rPr lang="tr-TR" dirty="0"/>
              <a:t> yüksek doz uygulaması ile kür elde etmekte önemli bir </a:t>
            </a:r>
            <a:r>
              <a:rPr lang="tr-TR" dirty="0" err="1"/>
              <a:t>komponenttir</a:t>
            </a:r>
            <a:r>
              <a:rPr lang="tr-TR" dirty="0"/>
              <a:t>. </a:t>
            </a:r>
          </a:p>
          <a:p>
            <a:r>
              <a:rPr lang="tr-TR" dirty="0"/>
              <a:t>Hastaya uygun </a:t>
            </a:r>
            <a:r>
              <a:rPr lang="tr-TR" dirty="0" err="1"/>
              <a:t>aplikatörler</a:t>
            </a:r>
            <a:r>
              <a:rPr lang="tr-TR" dirty="0"/>
              <a:t> </a:t>
            </a:r>
            <a:r>
              <a:rPr lang="tr-TR" dirty="0" err="1"/>
              <a:t>yerleştirirlerek</a:t>
            </a:r>
            <a:r>
              <a:rPr lang="tr-TR" dirty="0"/>
              <a:t> BT veya MRG görüntüleri alınır. </a:t>
            </a:r>
          </a:p>
          <a:p>
            <a:r>
              <a:rPr lang="tr-TR" dirty="0"/>
              <a:t>Tedavisi planlanan hasta </a:t>
            </a:r>
            <a:r>
              <a:rPr lang="tr-TR" dirty="0" err="1"/>
              <a:t>aplikatörler</a:t>
            </a:r>
            <a:r>
              <a:rPr lang="tr-TR" dirty="0"/>
              <a:t> ile tedaviye aynı pozisyonda girer.</a:t>
            </a:r>
          </a:p>
        </p:txBody>
      </p:sp>
    </p:spTree>
    <p:extLst>
      <p:ext uri="{BB962C8B-B14F-4D97-AF65-F5344CB8AC3E}">
        <p14:creationId xmlns:p14="http://schemas.microsoft.com/office/powerpoint/2010/main" val="3133593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Planlama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Elde edilen bu görüntüler tedavi planlama sistemine aktarılır. </a:t>
            </a:r>
          </a:p>
          <a:p>
            <a:r>
              <a:rPr lang="tr-TR" dirty="0"/>
              <a:t>Normal riskli dokular </a:t>
            </a:r>
          </a:p>
          <a:p>
            <a:pPr lvl="1"/>
            <a:r>
              <a:rPr lang="tr-TR" dirty="0" err="1"/>
              <a:t>Medulla</a:t>
            </a:r>
            <a:r>
              <a:rPr lang="tr-TR" dirty="0"/>
              <a:t> </a:t>
            </a:r>
            <a:r>
              <a:rPr lang="tr-TR" dirty="0" err="1"/>
              <a:t>Spinalis</a:t>
            </a:r>
            <a:endParaRPr lang="tr-TR" dirty="0"/>
          </a:p>
          <a:p>
            <a:pPr lvl="1"/>
            <a:r>
              <a:rPr lang="tr-TR" dirty="0"/>
              <a:t>İnce bağırsaklar</a:t>
            </a:r>
          </a:p>
          <a:p>
            <a:pPr lvl="1"/>
            <a:r>
              <a:rPr lang="tr-TR" dirty="0" err="1"/>
              <a:t>Femur</a:t>
            </a:r>
            <a:r>
              <a:rPr lang="tr-TR" dirty="0"/>
              <a:t> Başı</a:t>
            </a:r>
          </a:p>
          <a:p>
            <a:pPr lvl="1"/>
            <a:r>
              <a:rPr lang="tr-TR" dirty="0"/>
              <a:t>Mesane</a:t>
            </a:r>
          </a:p>
          <a:p>
            <a:pPr lvl="1"/>
            <a:r>
              <a:rPr lang="tr-TR" dirty="0"/>
              <a:t>Rektum</a:t>
            </a:r>
          </a:p>
          <a:p>
            <a:pPr lvl="1"/>
            <a:endParaRPr lang="tr-TR" dirty="0"/>
          </a:p>
          <a:p>
            <a:r>
              <a:rPr lang="tr-TR" dirty="0"/>
              <a:t>Hedef tümör hacmi belirlenir.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579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 uygulamaları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3-boyutlu </a:t>
            </a:r>
            <a:r>
              <a:rPr lang="tr-TR" dirty="0" err="1"/>
              <a:t>konformal</a:t>
            </a:r>
            <a:r>
              <a:rPr lang="tr-TR" dirty="0"/>
              <a:t> radyoterapi (3BKRT)</a:t>
            </a:r>
          </a:p>
          <a:p>
            <a:r>
              <a:rPr lang="tr-TR" dirty="0"/>
              <a:t>Yoğunluk ayarlı radyoterapi (YART)</a:t>
            </a:r>
          </a:p>
          <a:p>
            <a:r>
              <a:rPr lang="tr-TR" dirty="0"/>
              <a:t>Görüntü kılavuzluğunda radyoterapi (GKRT)</a:t>
            </a:r>
          </a:p>
          <a:p>
            <a:r>
              <a:rPr lang="tr-TR" dirty="0" err="1"/>
              <a:t>Brakiterapi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63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Tedavi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Hastalara 5-7 hafta arası toplam 50-70 </a:t>
            </a:r>
            <a:r>
              <a:rPr lang="tr-TR" dirty="0" err="1"/>
              <a:t>Gy</a:t>
            </a:r>
            <a:r>
              <a:rPr lang="tr-TR" dirty="0"/>
              <a:t> radyoterapi uygulanmaktadır.</a:t>
            </a:r>
          </a:p>
          <a:p>
            <a:endParaRPr lang="tr-TR" dirty="0"/>
          </a:p>
          <a:p>
            <a:r>
              <a:rPr lang="tr-TR" dirty="0"/>
              <a:t>Tedavi sırasında set </a:t>
            </a:r>
            <a:r>
              <a:rPr lang="tr-TR" dirty="0" err="1"/>
              <a:t>up</a:t>
            </a:r>
            <a:r>
              <a:rPr lang="tr-TR" dirty="0"/>
              <a:t> doğruluğu düzgün olarak kontrol edilmelidir. </a:t>
            </a:r>
          </a:p>
          <a:p>
            <a:endParaRPr lang="tr-TR" dirty="0"/>
          </a:p>
          <a:p>
            <a:r>
              <a:rPr lang="tr-TR" dirty="0"/>
              <a:t>Jinekolojik tümörlerde</a:t>
            </a:r>
          </a:p>
          <a:p>
            <a:pPr lvl="1"/>
            <a:r>
              <a:rPr lang="tr-TR" dirty="0"/>
              <a:t>Ciltte kızarıklık, </a:t>
            </a:r>
          </a:p>
          <a:p>
            <a:pPr lvl="1"/>
            <a:r>
              <a:rPr lang="tr-TR" dirty="0"/>
              <a:t>ishal, </a:t>
            </a:r>
          </a:p>
          <a:p>
            <a:pPr lvl="1"/>
            <a:r>
              <a:rPr lang="tr-TR" dirty="0"/>
              <a:t>Makatta yanma , kaşıntı</a:t>
            </a:r>
          </a:p>
          <a:p>
            <a:pPr lvl="1"/>
            <a:r>
              <a:rPr lang="tr-TR" dirty="0"/>
              <a:t>Bulantı</a:t>
            </a:r>
          </a:p>
          <a:p>
            <a:pPr lvl="1"/>
            <a:r>
              <a:rPr lang="tr-TR" dirty="0"/>
              <a:t>İdrarda kanama </a:t>
            </a:r>
            <a:r>
              <a:rPr lang="tr-TR"/>
              <a:t>olması durumunda</a:t>
            </a:r>
            <a:endParaRPr lang="tr-TR" dirty="0"/>
          </a:p>
          <a:p>
            <a:r>
              <a:rPr lang="tr-TR" dirty="0"/>
              <a:t>Hekimine haftalık kontrol zamanı beklenmeden  yönlendirilmeli ve bilgi verilmelidir.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967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Kadın üreme organları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 Kadın üreme organları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r>
              <a:rPr lang="tr-TR" dirty="0"/>
              <a:t>Dış üreme organları </a:t>
            </a:r>
          </a:p>
          <a:p>
            <a:r>
              <a:rPr lang="tr-TR" dirty="0"/>
              <a:t> İç üreme organları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olmak üzere iki bölümde incelenir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0A316B-3580-4FF9-96EA-94CA9FEB8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DIŞ ÜREME ORGANLARI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D5F216-8F4A-4C63-A955-E987F0E0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Vulva (</a:t>
            </a:r>
            <a:r>
              <a:rPr lang="tr-TR" dirty="0" err="1"/>
              <a:t>pudentum</a:t>
            </a:r>
            <a:r>
              <a:rPr lang="tr-TR" dirty="0"/>
              <a:t> </a:t>
            </a:r>
            <a:r>
              <a:rPr lang="tr-TR" dirty="0" err="1"/>
              <a:t>feminium</a:t>
            </a:r>
            <a:r>
              <a:rPr lang="tr-TR" dirty="0"/>
              <a:t>) </a:t>
            </a:r>
          </a:p>
          <a:p>
            <a:r>
              <a:rPr lang="tr-TR" dirty="0" err="1"/>
              <a:t>Mons</a:t>
            </a:r>
            <a:r>
              <a:rPr lang="tr-TR" dirty="0"/>
              <a:t> </a:t>
            </a:r>
            <a:r>
              <a:rPr lang="tr-TR" dirty="0" err="1"/>
              <a:t>pubis</a:t>
            </a:r>
            <a:r>
              <a:rPr lang="tr-TR" dirty="0"/>
              <a:t> </a:t>
            </a:r>
          </a:p>
          <a:p>
            <a:r>
              <a:rPr lang="tr-TR" dirty="0" err="1"/>
              <a:t>Labium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ve </a:t>
            </a:r>
            <a:r>
              <a:rPr lang="tr-TR" dirty="0" err="1"/>
              <a:t>Minor</a:t>
            </a:r>
            <a:r>
              <a:rPr lang="tr-TR" dirty="0"/>
              <a:t> </a:t>
            </a:r>
          </a:p>
          <a:p>
            <a:r>
              <a:rPr lang="tr-TR" dirty="0"/>
              <a:t>Klitoris ve </a:t>
            </a:r>
          </a:p>
          <a:p>
            <a:r>
              <a:rPr lang="tr-TR" dirty="0" err="1"/>
              <a:t>Vestibuldan</a:t>
            </a:r>
            <a:r>
              <a:rPr lang="tr-TR" dirty="0"/>
              <a:t> oluşur.</a:t>
            </a:r>
          </a:p>
        </p:txBody>
      </p:sp>
    </p:spTree>
    <p:extLst>
      <p:ext uri="{BB962C8B-B14F-4D97-AF65-F5344CB8AC3E}">
        <p14:creationId xmlns:p14="http://schemas.microsoft.com/office/powerpoint/2010/main" val="1192179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CE4ACC-681D-4DAE-940D-863F008E7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 ÜREME ORGANLARI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DB3877-7CB9-43D1-9004-291146FD6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Overler</a:t>
            </a:r>
            <a:r>
              <a:rPr lang="tr-TR" dirty="0"/>
              <a:t> </a:t>
            </a:r>
          </a:p>
          <a:p>
            <a:r>
              <a:rPr lang="tr-TR" dirty="0" err="1"/>
              <a:t>Uterus</a:t>
            </a:r>
            <a:r>
              <a:rPr lang="tr-TR" dirty="0"/>
              <a:t> </a:t>
            </a:r>
          </a:p>
          <a:p>
            <a:r>
              <a:rPr lang="tr-TR" dirty="0"/>
              <a:t>Tuba </a:t>
            </a:r>
            <a:r>
              <a:rPr lang="tr-TR" dirty="0" err="1"/>
              <a:t>uterinalar</a:t>
            </a:r>
            <a:r>
              <a:rPr lang="tr-TR" dirty="0"/>
              <a:t> </a:t>
            </a:r>
          </a:p>
          <a:p>
            <a:r>
              <a:rPr lang="tr-TR" dirty="0" err="1"/>
              <a:t>Serviks</a:t>
            </a:r>
            <a:r>
              <a:rPr lang="tr-TR" dirty="0"/>
              <a:t> ve </a:t>
            </a:r>
          </a:p>
          <a:p>
            <a:r>
              <a:rPr lang="tr-TR" dirty="0" err="1"/>
              <a:t>Vajina’dır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19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Jinekolojik tümörler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Jinekolojik tümörlü hastaların </a:t>
            </a:r>
            <a:r>
              <a:rPr lang="tr-TR" dirty="0" err="1"/>
              <a:t>multidisipliner</a:t>
            </a:r>
            <a:r>
              <a:rPr lang="tr-TR" dirty="0"/>
              <a:t> olarak ele alınması gerekmektedir. </a:t>
            </a:r>
          </a:p>
          <a:p>
            <a:r>
              <a:rPr lang="tr-TR" dirty="0"/>
              <a:t>Radyoterapi bu </a:t>
            </a:r>
            <a:r>
              <a:rPr lang="tr-TR" dirty="0" err="1"/>
              <a:t>multidisipliner</a:t>
            </a:r>
            <a:r>
              <a:rPr lang="tr-TR" dirty="0"/>
              <a:t> takımın önemli bir parçasıdır.</a:t>
            </a:r>
          </a:p>
          <a:p>
            <a:r>
              <a:rPr lang="tr-TR" dirty="0"/>
              <a:t> </a:t>
            </a:r>
            <a:r>
              <a:rPr lang="tr-TR" dirty="0" err="1"/>
              <a:t>Endometriyum</a:t>
            </a:r>
            <a:r>
              <a:rPr lang="tr-TR" dirty="0"/>
              <a:t> kanserinde radyoterapi genellikle </a:t>
            </a:r>
            <a:r>
              <a:rPr lang="tr-TR" dirty="0" err="1"/>
              <a:t>postoperatif</a:t>
            </a:r>
            <a:r>
              <a:rPr lang="tr-TR" dirty="0"/>
              <a:t> olarak uygulanmaktadır. </a:t>
            </a:r>
          </a:p>
          <a:p>
            <a:r>
              <a:rPr lang="tr-TR" dirty="0" err="1"/>
              <a:t>Serviks</a:t>
            </a:r>
            <a:r>
              <a:rPr lang="tr-TR" dirty="0"/>
              <a:t> kanserinde ise, erken evrelerde tek başına ya da cerrahiye </a:t>
            </a:r>
            <a:r>
              <a:rPr lang="tr-TR" dirty="0" err="1"/>
              <a:t>adjuvan</a:t>
            </a:r>
            <a:r>
              <a:rPr lang="tr-TR" dirty="0"/>
              <a:t> olarak uygulanabilirken lokal ileri evrelerde </a:t>
            </a:r>
            <a:r>
              <a:rPr lang="tr-TR" dirty="0" err="1"/>
              <a:t>kemoradyoterapinin</a:t>
            </a:r>
            <a:r>
              <a:rPr lang="tr-TR" dirty="0"/>
              <a:t> </a:t>
            </a:r>
            <a:r>
              <a:rPr lang="tr-TR" dirty="0" err="1"/>
              <a:t>primer</a:t>
            </a:r>
            <a:r>
              <a:rPr lang="tr-TR" dirty="0"/>
              <a:t> tedavi </a:t>
            </a:r>
            <a:r>
              <a:rPr lang="tr-TR" dirty="0" err="1"/>
              <a:t>modalitesi</a:t>
            </a:r>
            <a:r>
              <a:rPr lang="tr-TR" dirty="0"/>
              <a:t> etkinliği kabul edilmiştir. </a:t>
            </a:r>
          </a:p>
        </p:txBody>
      </p:sp>
    </p:spTree>
    <p:extLst>
      <p:ext uri="{BB962C8B-B14F-4D97-AF65-F5344CB8AC3E}">
        <p14:creationId xmlns:p14="http://schemas.microsoft.com/office/powerpoint/2010/main" val="39944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Radyoterapi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Radyoterapi alanında son yıllarda gözlenen hızlı gelişmeler teknolojideki gelişmelere paralel olarak gitmektedir. </a:t>
            </a:r>
          </a:p>
          <a:p>
            <a:r>
              <a:rPr lang="tr-TR" dirty="0"/>
              <a:t>Uygulanan yeni tedavi yöntemleri ile normal dokuların almış olduğu dozlar azaltılıp, tümör dozunu arttırmak artık daha kesin ve doğruluk düzeyi yüksek olarak yapılabilmektedir. </a:t>
            </a:r>
          </a:p>
          <a:p>
            <a:r>
              <a:rPr lang="tr-TR" dirty="0"/>
              <a:t>Böylece radyoterapiye bağlı gelişen yan etkiler azaltılıp hastaların yaşam kaliteleri artırılabilmektedir.</a:t>
            </a:r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endParaRPr lang="tr-TR" dirty="0"/>
          </a:p>
          <a:p>
            <a:r>
              <a:rPr lang="tr-TR" dirty="0"/>
              <a:t>Tedavi ile aynı pozisyon sağlanacak şekilde , </a:t>
            </a:r>
          </a:p>
          <a:p>
            <a:r>
              <a:rPr lang="tr-TR" dirty="0"/>
              <a:t>Genelde </a:t>
            </a:r>
            <a:r>
              <a:rPr lang="tr-TR" dirty="0" err="1"/>
              <a:t>supin</a:t>
            </a:r>
            <a:r>
              <a:rPr lang="tr-TR" dirty="0"/>
              <a:t> , </a:t>
            </a:r>
          </a:p>
          <a:p>
            <a:r>
              <a:rPr lang="tr-TR" dirty="0"/>
              <a:t>Elleri göğüslerinin üzerinde birleşik ve </a:t>
            </a:r>
          </a:p>
          <a:p>
            <a:r>
              <a:rPr lang="tr-TR" dirty="0"/>
              <a:t>Uygun </a:t>
            </a:r>
            <a:r>
              <a:rPr lang="tr-TR" dirty="0" err="1"/>
              <a:t>immobilizasyon</a:t>
            </a:r>
            <a:r>
              <a:rPr lang="tr-TR" dirty="0"/>
              <a:t> gereçleri kullanılarak yatırılır. </a:t>
            </a:r>
          </a:p>
          <a:p>
            <a:r>
              <a:rPr lang="tr-TR" dirty="0"/>
              <a:t>İnce bağırsak </a:t>
            </a:r>
            <a:r>
              <a:rPr lang="tr-TR" dirty="0" err="1"/>
              <a:t>toksititesini</a:t>
            </a:r>
            <a:r>
              <a:rPr lang="tr-TR" dirty="0"/>
              <a:t> azaltmak için, özelliklerde </a:t>
            </a:r>
            <a:r>
              <a:rPr lang="tr-TR" dirty="0" err="1"/>
              <a:t>obezlerde</a:t>
            </a:r>
            <a:r>
              <a:rPr lang="tr-TR" dirty="0"/>
              <a:t>, </a:t>
            </a:r>
            <a:r>
              <a:rPr lang="tr-TR" dirty="0" err="1"/>
              <a:t>pron</a:t>
            </a:r>
            <a:r>
              <a:rPr lang="tr-TR" dirty="0"/>
              <a:t> pozisyonda set </a:t>
            </a:r>
            <a:r>
              <a:rPr lang="tr-TR" dirty="0" err="1"/>
              <a:t>up</a:t>
            </a:r>
            <a:r>
              <a:rPr lang="tr-TR" dirty="0"/>
              <a:t> tercih edilir ve tedavi masasındaki boşluktan </a:t>
            </a:r>
            <a:r>
              <a:rPr lang="tr-TR" dirty="0" err="1"/>
              <a:t>barsaklarının</a:t>
            </a:r>
            <a:r>
              <a:rPr lang="tr-TR" dirty="0"/>
              <a:t> aşağı-öne sarkmasına imkan veren </a:t>
            </a:r>
            <a:r>
              <a:rPr lang="tr-TR" dirty="0" err="1"/>
              <a:t>belly</a:t>
            </a:r>
            <a:r>
              <a:rPr lang="tr-TR" dirty="0"/>
              <a:t> board </a:t>
            </a:r>
            <a:r>
              <a:rPr lang="tr-TR" dirty="0" err="1"/>
              <a:t>kullanılabilinir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5255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İmmobilizasyon</a:t>
            </a:r>
            <a:r>
              <a:rPr lang="tr-TR" dirty="0"/>
              <a:t> ve set </a:t>
            </a:r>
            <a:r>
              <a:rPr lang="tr-TR" dirty="0" err="1"/>
              <a:t>up</a:t>
            </a:r>
            <a:endParaRPr lang="tr-TR" dirty="0"/>
          </a:p>
          <a:p>
            <a:endParaRPr lang="tr-TR" dirty="0"/>
          </a:p>
          <a:p>
            <a:r>
              <a:rPr lang="tr-TR" dirty="0"/>
              <a:t>Konvansiyonel planlamada rektum ve mesane görüntülenmesi amacıyla </a:t>
            </a:r>
            <a:r>
              <a:rPr lang="tr-TR" dirty="0" err="1"/>
              <a:t>smilasyon</a:t>
            </a:r>
            <a:r>
              <a:rPr lang="tr-TR" dirty="0"/>
              <a:t> sırasında </a:t>
            </a:r>
          </a:p>
          <a:p>
            <a:endParaRPr lang="tr-TR" dirty="0"/>
          </a:p>
          <a:p>
            <a:pPr lvl="1"/>
            <a:r>
              <a:rPr lang="tr-TR" dirty="0" err="1"/>
              <a:t>Foley</a:t>
            </a:r>
            <a:r>
              <a:rPr lang="tr-TR" dirty="0"/>
              <a:t> </a:t>
            </a:r>
            <a:r>
              <a:rPr lang="tr-TR" dirty="0" err="1"/>
              <a:t>kateteri</a:t>
            </a:r>
            <a:r>
              <a:rPr lang="tr-TR" dirty="0"/>
              <a:t>, </a:t>
            </a:r>
          </a:p>
          <a:p>
            <a:pPr lvl="1"/>
            <a:r>
              <a:rPr lang="tr-TR" dirty="0"/>
              <a:t>Vajinal-</a:t>
            </a:r>
            <a:r>
              <a:rPr lang="tr-TR" dirty="0" err="1"/>
              <a:t>rektal</a:t>
            </a:r>
            <a:r>
              <a:rPr lang="tr-TR" dirty="0"/>
              <a:t> marker ve </a:t>
            </a:r>
          </a:p>
          <a:p>
            <a:pPr lvl="1"/>
            <a:r>
              <a:rPr lang="tr-TR" dirty="0"/>
              <a:t>Oral ya da IV kontrast madde kullanılması uygun olur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2416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2C3F0E-CF9D-46D0-B1D7-57A8D1C5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Simülasyon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042D11-B983-4DD6-8675-04A5C9C06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dirty="0"/>
              <a:t>BT çekimleri L3 </a:t>
            </a:r>
            <a:r>
              <a:rPr lang="tr-TR" dirty="0" err="1"/>
              <a:t>vertabra</a:t>
            </a:r>
            <a:r>
              <a:rPr lang="tr-TR" dirty="0"/>
              <a:t> üstünden </a:t>
            </a:r>
            <a:r>
              <a:rPr lang="tr-TR" dirty="0" err="1"/>
              <a:t>femur</a:t>
            </a:r>
            <a:r>
              <a:rPr lang="tr-TR" dirty="0"/>
              <a:t> </a:t>
            </a:r>
            <a:r>
              <a:rPr lang="tr-TR" dirty="0" err="1"/>
              <a:t>torakanter</a:t>
            </a:r>
            <a:r>
              <a:rPr lang="tr-TR" dirty="0"/>
              <a:t> minörlerin alt sınırına kadar 2.5-5 mm kesit kalınlığında alınır. </a:t>
            </a:r>
          </a:p>
          <a:p>
            <a:pPr lvl="1"/>
            <a:endParaRPr lang="tr-TR" dirty="0"/>
          </a:p>
          <a:p>
            <a:pPr lvl="1"/>
            <a:r>
              <a:rPr lang="tr-TR" dirty="0" err="1"/>
              <a:t>Paraaortik</a:t>
            </a:r>
            <a:r>
              <a:rPr lang="tr-TR" dirty="0"/>
              <a:t> RT </a:t>
            </a:r>
            <a:r>
              <a:rPr lang="tr-TR" dirty="0" err="1"/>
              <a:t>endikasyonu</a:t>
            </a:r>
            <a:r>
              <a:rPr lang="tr-TR" dirty="0"/>
              <a:t> olan hastalarda BT tüm abdomeni içerecek şekilde çekilmelidir. </a:t>
            </a:r>
          </a:p>
          <a:p>
            <a:pPr lvl="1"/>
            <a:endParaRPr lang="tr-TR" dirty="0"/>
          </a:p>
          <a:p>
            <a:pPr lvl="1"/>
            <a:r>
              <a:rPr lang="tr-TR" dirty="0" err="1"/>
              <a:t>Radyoopak</a:t>
            </a:r>
            <a:r>
              <a:rPr lang="tr-TR" dirty="0"/>
              <a:t> materyaller ve cilt </a:t>
            </a:r>
            <a:r>
              <a:rPr lang="tr-TR" dirty="0" err="1"/>
              <a:t>markerları</a:t>
            </a:r>
            <a:r>
              <a:rPr lang="tr-TR" dirty="0"/>
              <a:t> ile ön ve yan lazerlere işaret konur.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 Hastanın BT görüntülerini alınırken , tedavinin her günü aynı olacak şekilde rektumun boş, mesanenin dolu olmasına gayret edilir. </a:t>
            </a:r>
          </a:p>
        </p:txBody>
      </p:sp>
    </p:spTree>
    <p:extLst>
      <p:ext uri="{BB962C8B-B14F-4D97-AF65-F5344CB8AC3E}">
        <p14:creationId xmlns:p14="http://schemas.microsoft.com/office/powerpoint/2010/main" val="63795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454</Words>
  <Application>Microsoft Office PowerPoint</Application>
  <PresentationFormat>Geniş ekran</PresentationFormat>
  <Paragraphs>84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Jinekolojik Tümörlerine Radyoterapi Yaklaşımları ve Uygulamaları </vt:lpstr>
      <vt:lpstr>Kadın üreme organları</vt:lpstr>
      <vt:lpstr>DIŞ ÜREME ORGANLARI</vt:lpstr>
      <vt:lpstr>İÇ ÜREME ORGANLARI </vt:lpstr>
      <vt:lpstr>Jinekolojik tümörler</vt:lpstr>
      <vt:lpstr>Radyoterapi </vt:lpstr>
      <vt:lpstr>Simülasyon </vt:lpstr>
      <vt:lpstr>Simülasyon </vt:lpstr>
      <vt:lpstr>Simülasyon </vt:lpstr>
      <vt:lpstr>Brakiterapi</vt:lpstr>
      <vt:lpstr>Planlama</vt:lpstr>
      <vt:lpstr>Radyoterapi uygulamaları</vt:lpstr>
      <vt:lpstr>Tedavi Süreci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user</cp:lastModifiedBy>
  <cp:revision>29</cp:revision>
  <dcterms:created xsi:type="dcterms:W3CDTF">2019-02-24T09:33:56Z</dcterms:created>
  <dcterms:modified xsi:type="dcterms:W3CDTF">2021-04-07T10:40:49Z</dcterms:modified>
</cp:coreProperties>
</file>