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2" r:id="rId27"/>
    <p:sldId id="283" r:id="rId28"/>
    <p:sldId id="284" r:id="rId29"/>
    <p:sldId id="285" r:id="rId30"/>
    <p:sldId id="287" r:id="rId31"/>
    <p:sldId id="289" r:id="rId3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714" y="96"/>
      </p:cViewPr>
      <p:guideLst>
        <p:guide orient="horz" pos="162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342098509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5a03bfb654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5a03bfb654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5a03bfb654_0_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5a03bfb654_0_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g5a03bfb654_0_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6" name="Google Shape;116;g5a03bfb654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5a03bfb654_0_7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5a03bfb654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Google Shape;128;g5a03bfb654_0_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9" name="Google Shape;129;g5a03bfb654_0_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g5a03bfb654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5" name="Google Shape;135;g5a03bfb654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5a03bfb654_0_10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5a03bfb654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5a03bfb654_0_1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5a03bfb654_0_1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5a03bfb654_0_1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5a03bfb654_0_1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5a03bfb654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5a03bfb654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5a03bfb654_0_1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5a03bfb654_0_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5a03bfb654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5a03bfb654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5a03bfb654_0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5a03bfb654_0_16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5a03bfb654_0_1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5a03bfb654_0_1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5a1047101f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5a1047101f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g5a1047101f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7" name="Google Shape;197;g5a1047101f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5a1047101f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5a1047101f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g5a1047101f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5" name="Google Shape;215;g5a1047101f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g5a1047101f_0_3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1" name="Google Shape;221;g5a1047101f_0_3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g5a1047101f_0_4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7" name="Google Shape;227;g5a1047101f_0_4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5a1047101f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5a1047101f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5a03bfb654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5a03bfb654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Google Shape;244;g5a1047101f_0_7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5" name="Google Shape;245;g5a1047101f_0_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5a03bfb654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5a03bfb654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5a03bfb654_0_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5a03bfb654_0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5a03bfb654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5a03bfb654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5a03bfb654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5a03bfb654_0_3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5a03bfb654_0_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5a03bfb654_0_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5a03bfb654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5a03bfb654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tr"/>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Dikdörtgen 1"/>
          <p:cNvSpPr/>
          <p:nvPr/>
        </p:nvSpPr>
        <p:spPr>
          <a:xfrm>
            <a:off x="384463" y="1820599"/>
            <a:ext cx="8458199" cy="923330"/>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tr-TR"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DİL BİLGİSİ ÖĞRETİMİ</a:t>
            </a:r>
            <a:endParaRPr lang="tr-TR" sz="54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tr" sz="1800" b="1" dirty="0">
                <a:solidFill>
                  <a:srgbClr val="FF0000"/>
                </a:solidFill>
              </a:rPr>
              <a:t>D</a:t>
            </a:r>
            <a:r>
              <a:rPr lang="tr" sz="1800" b="1" dirty="0" smtClean="0">
                <a:solidFill>
                  <a:srgbClr val="FF0000"/>
                </a:solidFill>
              </a:rPr>
              <a:t>.Geleneksel </a:t>
            </a:r>
            <a:r>
              <a:rPr lang="tr" sz="1800" b="1" dirty="0">
                <a:solidFill>
                  <a:srgbClr val="FF0000"/>
                </a:solidFill>
              </a:rPr>
              <a:t>Ve Yeni Dil Bilgisi Farkı</a:t>
            </a:r>
            <a:endParaRPr sz="1800" b="1" dirty="0">
              <a:solidFill>
                <a:srgbClr val="FF0000"/>
              </a:solidFill>
            </a:endParaRPr>
          </a:p>
        </p:txBody>
      </p:sp>
      <p:sp>
        <p:nvSpPr>
          <p:cNvPr id="112" name="Google Shape;112;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13" name="Google Shape;113;p22"/>
          <p:cNvPicPr preferRelativeResize="0"/>
          <p:nvPr/>
        </p:nvPicPr>
        <p:blipFill>
          <a:blip r:embed="rId3">
            <a:alphaModFix/>
          </a:blip>
          <a:stretch>
            <a:fillRect/>
          </a:stretch>
        </p:blipFill>
        <p:spPr>
          <a:xfrm>
            <a:off x="311700" y="962025"/>
            <a:ext cx="8472075" cy="40467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23"/>
          <p:cNvSpPr txBox="1">
            <a:spLocks noGrp="1"/>
          </p:cNvSpPr>
          <p:nvPr>
            <p:ph type="title"/>
          </p:nvPr>
        </p:nvSpPr>
        <p:spPr>
          <a:xfrm>
            <a:off x="956440" y="445025"/>
            <a:ext cx="7875859"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dirty="0">
                <a:solidFill>
                  <a:srgbClr val="FF0000"/>
                </a:solidFill>
              </a:rPr>
              <a:t>II.Dil Bilgisi Öğretimi</a:t>
            </a:r>
            <a:endParaRPr sz="2400" b="1" dirty="0">
              <a:solidFill>
                <a:srgbClr val="FF0000"/>
              </a:solidFill>
            </a:endParaRPr>
          </a:p>
        </p:txBody>
      </p:sp>
      <p:sp>
        <p:nvSpPr>
          <p:cNvPr id="119" name="Google Shape;119;p23"/>
          <p:cNvSpPr txBox="1">
            <a:spLocks noGrp="1"/>
          </p:cNvSpPr>
          <p:nvPr>
            <p:ph type="body" idx="1"/>
          </p:nvPr>
        </p:nvSpPr>
        <p:spPr>
          <a:xfrm>
            <a:off x="311700" y="161637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Tx/>
              <a:buSzPts val="1200"/>
              <a:buChar char="●"/>
            </a:pPr>
            <a:r>
              <a:rPr lang="tr" sz="1600" dirty="0">
                <a:solidFill>
                  <a:schemeClr val="tx1"/>
                </a:solidFill>
              </a:rPr>
              <a:t>Çocuklar küçük yaşlardan itibaren çevresiyle etkileşerek ve konuşarak dille ilgili bazı kuralları öğrenirler. </a:t>
            </a:r>
            <a:r>
              <a:rPr lang="tr" sz="1600" dirty="0" smtClean="0">
                <a:solidFill>
                  <a:schemeClr val="tx1"/>
                </a:solidFill>
              </a:rPr>
              <a:t>Bu </a:t>
            </a:r>
            <a:r>
              <a:rPr lang="tr" sz="1600" dirty="0">
                <a:solidFill>
                  <a:schemeClr val="tx1"/>
                </a:solidFill>
              </a:rPr>
              <a:t>kuralları kullanarak iletişim kurarlar. </a:t>
            </a:r>
            <a:endParaRPr sz="1600" dirty="0">
              <a:solidFill>
                <a:schemeClr val="tx1"/>
              </a:solidFill>
            </a:endParaRPr>
          </a:p>
          <a:p>
            <a:pPr marL="457200" lvl="0" indent="-304800" algn="l" rtl="0">
              <a:spcBef>
                <a:spcPts val="0"/>
              </a:spcBef>
              <a:spcAft>
                <a:spcPts val="0"/>
              </a:spcAft>
              <a:buClrTx/>
              <a:buSzPts val="1200"/>
              <a:buChar char="●"/>
            </a:pPr>
            <a:r>
              <a:rPr lang="tr" sz="1600" dirty="0">
                <a:solidFill>
                  <a:schemeClr val="tx1"/>
                </a:solidFill>
              </a:rPr>
              <a:t>Dil </a:t>
            </a:r>
            <a:r>
              <a:rPr lang="tr" sz="1600" dirty="0" smtClean="0">
                <a:solidFill>
                  <a:schemeClr val="tx1"/>
                </a:solidFill>
              </a:rPr>
              <a:t>bilgisi; </a:t>
            </a:r>
            <a:r>
              <a:rPr lang="tr" sz="1600" dirty="0">
                <a:solidFill>
                  <a:schemeClr val="tx1"/>
                </a:solidFill>
              </a:rPr>
              <a:t>bir cümleyi, bir eylemi, bir sıfatı ya da bir metni anlamak için gereklidir. </a:t>
            </a:r>
            <a:endParaRPr sz="1600" dirty="0">
              <a:solidFill>
                <a:schemeClr val="tx1"/>
              </a:solidFill>
            </a:endParaRPr>
          </a:p>
          <a:p>
            <a:pPr marL="457200" lvl="0" indent="-304800" algn="l" rtl="0">
              <a:spcBef>
                <a:spcPts val="0"/>
              </a:spcBef>
              <a:spcAft>
                <a:spcPts val="0"/>
              </a:spcAft>
              <a:buClrTx/>
              <a:buSzPts val="1200"/>
              <a:buChar char="●"/>
            </a:pPr>
            <a:r>
              <a:rPr lang="tr" sz="1600" dirty="0">
                <a:solidFill>
                  <a:schemeClr val="tx1"/>
                </a:solidFill>
              </a:rPr>
              <a:t>Bu nedenle okuma yazma öğretimiyle birlikte dil bilgisi öğretimine de başlanmaktadır. </a:t>
            </a:r>
            <a:endParaRPr sz="1600" dirty="0">
              <a:solidFill>
                <a:schemeClr val="tx1"/>
              </a:solidFill>
            </a:endParaRPr>
          </a:p>
          <a:p>
            <a:pPr marL="457200" lvl="0" indent="-304800" algn="l" rtl="0">
              <a:spcBef>
                <a:spcPts val="0"/>
              </a:spcBef>
              <a:spcAft>
                <a:spcPts val="0"/>
              </a:spcAft>
              <a:buClrTx/>
              <a:buSzPts val="1200"/>
              <a:buChar char="●"/>
            </a:pPr>
            <a:r>
              <a:rPr lang="tr" sz="1600" dirty="0" smtClean="0">
                <a:solidFill>
                  <a:schemeClr val="tx1"/>
                </a:solidFill>
              </a:rPr>
              <a:t>Dil </a:t>
            </a:r>
            <a:r>
              <a:rPr lang="tr" sz="1600" dirty="0">
                <a:solidFill>
                  <a:schemeClr val="tx1"/>
                </a:solidFill>
              </a:rPr>
              <a:t>bilgisi başlangıçta öğrencilerin kelime tanıma ve okuma becerilerini geliştirmektedir. </a:t>
            </a:r>
            <a:endParaRPr sz="1600" dirty="0">
              <a:solidFill>
                <a:schemeClr val="tx1"/>
              </a:solidFill>
            </a:endParaRPr>
          </a:p>
          <a:p>
            <a:pPr marL="457200" lvl="0" indent="-304800" algn="l" rtl="0">
              <a:spcBef>
                <a:spcPts val="0"/>
              </a:spcBef>
              <a:spcAft>
                <a:spcPts val="0"/>
              </a:spcAft>
              <a:buClrTx/>
              <a:buSzPts val="1200"/>
              <a:buChar char="●"/>
            </a:pPr>
            <a:r>
              <a:rPr lang="en-US" sz="1600" dirty="0" smtClean="0">
                <a:solidFill>
                  <a:schemeClr val="tx1"/>
                </a:solidFill>
              </a:rPr>
              <a:t>Dil bilgisi </a:t>
            </a:r>
            <a:r>
              <a:rPr lang="tr" sz="1600" dirty="0" smtClean="0">
                <a:solidFill>
                  <a:schemeClr val="tx1"/>
                </a:solidFill>
              </a:rPr>
              <a:t>bir </a:t>
            </a:r>
            <a:r>
              <a:rPr lang="tr" sz="1600" dirty="0">
                <a:solidFill>
                  <a:schemeClr val="tx1"/>
                </a:solidFill>
              </a:rPr>
              <a:t>dili tanımak</a:t>
            </a:r>
            <a:r>
              <a:rPr lang="tr" sz="1600" dirty="0" smtClean="0">
                <a:solidFill>
                  <a:schemeClr val="tx1"/>
                </a:solidFill>
              </a:rPr>
              <a:t>,</a:t>
            </a:r>
            <a:endParaRPr lang="en-US" sz="1600" dirty="0" smtClean="0">
              <a:solidFill>
                <a:schemeClr val="tx1"/>
              </a:solidFill>
            </a:endParaRPr>
          </a:p>
          <a:p>
            <a:pPr marL="457200" lvl="0" indent="-304800" algn="l" rtl="0">
              <a:spcBef>
                <a:spcPts val="0"/>
              </a:spcBef>
              <a:spcAft>
                <a:spcPts val="0"/>
              </a:spcAft>
              <a:buClrTx/>
              <a:buSzPts val="1200"/>
              <a:buChar char="●"/>
            </a:pPr>
            <a:r>
              <a:rPr lang="tr" sz="1600" dirty="0" smtClean="0">
                <a:solidFill>
                  <a:schemeClr val="tx1"/>
                </a:solidFill>
              </a:rPr>
              <a:t>öğrencilerde </a:t>
            </a:r>
            <a:r>
              <a:rPr lang="tr" sz="1600" dirty="0">
                <a:solidFill>
                  <a:schemeClr val="tx1"/>
                </a:solidFill>
              </a:rPr>
              <a:t>dilin yaratıcı bir işlem olduğu düşüncesini geliştirmek, </a:t>
            </a:r>
            <a:endParaRPr lang="en-US" sz="1600" dirty="0" smtClean="0">
              <a:solidFill>
                <a:schemeClr val="tx1"/>
              </a:solidFill>
            </a:endParaRPr>
          </a:p>
          <a:p>
            <a:pPr marL="457200" lvl="0" indent="-304800" algn="l" rtl="0">
              <a:spcBef>
                <a:spcPts val="0"/>
              </a:spcBef>
              <a:spcAft>
                <a:spcPts val="0"/>
              </a:spcAft>
              <a:buClrTx/>
              <a:buSzPts val="1200"/>
              <a:buChar char="●"/>
            </a:pPr>
            <a:r>
              <a:rPr lang="tr" sz="1600" dirty="0" smtClean="0">
                <a:solidFill>
                  <a:schemeClr val="tx1"/>
                </a:solidFill>
              </a:rPr>
              <a:t>yazma </a:t>
            </a:r>
            <a:r>
              <a:rPr lang="tr" sz="1600" dirty="0">
                <a:solidFill>
                  <a:schemeClr val="tx1"/>
                </a:solidFill>
              </a:rPr>
              <a:t>ve konuşma zevki vermek</a:t>
            </a:r>
            <a:r>
              <a:rPr lang="tr" sz="1600" dirty="0" smtClean="0">
                <a:solidFill>
                  <a:schemeClr val="tx1"/>
                </a:solidFill>
              </a:rPr>
              <a:t>,</a:t>
            </a:r>
            <a:endParaRPr lang="en-US" sz="1600" dirty="0" smtClean="0">
              <a:solidFill>
                <a:schemeClr val="tx1"/>
              </a:solidFill>
            </a:endParaRPr>
          </a:p>
          <a:p>
            <a:pPr marL="457200" lvl="0" indent="-304800" algn="l" rtl="0">
              <a:spcBef>
                <a:spcPts val="0"/>
              </a:spcBef>
              <a:spcAft>
                <a:spcPts val="0"/>
              </a:spcAft>
              <a:buClrTx/>
              <a:buSzPts val="1200"/>
              <a:buChar char="●"/>
            </a:pPr>
            <a:r>
              <a:rPr lang="tr" sz="1600" dirty="0" smtClean="0">
                <a:solidFill>
                  <a:schemeClr val="tx1"/>
                </a:solidFill>
              </a:rPr>
              <a:t>dilin </a:t>
            </a:r>
            <a:r>
              <a:rPr lang="tr" sz="1600" dirty="0">
                <a:solidFill>
                  <a:schemeClr val="tx1"/>
                </a:solidFill>
              </a:rPr>
              <a:t>işlevlerini keşfetmek, </a:t>
            </a:r>
            <a:endParaRPr lang="en-US" sz="1600" dirty="0" smtClean="0">
              <a:solidFill>
                <a:schemeClr val="tx1"/>
              </a:solidFill>
            </a:endParaRPr>
          </a:p>
          <a:p>
            <a:pPr marL="457200" lvl="0" indent="-304800" algn="l" rtl="0">
              <a:spcBef>
                <a:spcPts val="0"/>
              </a:spcBef>
              <a:spcAft>
                <a:spcPts val="0"/>
              </a:spcAft>
              <a:buClrTx/>
              <a:buSzPts val="1200"/>
              <a:buChar char="●"/>
            </a:pPr>
            <a:r>
              <a:rPr lang="tr" sz="1600" dirty="0" smtClean="0">
                <a:solidFill>
                  <a:schemeClr val="tx1"/>
                </a:solidFill>
              </a:rPr>
              <a:t>anlama</a:t>
            </a:r>
            <a:r>
              <a:rPr lang="tr" sz="1600" dirty="0">
                <a:solidFill>
                  <a:schemeClr val="tx1"/>
                </a:solidFill>
              </a:rPr>
              <a:t>, düşünme </a:t>
            </a:r>
            <a:r>
              <a:rPr lang="tr" sz="1600" dirty="0" smtClean="0">
                <a:solidFill>
                  <a:schemeClr val="tx1"/>
                </a:solidFill>
              </a:rPr>
              <a:t>ve </a:t>
            </a:r>
            <a:r>
              <a:rPr lang="tr" sz="1600" dirty="0">
                <a:solidFill>
                  <a:schemeClr val="tx1"/>
                </a:solidFill>
              </a:rPr>
              <a:t>ifade etme </a:t>
            </a:r>
            <a:r>
              <a:rPr lang="en-US" sz="1600" dirty="0" smtClean="0">
                <a:solidFill>
                  <a:schemeClr val="tx1"/>
                </a:solidFill>
              </a:rPr>
              <a:t>becerileri üst düzey bilgilerini geliştirmede önemli bir araçtır.</a:t>
            </a:r>
            <a:endParaRPr sz="1600" dirty="0">
              <a:solidFill>
                <a:schemeClr val="tx1"/>
              </a:solidFill>
            </a:endParaRPr>
          </a:p>
        </p:txBody>
      </p:sp>
      <p:sp>
        <p:nvSpPr>
          <p:cNvPr id="120" name="Google Shape;120;p23"/>
          <p:cNvSpPr txBox="1">
            <a:spLocks noGrp="1"/>
          </p:cNvSpPr>
          <p:nvPr>
            <p:ph type="title"/>
          </p:nvPr>
        </p:nvSpPr>
        <p:spPr>
          <a:xfrm>
            <a:off x="1051033" y="1030700"/>
            <a:ext cx="752674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A</a:t>
            </a:r>
            <a:r>
              <a:rPr lang="tr" sz="1800" b="1" dirty="0" smtClean="0">
                <a:solidFill>
                  <a:srgbClr val="FF0000"/>
                </a:solidFill>
              </a:rPr>
              <a:t>.Önemi</a:t>
            </a:r>
            <a:endParaRPr sz="1800" b="1" dirty="0">
              <a:solidFill>
                <a:srgbClr val="FF000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4"/>
          <p:cNvSpPr txBox="1">
            <a:spLocks noGrp="1"/>
          </p:cNvSpPr>
          <p:nvPr>
            <p:ph type="title"/>
          </p:nvPr>
        </p:nvSpPr>
        <p:spPr>
          <a:xfrm>
            <a:off x="950110" y="465807"/>
            <a:ext cx="751850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B</a:t>
            </a:r>
            <a:r>
              <a:rPr lang="tr" sz="1800" b="1" dirty="0" smtClean="0">
                <a:solidFill>
                  <a:srgbClr val="FF0000"/>
                </a:solidFill>
              </a:rPr>
              <a:t>.Amacı</a:t>
            </a:r>
            <a:endParaRPr sz="1800" b="1" dirty="0">
              <a:solidFill>
                <a:srgbClr val="FF0000"/>
              </a:solidFill>
            </a:endParaRPr>
          </a:p>
        </p:txBody>
      </p:sp>
      <p:sp>
        <p:nvSpPr>
          <p:cNvPr id="126" name="Google Shape;126;p24"/>
          <p:cNvSpPr txBox="1">
            <a:spLocks noGrp="1"/>
          </p:cNvSpPr>
          <p:nvPr>
            <p:ph type="body" idx="1"/>
          </p:nvPr>
        </p:nvSpPr>
        <p:spPr>
          <a:xfrm>
            <a:off x="706820" y="1239265"/>
            <a:ext cx="7896879" cy="3412737"/>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Tx/>
              <a:buSzPct val="110000"/>
              <a:buFont typeface="Arial" pitchFamily="34" charset="0"/>
              <a:buChar char="•"/>
            </a:pPr>
            <a:r>
              <a:rPr lang="tr" sz="1600" dirty="0">
                <a:solidFill>
                  <a:schemeClr val="tx1"/>
                </a:solidFill>
              </a:rPr>
              <a:t>Yapılandırıcı dil yaklaşımına göre dil bilgisi öğretiminin amacı, dil becerileri, iletişim, anlama, etkileşim, işlevsellik, kavramları geliştirme ve zihinsel becerileri geliştirme olarak ele alınmaktadır</a:t>
            </a:r>
            <a:r>
              <a:rPr lang="tr" sz="1600" dirty="0" smtClean="0">
                <a:solidFill>
                  <a:schemeClr val="tx1"/>
                </a:solidFill>
              </a:rPr>
              <a:t>.</a:t>
            </a:r>
            <a:endParaRPr lang="en-US" sz="1600" dirty="0" smtClean="0">
              <a:solidFill>
                <a:schemeClr val="tx1"/>
              </a:solidFill>
            </a:endParaRPr>
          </a:p>
          <a:p>
            <a:pPr marL="457200" lvl="0" indent="-304800" algn="l" rtl="0">
              <a:spcBef>
                <a:spcPts val="0"/>
              </a:spcBef>
              <a:spcAft>
                <a:spcPts val="0"/>
              </a:spcAft>
              <a:buClrTx/>
              <a:buSzPct val="110000"/>
              <a:buFont typeface="Arial" pitchFamily="34" charset="0"/>
              <a:buChar char="•"/>
            </a:pPr>
            <a:endParaRPr sz="1600" dirty="0">
              <a:solidFill>
                <a:schemeClr val="tx1"/>
              </a:solidFill>
            </a:endParaRPr>
          </a:p>
          <a:p>
            <a:pPr marL="457200" lvl="0" indent="-304800" algn="l" rtl="0">
              <a:spcBef>
                <a:spcPts val="0"/>
              </a:spcBef>
              <a:spcAft>
                <a:spcPts val="0"/>
              </a:spcAft>
              <a:buClrTx/>
              <a:buSzPct val="110000"/>
              <a:buFont typeface="Arial" pitchFamily="34" charset="0"/>
              <a:buChar char="•"/>
            </a:pPr>
            <a:r>
              <a:rPr lang="tr" sz="1600" dirty="0">
                <a:solidFill>
                  <a:schemeClr val="tx1"/>
                </a:solidFill>
              </a:rPr>
              <a:t>Bu anlayış dil bilgisi öğretimini amaç olarak değil çeşitli becerileri geliştirmek için araç olarak ele almaktadır</a:t>
            </a:r>
            <a:r>
              <a:rPr lang="tr" sz="1600" dirty="0" smtClean="0">
                <a:solidFill>
                  <a:schemeClr val="tx1"/>
                </a:solidFill>
              </a:rPr>
              <a:t>.</a:t>
            </a:r>
            <a:endParaRPr lang="en-US" sz="1600" dirty="0" smtClean="0">
              <a:solidFill>
                <a:schemeClr val="tx1"/>
              </a:solidFill>
            </a:endParaRPr>
          </a:p>
          <a:p>
            <a:pPr marL="457200" lvl="0" indent="-304800" algn="l" rtl="0">
              <a:spcBef>
                <a:spcPts val="0"/>
              </a:spcBef>
              <a:spcAft>
                <a:spcPts val="0"/>
              </a:spcAft>
              <a:buClrTx/>
              <a:buSzPct val="110000"/>
              <a:buFont typeface="Arial" pitchFamily="34" charset="0"/>
              <a:buChar char="•"/>
            </a:pPr>
            <a:endParaRPr sz="1600" dirty="0">
              <a:solidFill>
                <a:schemeClr val="tx1"/>
              </a:solidFill>
            </a:endParaRPr>
          </a:p>
          <a:p>
            <a:pPr marL="457200" lvl="0" indent="-304800" algn="l" rtl="0">
              <a:spcBef>
                <a:spcPts val="0"/>
              </a:spcBef>
              <a:spcAft>
                <a:spcPts val="0"/>
              </a:spcAft>
              <a:buClrTx/>
              <a:buSzPct val="110000"/>
              <a:buFont typeface="Arial" pitchFamily="34" charset="0"/>
              <a:buChar char="•"/>
            </a:pPr>
            <a:r>
              <a:rPr lang="tr" sz="1600" dirty="0">
                <a:solidFill>
                  <a:schemeClr val="tx1"/>
                </a:solidFill>
              </a:rPr>
              <a:t>Bu anlayışa göre dil bilgisi öğretimine gelişimsel ve etkileşimsel olarak yaklaşılmaktadır.</a:t>
            </a:r>
            <a:endParaRPr sz="1600" dirty="0">
              <a:solidFill>
                <a:schemeClr val="tx1"/>
              </a:solidFill>
            </a:endParaRPr>
          </a:p>
          <a:p>
            <a:pPr marL="457200" lvl="0" indent="-304800" algn="l" rtl="0">
              <a:spcBef>
                <a:spcPts val="0"/>
              </a:spcBef>
              <a:spcAft>
                <a:spcPts val="0"/>
              </a:spcAft>
              <a:buClrTx/>
              <a:buSzPct val="110000"/>
              <a:buFont typeface="Arial" pitchFamily="34" charset="0"/>
              <a:buChar char="•"/>
            </a:pPr>
            <a:r>
              <a:rPr lang="tr" sz="1600" dirty="0">
                <a:solidFill>
                  <a:schemeClr val="tx1"/>
                </a:solidFill>
              </a:rPr>
              <a:t>Yani dil bilgisi öğretimine okul öncesi dönemden başlamakta ve üst düzeye kadar uzanan bir süreç olarak görülür</a:t>
            </a:r>
            <a:r>
              <a:rPr lang="tr" sz="1600" dirty="0" smtClean="0">
                <a:solidFill>
                  <a:schemeClr val="tx1"/>
                </a:solidFill>
              </a:rPr>
              <a:t>.</a:t>
            </a:r>
            <a:endParaRPr sz="1600"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Google Shape;131;p25"/>
          <p:cNvSpPr txBox="1">
            <a:spLocks noGrp="1"/>
          </p:cNvSpPr>
          <p:nvPr>
            <p:ph type="title"/>
          </p:nvPr>
        </p:nvSpPr>
        <p:spPr>
          <a:xfrm>
            <a:off x="746234" y="445025"/>
            <a:ext cx="8086066"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dirty="0">
                <a:solidFill>
                  <a:srgbClr val="FF0000"/>
                </a:solidFill>
              </a:rPr>
              <a:t>III.Dil Bilgisi Öğretim Yaklaşımları</a:t>
            </a:r>
            <a:r>
              <a:rPr lang="tr" sz="1800" b="1" dirty="0">
                <a:solidFill>
                  <a:srgbClr val="FF0000"/>
                </a:solidFill>
              </a:rPr>
              <a:t> </a:t>
            </a:r>
            <a:endParaRPr sz="1800" b="1" dirty="0">
              <a:solidFill>
                <a:srgbClr val="FF0000"/>
              </a:solidFill>
            </a:endParaRPr>
          </a:p>
        </p:txBody>
      </p:sp>
      <p:sp>
        <p:nvSpPr>
          <p:cNvPr id="132" name="Google Shape;132;p25"/>
          <p:cNvSpPr txBox="1">
            <a:spLocks noGrp="1"/>
          </p:cNvSpPr>
          <p:nvPr>
            <p:ph type="body" idx="1"/>
          </p:nvPr>
        </p:nvSpPr>
        <p:spPr>
          <a:xfrm>
            <a:off x="168166" y="1152474"/>
            <a:ext cx="8664134" cy="3991025"/>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Dünyamızda 1900’lü yıllardan günümüze kadar çeşitli dil bilgisi öğretim yaklaşımları uygulanmıştır.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Eskiden geleneksel, kelime, kültür ve davranışçı gibi yaklaşımlar uygulanıyordu.</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Eğitim sürecinde ise dil bilgisi kuralları ve kelime öğretimine ağırlık veriliyordu.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 anlayış 1950’ li yıllara doğru değişmeye başlamıştır.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Günümüzde “Dil, sosyal etkileşim aracıdır. ” görüşü gündeme </a:t>
            </a:r>
            <a:r>
              <a:rPr lang="tr" sz="1600" dirty="0" smtClean="0">
                <a:solidFill>
                  <a:srgbClr val="000000"/>
                </a:solidFill>
              </a:rPr>
              <a:t>gelmiş</a:t>
            </a:r>
            <a:r>
              <a:rPr lang="en-US" sz="1600" dirty="0" smtClean="0">
                <a:solidFill>
                  <a:srgbClr val="000000"/>
                </a:solidFill>
              </a:rPr>
              <a:t> ve yapılandırıcı yaklaşım kullanılmaya başlanmıştır.</a:t>
            </a:r>
          </a:p>
          <a:p>
            <a:pPr marL="457200" lvl="0" indent="-304800" algn="l" rtl="0">
              <a:spcBef>
                <a:spcPts val="0"/>
              </a:spcBef>
              <a:spcAft>
                <a:spcPts val="0"/>
              </a:spcAft>
              <a:buClr>
                <a:srgbClr val="000000"/>
              </a:buClr>
              <a:buSzPts val="1200"/>
              <a:buNone/>
            </a:pPr>
            <a:endParaRPr lang="en-US" sz="1600" dirty="0" smtClean="0">
              <a:solidFill>
                <a:srgbClr val="000000"/>
              </a:solidFill>
            </a:endParaRPr>
          </a:p>
          <a:p>
            <a:pPr marL="457200" lvl="0" indent="-304800" algn="l" rtl="0">
              <a:spcBef>
                <a:spcPts val="0"/>
              </a:spcBef>
              <a:spcAft>
                <a:spcPts val="0"/>
              </a:spcAft>
              <a:buClr>
                <a:srgbClr val="000000"/>
              </a:buClr>
              <a:buSzPts val="1200"/>
              <a:buChar char="●"/>
            </a:pPr>
            <a:r>
              <a:rPr lang="en-US" sz="1600" dirty="0" smtClean="0">
                <a:solidFill>
                  <a:srgbClr val="000000"/>
                </a:solidFill>
              </a:rPr>
              <a:t>Dil bilgisi yaklaşımları şunlardır:</a:t>
            </a:r>
          </a:p>
          <a:p>
            <a:pPr lvl="1" indent="-304800">
              <a:spcBef>
                <a:spcPts val="0"/>
              </a:spcBef>
              <a:buClr>
                <a:srgbClr val="000000"/>
              </a:buClr>
              <a:buSzPts val="1200"/>
              <a:buFont typeface="Wingdings" pitchFamily="2" charset="2"/>
              <a:buChar char="v"/>
            </a:pPr>
            <a:r>
              <a:rPr lang="en-US" sz="1600" dirty="0" smtClean="0">
                <a:solidFill>
                  <a:srgbClr val="000000"/>
                </a:solidFill>
              </a:rPr>
              <a:t>Geleneksel Yaklaşımlar</a:t>
            </a:r>
          </a:p>
          <a:p>
            <a:pPr lvl="1" indent="-304800">
              <a:spcBef>
                <a:spcPts val="0"/>
              </a:spcBef>
              <a:buClr>
                <a:srgbClr val="000000"/>
              </a:buClr>
              <a:buSzPts val="1200"/>
              <a:buFont typeface="Wingdings" pitchFamily="2" charset="2"/>
              <a:buChar char="v"/>
            </a:pPr>
            <a:r>
              <a:rPr lang="en-US" sz="1600" dirty="0" err="1" smtClean="0">
                <a:solidFill>
                  <a:srgbClr val="000000"/>
                </a:solidFill>
              </a:rPr>
              <a:t>Davranışçı</a:t>
            </a:r>
            <a:r>
              <a:rPr lang="en-US" sz="1600" dirty="0" smtClean="0">
                <a:solidFill>
                  <a:srgbClr val="000000"/>
                </a:solidFill>
              </a:rPr>
              <a:t> </a:t>
            </a:r>
            <a:r>
              <a:rPr lang="en-US" sz="1600" dirty="0" err="1" smtClean="0">
                <a:solidFill>
                  <a:srgbClr val="000000"/>
                </a:solidFill>
              </a:rPr>
              <a:t>Yaklaşımlar</a:t>
            </a:r>
            <a:endParaRPr lang="tr-TR" sz="1600" dirty="0" smtClean="0">
              <a:solidFill>
                <a:srgbClr val="000000"/>
              </a:solidFill>
            </a:endParaRPr>
          </a:p>
          <a:p>
            <a:pPr lvl="1" indent="-304800">
              <a:spcBef>
                <a:spcPts val="0"/>
              </a:spcBef>
              <a:buClr>
                <a:srgbClr val="000000"/>
              </a:buClr>
              <a:buSzPts val="1200"/>
              <a:buFont typeface="Wingdings" pitchFamily="2" charset="2"/>
              <a:buChar char="v"/>
            </a:pPr>
            <a:r>
              <a:rPr lang="en-US" sz="1600" dirty="0" err="1" smtClean="0">
                <a:solidFill>
                  <a:srgbClr val="000000"/>
                </a:solidFill>
              </a:rPr>
              <a:t>Bilişsel</a:t>
            </a:r>
            <a:r>
              <a:rPr lang="en-US" sz="1600" dirty="0" smtClean="0">
                <a:solidFill>
                  <a:srgbClr val="000000"/>
                </a:solidFill>
              </a:rPr>
              <a:t> </a:t>
            </a:r>
            <a:r>
              <a:rPr lang="en-US" sz="1600" dirty="0" err="1" smtClean="0">
                <a:solidFill>
                  <a:srgbClr val="000000"/>
                </a:solidFill>
              </a:rPr>
              <a:t>Yaklaşımlar</a:t>
            </a:r>
            <a:endParaRPr lang="tr-TR" sz="1600" dirty="0" smtClean="0">
              <a:solidFill>
                <a:srgbClr val="000000"/>
              </a:solidFill>
            </a:endParaRPr>
          </a:p>
          <a:p>
            <a:pPr lvl="1" indent="-304800">
              <a:spcBef>
                <a:spcPts val="0"/>
              </a:spcBef>
              <a:buClr>
                <a:srgbClr val="000000"/>
              </a:buClr>
              <a:buSzPts val="1200"/>
              <a:buFont typeface="Wingdings" pitchFamily="2" charset="2"/>
              <a:buChar char="v"/>
            </a:pPr>
            <a:r>
              <a:rPr lang="en-US" sz="1600" dirty="0" err="1" smtClean="0">
                <a:solidFill>
                  <a:srgbClr val="000000"/>
                </a:solidFill>
              </a:rPr>
              <a:t>Yapılandırıcı</a:t>
            </a:r>
            <a:r>
              <a:rPr lang="en-US" sz="1600" dirty="0" smtClean="0">
                <a:solidFill>
                  <a:srgbClr val="000000"/>
                </a:solidFill>
              </a:rPr>
              <a:t> Yaklaşımlar</a:t>
            </a:r>
            <a:endParaRPr sz="1600" dirty="0">
              <a:solidFill>
                <a:srgbClr val="00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6"/>
          <p:cNvSpPr txBox="1">
            <a:spLocks noGrp="1"/>
          </p:cNvSpPr>
          <p:nvPr>
            <p:ph type="title"/>
          </p:nvPr>
        </p:nvSpPr>
        <p:spPr>
          <a:xfrm>
            <a:off x="248638" y="803672"/>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dirty="0">
                <a:solidFill>
                  <a:srgbClr val="FF0000"/>
                </a:solidFill>
              </a:rPr>
              <a:t>A</a:t>
            </a:r>
            <a:r>
              <a:rPr lang="tr" sz="2400" b="1" dirty="0" smtClean="0">
                <a:solidFill>
                  <a:srgbClr val="FF0000"/>
                </a:solidFill>
              </a:rPr>
              <a:t>. </a:t>
            </a:r>
            <a:r>
              <a:rPr lang="tr" sz="2400" b="1" dirty="0">
                <a:solidFill>
                  <a:srgbClr val="FF0000"/>
                </a:solidFill>
              </a:rPr>
              <a:t>Geleneksel Yaklaşımlar:</a:t>
            </a:r>
            <a:endParaRPr sz="2400" b="1" dirty="0">
              <a:solidFill>
                <a:srgbClr val="FF0000"/>
              </a:solidFill>
            </a:endParaRPr>
          </a:p>
        </p:txBody>
      </p:sp>
      <p:sp>
        <p:nvSpPr>
          <p:cNvPr id="139" name="Google Shape;139;p26"/>
          <p:cNvSpPr txBox="1">
            <a:spLocks noGrp="1"/>
          </p:cNvSpPr>
          <p:nvPr>
            <p:ph type="title"/>
          </p:nvPr>
        </p:nvSpPr>
        <p:spPr>
          <a:xfrm>
            <a:off x="210578" y="1708998"/>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1. Dil Bilgisi Yaklaşımı: </a:t>
            </a:r>
            <a:endParaRPr sz="1800" b="1" dirty="0">
              <a:solidFill>
                <a:srgbClr val="FF0000"/>
              </a:solidFill>
            </a:endParaRPr>
          </a:p>
        </p:txBody>
      </p:sp>
      <p:sp>
        <p:nvSpPr>
          <p:cNvPr id="140" name="Google Shape;140;p26"/>
          <p:cNvSpPr txBox="1">
            <a:spLocks noGrp="1"/>
          </p:cNvSpPr>
          <p:nvPr>
            <p:ph type="body" idx="1"/>
          </p:nvPr>
        </p:nvSpPr>
        <p:spPr>
          <a:xfrm>
            <a:off x="344466" y="2196662"/>
            <a:ext cx="8520600" cy="2735538"/>
          </a:xfrm>
          <a:prstGeom prst="rect">
            <a:avLst/>
          </a:prstGeom>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rgbClr val="000000"/>
              </a:buClr>
              <a:buSzPts val="1200"/>
              <a:buChar char="●"/>
            </a:pPr>
            <a:r>
              <a:rPr lang="tr" sz="1600" dirty="0">
                <a:solidFill>
                  <a:schemeClr val="dk1"/>
                </a:solidFill>
              </a:rPr>
              <a:t>Bu yaklaşıma göre dil kurallardan oluşur. </a:t>
            </a:r>
            <a:endParaRPr sz="1600" dirty="0">
              <a:solidFill>
                <a:schemeClr val="dk1"/>
              </a:solidFill>
            </a:endParaRPr>
          </a:p>
          <a:p>
            <a:pPr marL="457200" lvl="0" indent="-304800" algn="l" rtl="0">
              <a:lnSpc>
                <a:spcPct val="100000"/>
              </a:lnSpc>
              <a:spcBef>
                <a:spcPts val="0"/>
              </a:spcBef>
              <a:spcAft>
                <a:spcPts val="0"/>
              </a:spcAft>
              <a:buClr>
                <a:srgbClr val="000000"/>
              </a:buClr>
              <a:buSzPts val="1200"/>
              <a:buChar char="●"/>
            </a:pPr>
            <a:r>
              <a:rPr lang="tr" sz="1600" dirty="0">
                <a:solidFill>
                  <a:schemeClr val="dk1"/>
                </a:solidFill>
              </a:rPr>
              <a:t>Dil kurallarını öğrenen kişi dili iyi kullanır. </a:t>
            </a:r>
            <a:endParaRPr sz="1600" dirty="0">
              <a:solidFill>
                <a:schemeClr val="dk1"/>
              </a:solidFill>
            </a:endParaRPr>
          </a:p>
          <a:p>
            <a:pPr marL="457200" lvl="0" indent="-304800" algn="l" rtl="0">
              <a:lnSpc>
                <a:spcPct val="100000"/>
              </a:lnSpc>
              <a:spcBef>
                <a:spcPts val="0"/>
              </a:spcBef>
              <a:spcAft>
                <a:spcPts val="0"/>
              </a:spcAft>
              <a:buClr>
                <a:srgbClr val="000000"/>
              </a:buClr>
              <a:buSzPts val="1200"/>
              <a:buChar char="●"/>
            </a:pPr>
            <a:r>
              <a:rPr lang="tr" sz="1600" dirty="0">
                <a:solidFill>
                  <a:schemeClr val="dk1"/>
                </a:solidFill>
              </a:rPr>
              <a:t>Bu nedenle dil öğretiminde öncelik dil bilgisi öğretimine verilir. </a:t>
            </a:r>
            <a:endParaRPr sz="1600" dirty="0">
              <a:solidFill>
                <a:schemeClr val="dk1"/>
              </a:solidFill>
            </a:endParaRPr>
          </a:p>
          <a:p>
            <a:pPr marL="457200" lvl="0" indent="-304800" algn="l" rtl="0">
              <a:lnSpc>
                <a:spcPct val="100000"/>
              </a:lnSpc>
              <a:spcBef>
                <a:spcPts val="0"/>
              </a:spcBef>
              <a:spcAft>
                <a:spcPts val="0"/>
              </a:spcAft>
              <a:buClr>
                <a:srgbClr val="000000"/>
              </a:buClr>
              <a:buSzPts val="1200"/>
              <a:buChar char="●"/>
            </a:pPr>
            <a:r>
              <a:rPr lang="tr" sz="1600" dirty="0" smtClean="0">
                <a:solidFill>
                  <a:schemeClr val="dk1"/>
                </a:solidFill>
              </a:rPr>
              <a:t>Öğretim </a:t>
            </a:r>
            <a:r>
              <a:rPr lang="tr" sz="1600" dirty="0">
                <a:solidFill>
                  <a:schemeClr val="dk1"/>
                </a:solidFill>
              </a:rPr>
              <a:t>sürecinde dilin temel kuralları, kavramları, kelime ve cümle yapıları üzerinde önemle durulur. </a:t>
            </a:r>
            <a:endParaRPr sz="1600" dirty="0">
              <a:solidFill>
                <a:schemeClr val="dk1"/>
              </a:solidFill>
            </a:endParaRPr>
          </a:p>
          <a:p>
            <a:pPr marL="457200" lvl="0" indent="-304800" algn="l" rtl="0">
              <a:lnSpc>
                <a:spcPct val="100000"/>
              </a:lnSpc>
              <a:spcBef>
                <a:spcPts val="0"/>
              </a:spcBef>
              <a:spcAft>
                <a:spcPts val="0"/>
              </a:spcAft>
              <a:buClr>
                <a:srgbClr val="000000"/>
              </a:buClr>
              <a:buSzPts val="1200"/>
              <a:buChar char="●"/>
            </a:pPr>
            <a:r>
              <a:rPr lang="tr" sz="1600" dirty="0">
                <a:solidFill>
                  <a:schemeClr val="dk1"/>
                </a:solidFill>
              </a:rPr>
              <a:t>Dil kuralları öğrencilere ezberletilir. </a:t>
            </a:r>
            <a:endParaRPr sz="1600" dirty="0">
              <a:solidFill>
                <a:schemeClr val="dk1"/>
              </a:solidFill>
            </a:endParaRPr>
          </a:p>
          <a:p>
            <a:pPr marL="457200" lvl="0" indent="-304800" algn="l" rtl="0">
              <a:lnSpc>
                <a:spcPct val="100000"/>
              </a:lnSpc>
              <a:spcBef>
                <a:spcPts val="0"/>
              </a:spcBef>
              <a:spcAft>
                <a:spcPts val="0"/>
              </a:spcAft>
              <a:buClr>
                <a:srgbClr val="000000"/>
              </a:buClr>
              <a:buSzPts val="1200"/>
              <a:buChar char="●"/>
            </a:pPr>
            <a:r>
              <a:rPr lang="tr" sz="1600" dirty="0">
                <a:solidFill>
                  <a:schemeClr val="dk1"/>
                </a:solidFill>
              </a:rPr>
              <a:t>Karışık ve zor dil bilgisi kurallarının ayrıntılarına kadar inilir. </a:t>
            </a:r>
            <a:endParaRPr sz="1600" dirty="0">
              <a:solidFill>
                <a:schemeClr val="dk1"/>
              </a:solidFill>
            </a:endParaRPr>
          </a:p>
          <a:p>
            <a:pPr marL="0" lvl="0" indent="0" algn="l" rtl="0">
              <a:lnSpc>
                <a:spcPct val="100000"/>
              </a:lnSpc>
              <a:spcBef>
                <a:spcPts val="0"/>
              </a:spcBef>
              <a:spcAft>
                <a:spcPts val="0"/>
              </a:spcAft>
              <a:buNone/>
            </a:pPr>
            <a:endParaRPr sz="1600" dirty="0">
              <a:solidFill>
                <a:schemeClr val="dk1"/>
              </a:solidFill>
            </a:endParaRPr>
          </a:p>
          <a:p>
            <a:pPr marL="457200" lvl="0" indent="0" algn="l" rtl="0">
              <a:spcBef>
                <a:spcPts val="0"/>
              </a:spcBef>
              <a:spcAft>
                <a:spcPts val="1600"/>
              </a:spcAft>
              <a:buNone/>
            </a:pPr>
            <a:endParaRPr sz="1600" dirty="0">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7"/>
          <p:cNvSpPr txBox="1">
            <a:spLocks noGrp="1"/>
          </p:cNvSpPr>
          <p:nvPr>
            <p:ph type="title"/>
          </p:nvPr>
        </p:nvSpPr>
        <p:spPr>
          <a:xfrm>
            <a:off x="693682" y="445025"/>
            <a:ext cx="813861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2. Kelime Yaklaşımı:</a:t>
            </a:r>
            <a:endParaRPr sz="1800" b="1" dirty="0">
              <a:solidFill>
                <a:srgbClr val="FF0000"/>
              </a:solidFill>
            </a:endParaRPr>
          </a:p>
        </p:txBody>
      </p:sp>
      <p:sp>
        <p:nvSpPr>
          <p:cNvPr id="146" name="Google Shape;146;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smtClean="0">
                <a:solidFill>
                  <a:srgbClr val="000000"/>
                </a:solidFill>
                <a:latin typeface="+mn-lt"/>
              </a:rPr>
              <a:t>Bu </a:t>
            </a:r>
            <a:r>
              <a:rPr lang="tr" sz="1600" dirty="0">
                <a:solidFill>
                  <a:srgbClr val="000000"/>
                </a:solidFill>
                <a:latin typeface="+mn-lt"/>
              </a:rPr>
              <a:t>yaklaşımda daha önceden uygulanan dil bilgisi öğretimi yerine kelime öğretimine ağırlık verilmiştir. </a:t>
            </a:r>
            <a:endParaRPr sz="1600" dirty="0">
              <a:solidFill>
                <a:srgbClr val="000000"/>
              </a:solidFill>
              <a:latin typeface="+mn-lt"/>
            </a:endParaRPr>
          </a:p>
          <a:p>
            <a:pPr marL="457200" lvl="0" indent="-304800" algn="l" rtl="0">
              <a:spcBef>
                <a:spcPts val="0"/>
              </a:spcBef>
              <a:spcAft>
                <a:spcPts val="0"/>
              </a:spcAft>
              <a:buClr>
                <a:srgbClr val="000000"/>
              </a:buClr>
              <a:buSzPts val="1200"/>
              <a:buChar char="●"/>
            </a:pPr>
            <a:r>
              <a:rPr lang="tr" sz="1600" dirty="0" smtClean="0">
                <a:solidFill>
                  <a:srgbClr val="000000"/>
                </a:solidFill>
                <a:latin typeface="+mn-lt"/>
              </a:rPr>
              <a:t>Kelime </a:t>
            </a:r>
            <a:r>
              <a:rPr lang="tr" sz="1600" dirty="0">
                <a:solidFill>
                  <a:srgbClr val="000000"/>
                </a:solidFill>
                <a:latin typeface="+mn-lt"/>
              </a:rPr>
              <a:t>yaklaşımıyla 1900 yıllarında hazırlanan kitaplarda derslerin adı “Evde”, “Sınıfta”, “Bahçede”, “Pazarda”, “Parkta”, “Oyun Bahçesinde” gibi belirlenmiştir. </a:t>
            </a:r>
            <a:endParaRPr sz="1600" dirty="0">
              <a:solidFill>
                <a:srgbClr val="000000"/>
              </a:solidFill>
              <a:latin typeface="+mn-lt"/>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rPr>
              <a:t>Öğretim sürecinde izlenen temel kural ise önce somut kelimeler vermek, bunların anlamlarını somut eşyalarla veya öğrencinin gözü önündeki ögelerle öğretmektir. </a:t>
            </a:r>
            <a:endParaRPr sz="1600" dirty="0">
              <a:solidFill>
                <a:srgbClr val="000000"/>
              </a:solidFill>
              <a:latin typeface="+mn-lt"/>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rPr>
              <a:t>Ardından aşama aşama soyut kelimelere geçilmiştir. </a:t>
            </a:r>
            <a:endParaRPr sz="1600" dirty="0">
              <a:solidFill>
                <a:srgbClr val="000000"/>
              </a:solidFill>
              <a:latin typeface="+mn-l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dirty="0">
                <a:solidFill>
                  <a:srgbClr val="FF0000"/>
                </a:solidFill>
              </a:rPr>
              <a:t>B</a:t>
            </a:r>
            <a:r>
              <a:rPr lang="tr" sz="2400" b="1" dirty="0" smtClean="0">
                <a:solidFill>
                  <a:srgbClr val="FF0000"/>
                </a:solidFill>
              </a:rPr>
              <a:t>. </a:t>
            </a:r>
            <a:r>
              <a:rPr lang="tr" sz="2400" b="1" dirty="0">
                <a:solidFill>
                  <a:srgbClr val="FF0000"/>
                </a:solidFill>
              </a:rPr>
              <a:t>Davranışçı Yaklaşım:</a:t>
            </a:r>
            <a:endParaRPr sz="2400" b="1" dirty="0">
              <a:solidFill>
                <a:srgbClr val="FF0000"/>
              </a:solidFill>
            </a:endParaRPr>
          </a:p>
        </p:txBody>
      </p:sp>
      <p:sp>
        <p:nvSpPr>
          <p:cNvPr id="152" name="Google Shape;152;p2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Bu yaklaşımın </a:t>
            </a:r>
            <a:r>
              <a:rPr lang="en-US" sz="1600" dirty="0" smtClean="0">
                <a:solidFill>
                  <a:srgbClr val="000000"/>
                </a:solidFill>
              </a:rPr>
              <a:t>dil bilgisi alanınındaki </a:t>
            </a:r>
            <a:r>
              <a:rPr lang="tr" sz="1600" dirty="0" smtClean="0">
                <a:solidFill>
                  <a:srgbClr val="000000"/>
                </a:solidFill>
              </a:rPr>
              <a:t>amacı </a:t>
            </a:r>
            <a:r>
              <a:rPr lang="tr" sz="1600" dirty="0">
                <a:solidFill>
                  <a:srgbClr val="000000"/>
                </a:solidFill>
              </a:rPr>
              <a:t>öğrencinin davranışlarını değiştirmek ve istenilen davranışları öğretmektir.</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Skinner</a:t>
            </a:r>
            <a:r>
              <a:rPr lang="tr" sz="1600" dirty="0">
                <a:solidFill>
                  <a:srgbClr val="000000"/>
                </a:solidFill>
              </a:rPr>
              <a:t>, dil </a:t>
            </a:r>
            <a:r>
              <a:rPr lang="tr" sz="1600" dirty="0">
                <a:solidFill>
                  <a:srgbClr val="000000"/>
                </a:solidFill>
                <a:latin typeface="+mn-lt"/>
              </a:rPr>
              <a:t>öğretimini</a:t>
            </a:r>
            <a:r>
              <a:rPr lang="tr" sz="1600" dirty="0">
                <a:solidFill>
                  <a:srgbClr val="000000"/>
                </a:solidFill>
              </a:rPr>
              <a:t> davranışçı modelin merkezine yerleştirmiştir. Skinner’e göre “Dil, bir davranıştır. ”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Diğer davranışlar gibi uyarıcı-tepki bağlamında çeşitli tekrar ve taklitlerle öğretilir.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Dünyamızda uzun yıllar uygulanan bu yaklaşım dil ve zihinsel becerileri geliştiremediği, öğrencileri şartlandırdığı gibi nedenlerle yoğun eleştiriler almış ve zamanla terk edilmiştir (Güneş, 2013, Bailly,1997). </a:t>
            </a:r>
            <a:endParaRPr sz="1600" dirty="0">
              <a:solidFill>
                <a:srgbClr val="00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9"/>
          <p:cNvSpPr txBox="1">
            <a:spLocks noGrp="1"/>
          </p:cNvSpPr>
          <p:nvPr>
            <p:ph type="title"/>
          </p:nvPr>
        </p:nvSpPr>
        <p:spPr>
          <a:xfrm>
            <a:off x="714702" y="445025"/>
            <a:ext cx="811759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2400" b="1" dirty="0">
                <a:solidFill>
                  <a:srgbClr val="FF0000"/>
                </a:solidFill>
              </a:rPr>
              <a:t>C</a:t>
            </a:r>
            <a:r>
              <a:rPr lang="tr" sz="2400" b="1" dirty="0" smtClean="0">
                <a:solidFill>
                  <a:srgbClr val="FF0000"/>
                </a:solidFill>
              </a:rPr>
              <a:t>. </a:t>
            </a:r>
            <a:r>
              <a:rPr lang="tr" sz="2400" b="1" dirty="0">
                <a:solidFill>
                  <a:srgbClr val="FF0000"/>
                </a:solidFill>
              </a:rPr>
              <a:t>Bilişsel Yaklaşım:</a:t>
            </a:r>
            <a:endParaRPr sz="2400" b="1" dirty="0">
              <a:solidFill>
                <a:srgbClr val="FF0000"/>
              </a:solidFill>
            </a:endParaRPr>
          </a:p>
        </p:txBody>
      </p:sp>
      <p:sp>
        <p:nvSpPr>
          <p:cNvPr id="158" name="Google Shape;158;p29"/>
          <p:cNvSpPr txBox="1">
            <a:spLocks noGrp="1"/>
          </p:cNvSpPr>
          <p:nvPr>
            <p:ph type="body" idx="1"/>
          </p:nvPr>
        </p:nvSpPr>
        <p:spPr>
          <a:xfrm>
            <a:off x="311700" y="952200"/>
            <a:ext cx="8520600" cy="41100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400" dirty="0">
                <a:solidFill>
                  <a:schemeClr val="tx1"/>
                </a:solidFill>
              </a:rPr>
              <a:t>Dünyamızda 1970-1980 yılları çoğu yazar ve araştırmacı tarafından dil öğretimi alanında kriz yılları olarak kabul edilir.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Çünkü uzun yıllar davranışçı yaklaşımla yapılan dil öğretimi alanda </a:t>
            </a:r>
            <a:r>
              <a:rPr lang="tr" sz="1400" dirty="0" smtClean="0">
                <a:solidFill>
                  <a:schemeClr val="tx1"/>
                </a:solidFill>
              </a:rPr>
              <a:t>ciddi </a:t>
            </a:r>
            <a:r>
              <a:rPr lang="tr" sz="1400" dirty="0">
                <a:solidFill>
                  <a:schemeClr val="tx1"/>
                </a:solidFill>
              </a:rPr>
              <a:t>sorunlara neden olmuştur.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Bu yaklaşımlar dünyamızda 1970-1990 yılları arasında ikinci dil öğretiminde de uygulanmıştır.</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Bilişsel yaklaşımının en önemli temsilcisi Noam Chomsky’e göre dil edinilmektedir.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Dil edinim süreci insanlarda genetik bir donanımla gerçekleşmektedir.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Çocuklar 12 aylıkken ilk kelimelerini söylemekte,18 aylıkken de ansızın dil bilgisi gelişmektedir.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Çocuklarda dil bilgisi diğer öğrenme süreçlerinden tamamen farklıdır.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Onlara göre dili oluşturan ögeler, yani söz dizimi, anlam bilgisi, ses bilgisi vb. bilgiler, beyinde genetik ve modüllü bir donanımla bulunmaktadır.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Birey dilin kurallarından ve sisteminden hareket ederek, cümleleri anlamakta ve diğerlerine aktarmaktadır.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Dil sistemi tamamen insana özgüdür.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Birey, dili öğrenmek için temel bir yeteneğe ve evrensel bir dil bilgisine sahiptir.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Bilişsel yaklaşım dil bilgisi öğretimi konusuna doyurucu bir açıklama getirememiştir. </a:t>
            </a:r>
            <a:endParaRPr sz="1400" dirty="0">
              <a:solidFill>
                <a:schemeClr val="tx1"/>
              </a:solidFill>
            </a:endParaRPr>
          </a:p>
          <a:p>
            <a:pPr marL="457200" lvl="0" indent="-304800" algn="l" rtl="0">
              <a:spcBef>
                <a:spcPts val="0"/>
              </a:spcBef>
              <a:spcAft>
                <a:spcPts val="0"/>
              </a:spcAft>
              <a:buClr>
                <a:srgbClr val="000000"/>
              </a:buClr>
              <a:buSzPts val="1200"/>
              <a:buChar char="●"/>
            </a:pPr>
            <a:r>
              <a:rPr lang="tr" sz="1400" dirty="0">
                <a:solidFill>
                  <a:schemeClr val="tx1"/>
                </a:solidFill>
              </a:rPr>
              <a:t>Bu nedenle alanda uzun yıllar davranışçı dil yaklaşımı etkisini sürdürmüştür (Güneş,2013). </a:t>
            </a:r>
            <a:endParaRPr sz="1400" dirty="0">
              <a:solidFill>
                <a:schemeClr val="tx1"/>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30"/>
          <p:cNvSpPr txBox="1">
            <a:spLocks noGrp="1"/>
          </p:cNvSpPr>
          <p:nvPr>
            <p:ph type="title"/>
          </p:nvPr>
        </p:nvSpPr>
        <p:spPr>
          <a:xfrm>
            <a:off x="704192" y="445025"/>
            <a:ext cx="812810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1. İletişimsel Yaklaşım:</a:t>
            </a:r>
            <a:endParaRPr sz="1800" b="1" dirty="0">
              <a:solidFill>
                <a:srgbClr val="FF0000"/>
              </a:solidFill>
            </a:endParaRPr>
          </a:p>
        </p:txBody>
      </p:sp>
      <p:sp>
        <p:nvSpPr>
          <p:cNvPr id="164" name="Google Shape;164;p30"/>
          <p:cNvSpPr txBox="1">
            <a:spLocks noGrp="1"/>
          </p:cNvSpPr>
          <p:nvPr>
            <p:ph type="body" idx="1"/>
          </p:nvPr>
        </p:nvSpPr>
        <p:spPr>
          <a:xfrm>
            <a:off x="199800" y="919650"/>
            <a:ext cx="8825700" cy="40692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Bu yaklaşım Puren’e göre dil bilgisi, kelime ve kültür yaklaşımlarına iletişim boyutunun eklenmesiyle </a:t>
            </a:r>
            <a:r>
              <a:rPr lang="tr" sz="1600" dirty="0" smtClean="0">
                <a:solidFill>
                  <a:srgbClr val="000000"/>
                </a:solidFill>
              </a:rPr>
              <a:t>oluşmuştur</a:t>
            </a:r>
            <a:r>
              <a:rPr lang="en-US" sz="1600" dirty="0" smtClean="0">
                <a:solidFill>
                  <a:srgbClr val="000000"/>
                </a:solidFill>
              </a:rPr>
              <a:t>.</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Dilin kuralları değil dilin kullanımı esas kabul edilmiştir.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 yaklaşıma göre dil bir iletişim aracıdır. İletişim kavramı bu yaklaşımın en önemli ve temel kavramıdır.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 yaklaşımın temel özelliklerinden biri, dilin hem işlevsel hem de yapısal özelliklerini ele almasıdır.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İletişimsel yaklaşımda dinleme, konuşma, okuma ve yazma olmak üzere dört alanın becerilerini geliştirme üzerinde durulur. Bunların hepsi öğrenenin dil ihtiyaçlarına göre </a:t>
            </a:r>
            <a:r>
              <a:rPr lang="tr" sz="1600" dirty="0" smtClean="0">
                <a:solidFill>
                  <a:srgbClr val="000000"/>
                </a:solidFill>
              </a:rPr>
              <a:t>belirlenir</a:t>
            </a:r>
            <a:r>
              <a:rPr lang="en-US" sz="1600" dirty="0" smtClean="0">
                <a:solidFill>
                  <a:srgbClr val="000000"/>
                </a:solidFill>
              </a:rPr>
              <a:t>.</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Öğrenciler anlama ve kavramaya yönlendirilir.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Çeşitli işitsel ve görsel araçlardan yararlanılır. Öğrenciler aktif öğrenenlerdir.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Uzun </a:t>
            </a:r>
            <a:r>
              <a:rPr lang="tr" sz="1600" dirty="0">
                <a:solidFill>
                  <a:srgbClr val="000000"/>
                </a:solidFill>
              </a:rPr>
              <a:t>yıllar uygulanan bu yaklaşım bazı iletişim alıştırmaları nedeniyle eleştirilir. </a:t>
            </a:r>
            <a:endParaRPr sz="1600">
              <a:solidFill>
                <a:srgbClr val="000000"/>
              </a:solidFill>
            </a:endParaRPr>
          </a:p>
          <a:p>
            <a:pPr marL="457200" lvl="0" indent="-304800" algn="l" rtl="0">
              <a:spcBef>
                <a:spcPts val="0"/>
              </a:spcBef>
              <a:spcAft>
                <a:spcPts val="0"/>
              </a:spcAft>
              <a:buClr>
                <a:srgbClr val="000000"/>
              </a:buClr>
              <a:buSzPts val="1200"/>
              <a:buNone/>
            </a:pPr>
            <a:endParaRPr sz="1600">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31"/>
          <p:cNvSpPr txBox="1">
            <a:spLocks noGrp="1"/>
          </p:cNvSpPr>
          <p:nvPr>
            <p:ph type="title"/>
          </p:nvPr>
        </p:nvSpPr>
        <p:spPr>
          <a:xfrm>
            <a:off x="406293" y="824641"/>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2. Kavramsal-İşlevsel Yaklaşımlar:</a:t>
            </a:r>
            <a:endParaRPr sz="1800" b="1" dirty="0">
              <a:solidFill>
                <a:srgbClr val="FF0000"/>
              </a:solidFill>
            </a:endParaRPr>
          </a:p>
        </p:txBody>
      </p:sp>
      <p:sp>
        <p:nvSpPr>
          <p:cNvPr id="170" name="Google Shape;170;p31"/>
          <p:cNvSpPr txBox="1">
            <a:spLocks noGrp="1"/>
          </p:cNvSpPr>
          <p:nvPr>
            <p:ph type="body" idx="1"/>
          </p:nvPr>
        </p:nvSpPr>
        <p:spPr>
          <a:xfrm>
            <a:off x="65000" y="1660634"/>
            <a:ext cx="9246900" cy="2911366"/>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Bu yaklaşımın temsilcisi D. A. Wilkins, dil öğretimini dil bilgisi ve kelime bilgisi kavramları ile açıklamak yerine, iletişimde kullanmanın temeli olan anlam üzerinde durmuştur.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Dil eğitiminde içerik seçiminin önemli olduğu, öğretilecek kelimeler, dil ögelerinin sunumu, öğretim ilkeleri, modeli vb. üzerinde durulması gerektiğini vurgulamıştır.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Ayrıca öğrenciyi merkeze alan bir programla dilin öğretilmesi gerektiğini dile getirmiştir. </a:t>
            </a:r>
            <a:endParaRPr sz="1600">
              <a:solidFill>
                <a:srgbClr val="000000"/>
              </a:solidFill>
            </a:endParaRPr>
          </a:p>
          <a:p>
            <a:pPr marL="457200" lvl="0" indent="-304800" algn="l" rtl="0">
              <a:spcBef>
                <a:spcPts val="1600"/>
              </a:spcBef>
              <a:spcAft>
                <a:spcPts val="0"/>
              </a:spcAft>
              <a:buClr>
                <a:srgbClr val="000000"/>
              </a:buClr>
              <a:buSzPts val="1200"/>
              <a:buChar char="●"/>
            </a:pPr>
            <a:r>
              <a:rPr lang="tr" sz="1600" dirty="0" smtClean="0">
                <a:solidFill>
                  <a:srgbClr val="000000"/>
                </a:solidFill>
              </a:rPr>
              <a:t>Özetle </a:t>
            </a:r>
            <a:r>
              <a:rPr lang="tr" sz="1600" dirty="0">
                <a:solidFill>
                  <a:srgbClr val="000000"/>
                </a:solidFill>
              </a:rPr>
              <a:t>kavramsal-işlevsel ve iletişimsel yaklaşım öğrenmedeki yeni görüşlere göre yapılandırılmış, eğitim süreçleri yenilenmiş ve yeniden düzenlenmiş eski dil öğretim yaklaşımlarıdır (Rézeau, 2001).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Bir başka ifadeyle davranışçı ve bilişsel yaklaşımlar birleştirilmiştir. </a:t>
            </a:r>
            <a:endParaRPr sz="1600">
              <a:solidFill>
                <a:srgbClr val="00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798786" y="591507"/>
            <a:ext cx="7970452" cy="4380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 sz="2400" b="1" dirty="0">
                <a:solidFill>
                  <a:srgbClr val="FF0000"/>
                </a:solidFill>
              </a:rPr>
              <a:t>I.DİL BİLGİSİ TÜRLERİ</a:t>
            </a:r>
            <a:endParaRPr sz="2400" b="1" dirty="0">
              <a:solidFill>
                <a:srgbClr val="FF0000"/>
              </a:solidFill>
            </a:endParaRPr>
          </a:p>
        </p:txBody>
      </p:sp>
      <p:sp>
        <p:nvSpPr>
          <p:cNvPr id="61" name="Google Shape;61;p14"/>
          <p:cNvSpPr txBox="1">
            <a:spLocks noGrp="1"/>
          </p:cNvSpPr>
          <p:nvPr>
            <p:ph type="subTitle" idx="1"/>
          </p:nvPr>
        </p:nvSpPr>
        <p:spPr>
          <a:xfrm>
            <a:off x="311700" y="1347424"/>
            <a:ext cx="8117597" cy="2611511"/>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latin typeface="+mn-lt"/>
                <a:cs typeface="Times New Roman" pitchFamily="18" charset="0"/>
              </a:rPr>
              <a:t>Dil çeşitli ögelerden </a:t>
            </a:r>
            <a:r>
              <a:rPr lang="tr" sz="1600" dirty="0" smtClean="0">
                <a:solidFill>
                  <a:srgbClr val="000000"/>
                </a:solidFill>
                <a:latin typeface="+mn-lt"/>
                <a:cs typeface="Times New Roman" pitchFamily="18" charset="0"/>
              </a:rPr>
              <a:t>oluşur.</a:t>
            </a:r>
            <a:endParaRPr sz="1600" dirty="0">
              <a:solidFill>
                <a:srgbClr val="000000"/>
              </a:solidFill>
              <a:latin typeface="+mn-lt"/>
              <a:cs typeface="Times New Roman" pitchFamily="18" charset="0"/>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cs typeface="Times New Roman" pitchFamily="18" charset="0"/>
              </a:rPr>
              <a:t>Bunlar küçükten büyüğe sıralandığında dili oluşturan en küçük </a:t>
            </a:r>
            <a:r>
              <a:rPr lang="tr" sz="1600" dirty="0" smtClean="0">
                <a:solidFill>
                  <a:srgbClr val="000000"/>
                </a:solidFill>
                <a:latin typeface="+mn-lt"/>
                <a:cs typeface="Times New Roman" pitchFamily="18" charset="0"/>
              </a:rPr>
              <a:t>öge </a:t>
            </a:r>
            <a:r>
              <a:rPr lang="tr" sz="1600" dirty="0">
                <a:solidFill>
                  <a:srgbClr val="000000"/>
                </a:solidFill>
                <a:latin typeface="+mn-lt"/>
                <a:cs typeface="Times New Roman" pitchFamily="18" charset="0"/>
              </a:rPr>
              <a:t>seslerdir.</a:t>
            </a:r>
            <a:endParaRPr sz="1600" dirty="0">
              <a:solidFill>
                <a:srgbClr val="000000"/>
              </a:solidFill>
              <a:latin typeface="+mn-lt"/>
              <a:cs typeface="Times New Roman" pitchFamily="18" charset="0"/>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cs typeface="Times New Roman" pitchFamily="18" charset="0"/>
              </a:rPr>
              <a:t>Seslerin yazılı dildeki karşılıkları harflerdir.</a:t>
            </a:r>
            <a:endParaRPr sz="1600" dirty="0">
              <a:solidFill>
                <a:srgbClr val="000000"/>
              </a:solidFill>
              <a:latin typeface="+mn-lt"/>
              <a:cs typeface="Times New Roman" pitchFamily="18" charset="0"/>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cs typeface="Times New Roman" pitchFamily="18" charset="0"/>
              </a:rPr>
              <a:t>Dil bilgisi alanında, bir dili oluşturan ses, </a:t>
            </a:r>
            <a:r>
              <a:rPr lang="tr" sz="1600" dirty="0" smtClean="0">
                <a:solidFill>
                  <a:srgbClr val="000000"/>
                </a:solidFill>
                <a:latin typeface="+mn-lt"/>
                <a:cs typeface="Times New Roman" pitchFamily="18" charset="0"/>
              </a:rPr>
              <a:t>kelime</a:t>
            </a:r>
            <a:r>
              <a:rPr lang="tr" sz="1600" dirty="0">
                <a:solidFill>
                  <a:srgbClr val="000000"/>
                </a:solidFill>
                <a:latin typeface="+mn-lt"/>
                <a:cs typeface="Times New Roman" pitchFamily="18" charset="0"/>
              </a:rPr>
              <a:t>, cümle ve metin gibi </a:t>
            </a:r>
            <a:r>
              <a:rPr lang="tr" sz="1600" dirty="0" smtClean="0">
                <a:solidFill>
                  <a:srgbClr val="000000"/>
                </a:solidFill>
                <a:latin typeface="+mn-lt"/>
                <a:cs typeface="Times New Roman" pitchFamily="18" charset="0"/>
              </a:rPr>
              <a:t>ögeler; yapı,tür</a:t>
            </a:r>
            <a:r>
              <a:rPr lang="tr" sz="1600" dirty="0">
                <a:solidFill>
                  <a:srgbClr val="000000"/>
                </a:solidFill>
                <a:latin typeface="+mn-lt"/>
                <a:cs typeface="Times New Roman" pitchFamily="18" charset="0"/>
              </a:rPr>
              <a:t>, görev, işleyiş ve anlam yönüyle incelenmekte ve çeşitli kurallar ortaya konulur.</a:t>
            </a:r>
            <a:endParaRPr sz="1600" dirty="0">
              <a:solidFill>
                <a:srgbClr val="000000"/>
              </a:solidFill>
              <a:latin typeface="+mn-lt"/>
              <a:cs typeface="Times New Roman" pitchFamily="18" charset="0"/>
            </a:endParaRPr>
          </a:p>
          <a:p>
            <a:pPr marL="457200" lvl="0" indent="-304800" algn="l" rtl="0">
              <a:spcBef>
                <a:spcPts val="0"/>
              </a:spcBef>
              <a:spcAft>
                <a:spcPts val="0"/>
              </a:spcAft>
              <a:buClr>
                <a:srgbClr val="000000"/>
              </a:buClr>
              <a:buSzPts val="1200"/>
              <a:buChar char="●"/>
            </a:pPr>
            <a:r>
              <a:rPr lang="tr" sz="1600" dirty="0">
                <a:solidFill>
                  <a:srgbClr val="000000"/>
                </a:solidFill>
                <a:latin typeface="+mn-lt"/>
                <a:cs typeface="Times New Roman" pitchFamily="18" charset="0"/>
              </a:rPr>
              <a:t>Bu süreçte dil bilgisini inceleme, araştırma ve öğretim yaklaşımları ile yöntemleri de önemli olacaktır</a:t>
            </a:r>
            <a:r>
              <a:rPr lang="tr" sz="1600" dirty="0" smtClean="0">
                <a:solidFill>
                  <a:srgbClr val="000000"/>
                </a:solidFill>
                <a:latin typeface="+mn-lt"/>
                <a:cs typeface="Times New Roman" pitchFamily="18" charset="0"/>
              </a:rPr>
              <a:t>.</a:t>
            </a:r>
            <a:endParaRPr sz="1600" dirty="0">
              <a:solidFill>
                <a:srgbClr val="000000"/>
              </a:solidFill>
              <a:latin typeface="+mn-lt"/>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32"/>
          <p:cNvSpPr txBox="1">
            <a:spLocks noGrp="1"/>
          </p:cNvSpPr>
          <p:nvPr>
            <p:ph type="title"/>
          </p:nvPr>
        </p:nvSpPr>
        <p:spPr>
          <a:xfrm>
            <a:off x="872358" y="150735"/>
            <a:ext cx="8065045"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1800" b="1" dirty="0">
                <a:solidFill>
                  <a:srgbClr val="FF0000"/>
                </a:solidFill>
              </a:rPr>
              <a:t>D</a:t>
            </a:r>
            <a:r>
              <a:rPr lang="en-US" sz="1800" b="1" dirty="0" smtClean="0">
                <a:solidFill>
                  <a:srgbClr val="FF0000"/>
                </a:solidFill>
              </a:rPr>
              <a:t>)</a:t>
            </a:r>
            <a:r>
              <a:rPr lang="tr" sz="1800" b="1" dirty="0" smtClean="0">
                <a:solidFill>
                  <a:srgbClr val="FF0000"/>
                </a:solidFill>
              </a:rPr>
              <a:t>Yapılandırıcı </a:t>
            </a:r>
            <a:r>
              <a:rPr lang="tr" sz="1800" b="1" dirty="0">
                <a:solidFill>
                  <a:srgbClr val="FF0000"/>
                </a:solidFill>
              </a:rPr>
              <a:t>Yaklaşım: </a:t>
            </a:r>
            <a:endParaRPr sz="1800" b="1" dirty="0">
              <a:solidFill>
                <a:srgbClr val="FF0000"/>
              </a:solidFill>
            </a:endParaRPr>
          </a:p>
        </p:txBody>
      </p:sp>
      <p:sp>
        <p:nvSpPr>
          <p:cNvPr id="176" name="Google Shape;176;p32"/>
          <p:cNvSpPr txBox="1">
            <a:spLocks noGrp="1"/>
          </p:cNvSpPr>
          <p:nvPr>
            <p:ph type="body" idx="1"/>
          </p:nvPr>
        </p:nvSpPr>
        <p:spPr>
          <a:xfrm>
            <a:off x="311700" y="564222"/>
            <a:ext cx="8520600" cy="4428191"/>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Bu yaklaşımın temsilcileri Jean Piaget, Vygotsky ve Bruner’dir.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Yapılandırıcı yaklaşımda öğrenme, bireyin aktif çabalarıyla oluşmakta ve zihninde yapılandırılmaktadır. </a:t>
            </a:r>
            <a:r>
              <a:rPr lang="tr" sz="1600" dirty="0" smtClean="0">
                <a:solidFill>
                  <a:srgbClr val="000000"/>
                </a:solidFill>
              </a:rPr>
              <a:t>Dil </a:t>
            </a:r>
            <a:r>
              <a:rPr lang="tr" sz="1600" dirty="0">
                <a:solidFill>
                  <a:srgbClr val="000000"/>
                </a:solidFill>
              </a:rPr>
              <a:t>öğrenme de böyle olmaktadır.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Yapılandırıcı yaklaşımla birlikte dil bilgisi öğretimi ayrıntılı olarak ele alınmış, amaçları, içeriği ve süreçleri yeniden belirlenmiştir.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Böylece yeni dil bilgisi yaklaşımı gelişmiştir.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Yapılandırıcı yaklaşım dil bilgisi öğretimine gelişimsel ve etkileşimsel olarak yaklaşmaktadır.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Bu </a:t>
            </a:r>
            <a:r>
              <a:rPr lang="tr" sz="1600" dirty="0">
                <a:solidFill>
                  <a:srgbClr val="000000"/>
                </a:solidFill>
              </a:rPr>
              <a:t>süreçte öğrencinin ihtiyacına uygun, dil becerilerini geliştirici tanımlar ve kurallar ele alınmakta, dilin kullanım boyutuna ağırlık verilmektedir.</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Uzmanlara göre günümüzde dil bilgisi öğretimi bireylerin gerçek ihtiyaçlarına dayandırılmış, daha yararlı hale gelmiş ve bütüncül biçimde öğretilmektedir (Mpanzu, 2011).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 yaklaşımda sezdirme yöntemi kullanılarak dilin mantığını keşfetmeye öncelik verilmekte ve dil bilgisinin etkili olmasına çalışılmaktadır. </a:t>
            </a:r>
            <a:endParaRPr sz="1600">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2" name="Google Shape;182;p33"/>
          <p:cNvSpPr txBox="1">
            <a:spLocks noGrp="1"/>
          </p:cNvSpPr>
          <p:nvPr>
            <p:ph type="body" idx="1"/>
          </p:nvPr>
        </p:nvSpPr>
        <p:spPr>
          <a:xfrm>
            <a:off x="269659" y="146990"/>
            <a:ext cx="8642700" cy="44610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Yapılandırıcı yaklaşıma göre dil bilgisi öğretiminin amacı, dil becerileri, iletişim, anlama, etkileşim, işlevsellik, </a:t>
            </a:r>
            <a:r>
              <a:rPr lang="tr" sz="1600" dirty="0" smtClean="0">
                <a:solidFill>
                  <a:srgbClr val="000000"/>
                </a:solidFill>
              </a:rPr>
              <a:t>kavramları</a:t>
            </a:r>
            <a:r>
              <a:rPr lang="en-US" sz="1600" dirty="0" smtClean="0">
                <a:solidFill>
                  <a:srgbClr val="000000"/>
                </a:solidFill>
              </a:rPr>
              <a:t> g</a:t>
            </a:r>
            <a:r>
              <a:rPr lang="tr" sz="1600" dirty="0" smtClean="0">
                <a:solidFill>
                  <a:srgbClr val="000000"/>
                </a:solidFill>
              </a:rPr>
              <a:t>eliştirme </a:t>
            </a:r>
            <a:r>
              <a:rPr lang="tr" sz="1600" dirty="0">
                <a:solidFill>
                  <a:srgbClr val="000000"/>
                </a:solidFill>
              </a:rPr>
              <a:t>ve zihinsel becerileri geliştirme olarak ele alınmaktadır.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 anlayışta dil bilgisi öğretimi amaç olarak değil çeşitli becerileri geliştirmek için araç olarak ele alınmaktadır.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Dil bilgisi anlamlı olmalıdır.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Düşünmek, anlamak ve zihinsel becerileri geliştirmek için dil bilgisinden yararlanılmalıdır (Güneş. 2013).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Yapılandırıcı yaklaşım dil bilgisinde peş peşe kurallar öğretme yerine beceriye dönüşen öğrenme işlemlerine ağırlık verilmektedir.</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Öğrencilerin bu bilgileri anlaması, zihninde yapılandırması ve uygulayarak becerilerini geliştirmesi gerekmektedir.</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Daha sonra becerilerin farklı durumlarda kullanılması için öğrenciler cesaretlendirilmelidir.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Eğitim </a:t>
            </a:r>
            <a:r>
              <a:rPr lang="tr" sz="1600" dirty="0">
                <a:solidFill>
                  <a:srgbClr val="000000"/>
                </a:solidFill>
              </a:rPr>
              <a:t>sürecinde öğrencilerin dil bilgisini aktif öğrenmelerini sağlamak için düzeylerine uygun </a:t>
            </a:r>
            <a:r>
              <a:rPr lang="en-US" sz="1600" dirty="0" smtClean="0">
                <a:solidFill>
                  <a:srgbClr val="000000"/>
                </a:solidFill>
              </a:rPr>
              <a:t>öğrencilere </a:t>
            </a:r>
            <a:r>
              <a:rPr lang="tr" sz="1600" dirty="0" smtClean="0">
                <a:solidFill>
                  <a:srgbClr val="000000"/>
                </a:solidFill>
              </a:rPr>
              <a:t>çeşitli </a:t>
            </a:r>
            <a:r>
              <a:rPr lang="tr" sz="1600" dirty="0">
                <a:solidFill>
                  <a:srgbClr val="000000"/>
                </a:solidFill>
              </a:rPr>
              <a:t>görev-etkinlikler verilmelidir. </a:t>
            </a:r>
            <a:endParaRPr sz="160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Etkinlik yaklaşımı son yıllarda dil bilgisi öğretim kitaplarında uygulanmaya başlamıştır. </a:t>
            </a:r>
            <a:endParaRPr sz="1600">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b="1" dirty="0">
                <a:solidFill>
                  <a:srgbClr val="FF0000"/>
                </a:solidFill>
              </a:rPr>
              <a:t>Dil Bilgisi Öğretim Modelleri</a:t>
            </a:r>
            <a:endParaRPr b="1" dirty="0">
              <a:solidFill>
                <a:srgbClr val="FF0000"/>
              </a:solidFill>
            </a:endParaRPr>
          </a:p>
        </p:txBody>
      </p:sp>
      <p:sp>
        <p:nvSpPr>
          <p:cNvPr id="188" name="Google Shape;188;p3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dirty="0">
                <a:solidFill>
                  <a:schemeClr val="tx1"/>
                </a:solidFill>
              </a:rPr>
              <a:t>Tarihsel süreç içerisinde dil bilgisi öğretiminde iki temel modelin uygulandığı görülmektedir. Bunlar aşağıda verilmektedir. </a:t>
            </a:r>
            <a:endParaRPr sz="1600" dirty="0">
              <a:solidFill>
                <a:schemeClr val="tx1"/>
              </a:solidFill>
            </a:endParaRPr>
          </a:p>
          <a:p>
            <a:pPr marL="0" lvl="0" indent="0" algn="l" rtl="0">
              <a:spcBef>
                <a:spcPts val="1600"/>
              </a:spcBef>
              <a:spcAft>
                <a:spcPts val="0"/>
              </a:spcAft>
              <a:buNone/>
            </a:pPr>
            <a:r>
              <a:rPr lang="tr" sz="1600" b="1" dirty="0">
                <a:solidFill>
                  <a:srgbClr val="FF0000"/>
                </a:solidFill>
              </a:rPr>
              <a:t>A</a:t>
            </a:r>
            <a:r>
              <a:rPr lang="tr" sz="1600" b="1" dirty="0" smtClean="0">
                <a:solidFill>
                  <a:srgbClr val="FF0000"/>
                </a:solidFill>
              </a:rPr>
              <a:t>)Tümdengelim </a:t>
            </a:r>
            <a:r>
              <a:rPr lang="tr" sz="1600" b="1" dirty="0">
                <a:solidFill>
                  <a:srgbClr val="FF0000"/>
                </a:solidFill>
              </a:rPr>
              <a:t>Modeli</a:t>
            </a:r>
            <a:r>
              <a:rPr lang="tr" sz="1600" b="1" dirty="0" smtClean="0">
                <a:solidFill>
                  <a:srgbClr val="FF0000"/>
                </a:solidFill>
              </a:rPr>
              <a:t>: </a:t>
            </a:r>
            <a:r>
              <a:rPr lang="tr" sz="1600" dirty="0" smtClean="0">
                <a:solidFill>
                  <a:schemeClr val="tx1"/>
                </a:solidFill>
              </a:rPr>
              <a:t>Bütünden </a:t>
            </a:r>
            <a:r>
              <a:rPr lang="tr" sz="1600" dirty="0">
                <a:solidFill>
                  <a:schemeClr val="tx1"/>
                </a:solidFill>
              </a:rPr>
              <a:t>parçaya doğru ilerlemek genel yargılardan tekil ve özel sonuçlar çıkarma işlemlerini kapsamaktadır. </a:t>
            </a:r>
            <a:endParaRPr sz="1600" dirty="0">
              <a:solidFill>
                <a:schemeClr val="tx1"/>
              </a:solidFill>
            </a:endParaRPr>
          </a:p>
          <a:p>
            <a:pPr marL="0" lvl="0" indent="0" algn="l" rtl="0">
              <a:spcBef>
                <a:spcPts val="1600"/>
              </a:spcBef>
              <a:spcAft>
                <a:spcPts val="0"/>
              </a:spcAft>
              <a:buNone/>
            </a:pPr>
            <a:r>
              <a:rPr lang="tr" sz="1600" dirty="0">
                <a:solidFill>
                  <a:schemeClr val="tx1"/>
                </a:solidFill>
              </a:rPr>
              <a:t>Öğrenci önce dille ilgili kuralları öğrenmektedir. Dille ilgili kuralları öğrenilmeye başlandıktan sonra kurallardan hareket edilerek özel durumlar açıklanmakta, bir olayın veya bir kuralın sonucuna göre başlangıç durumu hakkında karar verilmektedir.</a:t>
            </a:r>
            <a:endParaRPr sz="1600" dirty="0">
              <a:solidFill>
                <a:schemeClr val="tx1"/>
              </a:solidFill>
            </a:endParaRPr>
          </a:p>
          <a:p>
            <a:pPr marL="0" lvl="0" indent="0" algn="l" rtl="0">
              <a:spcBef>
                <a:spcPts val="1600"/>
              </a:spcBef>
              <a:spcAft>
                <a:spcPts val="1600"/>
              </a:spcAft>
              <a:buNone/>
            </a:pPr>
            <a:endParaRPr sz="1600" dirty="0">
              <a:solidFill>
                <a:schemeClr val="tx1"/>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92"/>
        <p:cNvGrpSpPr/>
        <p:nvPr/>
      </p:nvGrpSpPr>
      <p:grpSpPr>
        <a:xfrm>
          <a:off x="0" y="0"/>
          <a:ext cx="0" cy="0"/>
          <a:chOff x="0" y="0"/>
          <a:chExt cx="0" cy="0"/>
        </a:xfrm>
      </p:grpSpPr>
      <p:sp>
        <p:nvSpPr>
          <p:cNvPr id="194" name="Google Shape;194;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r>
              <a:rPr lang="tr" sz="1600" b="1" dirty="0">
                <a:solidFill>
                  <a:srgbClr val="FF0000"/>
                </a:solidFill>
              </a:rPr>
              <a:t>B</a:t>
            </a:r>
            <a:r>
              <a:rPr lang="tr" sz="1600" b="1" dirty="0" smtClean="0">
                <a:solidFill>
                  <a:srgbClr val="FF0000"/>
                </a:solidFill>
              </a:rPr>
              <a:t>)Tümevarım </a:t>
            </a:r>
            <a:r>
              <a:rPr lang="tr" sz="1600" b="1" dirty="0">
                <a:solidFill>
                  <a:srgbClr val="FF0000"/>
                </a:solidFill>
              </a:rPr>
              <a:t>Modeli: </a:t>
            </a:r>
            <a:r>
              <a:rPr lang="tr" sz="1600" dirty="0">
                <a:solidFill>
                  <a:schemeClr val="tx1"/>
                </a:solidFill>
              </a:rPr>
              <a:t>Bu modelde parçadan bütüne doğru ilerlenmekte, örnek, olay, sorun ve özel durumlardan hareketle genel kurallara veya sonuçlara ulaşılmaktadır. Bu süreçte bir örnek çeşitli yönlerden incelenmekte, gözlenmekte, başka örneklerle karşılaştırılmakta, benzer ve farklı yönleri araştırılmaktadır. Ardından örneklerin ortak noktalardan hareket edilerek genel kurallara ulaşılmaktadır. </a:t>
            </a:r>
            <a:endParaRPr sz="1600" dirty="0">
              <a:solidFill>
                <a:schemeClr val="tx1"/>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b="1" dirty="0">
                <a:solidFill>
                  <a:srgbClr val="FF0000"/>
                </a:solidFill>
              </a:rPr>
              <a:t>Temel İçerik </a:t>
            </a:r>
            <a:endParaRPr b="1" dirty="0">
              <a:solidFill>
                <a:srgbClr val="FF0000"/>
              </a:solidFill>
            </a:endParaRPr>
          </a:p>
        </p:txBody>
      </p:sp>
      <p:sp>
        <p:nvSpPr>
          <p:cNvPr id="200" name="Google Shape;200;p36"/>
          <p:cNvSpPr txBox="1">
            <a:spLocks noGrp="1"/>
          </p:cNvSpPr>
          <p:nvPr>
            <p:ph type="body" idx="1"/>
          </p:nvPr>
        </p:nvSpPr>
        <p:spPr>
          <a:xfrm>
            <a:off x="311726" y="1152474"/>
            <a:ext cx="8520573" cy="3991025"/>
          </a:xfrm>
          <a:prstGeom prst="rect">
            <a:avLst/>
          </a:prstGeom>
        </p:spPr>
        <p:txBody>
          <a:bodyPr spcFirstLastPara="1" wrap="square" lIns="91425" tIns="91425" rIns="91425" bIns="91425" anchor="t" anchorCtr="0">
            <a:noAutofit/>
          </a:bodyPr>
          <a:lstStyle/>
          <a:p>
            <a:pPr marL="0" indent="0">
              <a:buClrTx/>
              <a:buSzPct val="75000"/>
            </a:pPr>
            <a:r>
              <a:rPr lang="tr" sz="1600" dirty="0">
                <a:solidFill>
                  <a:schemeClr val="tx1"/>
                </a:solidFill>
              </a:rPr>
              <a:t>Dil bilgisi öğretiminde önceleri dilin kurallarına ağırlık verilmiştir. Bu anlayışa göre bir dili öğrenmek, doğru konuşmak ve yazmak için dilin kurallarını iyi bilmek gerekmektedir. </a:t>
            </a:r>
            <a:endParaRPr sz="1600" dirty="0">
              <a:solidFill>
                <a:schemeClr val="tx1"/>
              </a:solidFill>
            </a:endParaRPr>
          </a:p>
          <a:p>
            <a:pPr marL="0" indent="0">
              <a:spcBef>
                <a:spcPts val="1600"/>
              </a:spcBef>
              <a:buClrTx/>
              <a:buSzPct val="75000"/>
            </a:pPr>
            <a:r>
              <a:rPr lang="tr" sz="1600" dirty="0">
                <a:solidFill>
                  <a:schemeClr val="tx1"/>
                </a:solidFill>
              </a:rPr>
              <a:t>Daha sonraki yıllarda bu anlayış değişmeye ve 1890’lı yıllarda dil bilgisi öğretiminde kelime ön plana çıkmaya başlamıştır. “Öğrenciye önce dilin ögeleri, yani kelimeler öğretilmeli” düşüncesinden hareketle kelime öğretimine ağırlık verilmiştir</a:t>
            </a:r>
            <a:endParaRPr sz="1600" dirty="0">
              <a:solidFill>
                <a:schemeClr val="tx1"/>
              </a:solidFill>
            </a:endParaRPr>
          </a:p>
          <a:p>
            <a:pPr marL="0" indent="0">
              <a:spcBef>
                <a:spcPts val="1600"/>
              </a:spcBef>
              <a:buClrTx/>
              <a:buSzPct val="75000"/>
            </a:pPr>
            <a:r>
              <a:rPr lang="tr" sz="1600" dirty="0">
                <a:solidFill>
                  <a:schemeClr val="tx1"/>
                </a:solidFill>
              </a:rPr>
              <a:t>Son yıllara kadar metin dil bilgisinin hiç konusu olmamıştır. Bir başka ifadeyle dil bilgisi öğretim düşüncesi içinde metin hiç yer almamıştır.  Metnin’ metinselliğini keşfetmek’ için metin dil bilgisi öğretilmeye başlanmıştır. Kısaca dil bilgisi öğretimi cümleden çıkarak cümleler arasına girmiştir</a:t>
            </a:r>
            <a:r>
              <a:rPr lang="tr" sz="1600" dirty="0" smtClean="0">
                <a:solidFill>
                  <a:schemeClr val="tx1"/>
                </a:solidFill>
              </a:rPr>
              <a:t>.</a:t>
            </a:r>
            <a:endParaRPr lang="en-US" sz="1600" dirty="0" smtClean="0">
              <a:solidFill>
                <a:schemeClr val="tx1"/>
              </a:solidFill>
            </a:endParaRPr>
          </a:p>
          <a:p>
            <a:pPr marL="0" indent="0">
              <a:spcBef>
                <a:spcPts val="1600"/>
              </a:spcBef>
              <a:buClrTx/>
              <a:buSzPct val="75000"/>
            </a:pPr>
            <a:r>
              <a:rPr lang="tr" sz="1600" dirty="0" smtClean="0">
                <a:solidFill>
                  <a:schemeClr val="tx1"/>
                </a:solidFill>
              </a:rPr>
              <a:t> Son olarak yeni dil bilgisi anlayışı içinde cümle, metin ve sözlü dil bilgisi birlikte kullanılmaktadır. </a:t>
            </a:r>
            <a:endParaRPr lang="en-US" sz="1600" dirty="0" smtClean="0">
              <a:solidFill>
                <a:schemeClr val="tx1"/>
              </a:solidFill>
            </a:endParaRPr>
          </a:p>
          <a:p>
            <a:pPr marL="0" indent="0">
              <a:spcBef>
                <a:spcPts val="1600"/>
              </a:spcBef>
            </a:pPr>
            <a:endParaRPr sz="1600" dirty="0"/>
          </a:p>
          <a:p>
            <a:pPr marL="0" lvl="0" indent="0" algn="l" rtl="0">
              <a:spcBef>
                <a:spcPts val="1600"/>
              </a:spcBef>
              <a:spcAft>
                <a:spcPts val="1600"/>
              </a:spcAft>
              <a:buNone/>
            </a:pPr>
            <a:endParaRPr sz="1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b="1" dirty="0">
                <a:solidFill>
                  <a:srgbClr val="FF0000"/>
                </a:solidFill>
              </a:rPr>
              <a:t>Dil Bilgisi Öğretim Yöntemleri</a:t>
            </a:r>
            <a:endParaRPr b="1" dirty="0">
              <a:solidFill>
                <a:srgbClr val="FF0000"/>
              </a:solidFill>
            </a:endParaRPr>
          </a:p>
        </p:txBody>
      </p:sp>
      <p:sp>
        <p:nvSpPr>
          <p:cNvPr id="212" name="Google Shape;212;p3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285750" lvl="0" indent="-285750" algn="l" rtl="0">
              <a:spcBef>
                <a:spcPts val="0"/>
              </a:spcBef>
              <a:spcAft>
                <a:spcPts val="0"/>
              </a:spcAft>
              <a:buClrTx/>
              <a:buFont typeface="Arial" pitchFamily="34" charset="0"/>
              <a:buChar char="•"/>
            </a:pPr>
            <a:r>
              <a:rPr lang="tr" sz="1600" dirty="0">
                <a:solidFill>
                  <a:schemeClr val="tx1"/>
                </a:solidFill>
              </a:rPr>
              <a:t>Dünyamızda geçmişten günümüze kadar uygulanan dil bilgisi öğretim yöntemleri incelendiğinde karşımıza uzun bir liste çıkmaktadır. </a:t>
            </a:r>
            <a:endParaRPr sz="1600" dirty="0">
              <a:solidFill>
                <a:schemeClr val="tx1"/>
              </a:solidFill>
            </a:endParaRPr>
          </a:p>
          <a:p>
            <a:pPr marL="285750" lvl="0" indent="-285750" algn="l" rtl="0">
              <a:spcBef>
                <a:spcPts val="1600"/>
              </a:spcBef>
              <a:spcAft>
                <a:spcPts val="0"/>
              </a:spcAft>
              <a:buClrTx/>
              <a:buFont typeface="Arial" pitchFamily="34" charset="0"/>
              <a:buChar char="•"/>
            </a:pPr>
            <a:r>
              <a:rPr lang="tr" sz="1600" dirty="0">
                <a:solidFill>
                  <a:schemeClr val="tx1"/>
                </a:solidFill>
              </a:rPr>
              <a:t>Her döneme, dile ve yaklaşıma göre farklı yöntemlerin uygulandığı görülmektedir.</a:t>
            </a:r>
            <a:endParaRPr sz="1600" dirty="0">
              <a:solidFill>
                <a:schemeClr val="tx1"/>
              </a:solidFill>
            </a:endParaRPr>
          </a:p>
          <a:p>
            <a:pPr lvl="0" algn="l" rtl="0">
              <a:spcBef>
                <a:spcPts val="1600"/>
              </a:spcBef>
              <a:spcAft>
                <a:spcPts val="0"/>
              </a:spcAft>
              <a:buClrTx/>
              <a:buSzPts val="1800"/>
              <a:buFont typeface="Arial" pitchFamily="34" charset="0"/>
              <a:buChar char="•"/>
            </a:pPr>
            <a:r>
              <a:rPr lang="tr" sz="1600" dirty="0">
                <a:solidFill>
                  <a:schemeClr val="tx1"/>
                </a:solidFill>
              </a:rPr>
              <a:t>Dil Bilgisi-Çeviri Yöntemi, </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Doğal Yöntem</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Doğrudan Öğretim Yöntemi,</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Aktif Yöntem,</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İşitsel-Sözel (Dinle-Konuş)Yöntem, </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Görsel-İşitsel Yöntem,</a:t>
            </a:r>
            <a:endParaRPr sz="1600" dirty="0">
              <a:solidFill>
                <a:schemeClr val="tx1"/>
              </a:solidFill>
            </a:endParaRPr>
          </a:p>
          <a:p>
            <a:pPr lvl="0" algn="l" rtl="0">
              <a:spcBef>
                <a:spcPts val="0"/>
              </a:spcBef>
              <a:spcAft>
                <a:spcPts val="0"/>
              </a:spcAft>
              <a:buClrTx/>
              <a:buSzPts val="1800"/>
              <a:buFont typeface="Arial" pitchFamily="34" charset="0"/>
              <a:buChar char="•"/>
            </a:pPr>
            <a:r>
              <a:rPr lang="tr" sz="1600" dirty="0">
                <a:solidFill>
                  <a:schemeClr val="tx1"/>
                </a:solidFill>
              </a:rPr>
              <a:t>Sezdirme Yöntemi’ gibi sıralanabilir. </a:t>
            </a:r>
            <a:endParaRPr sz="1600" dirty="0">
              <a:solidFill>
                <a:schemeClr val="tx1"/>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16"/>
        <p:cNvGrpSpPr/>
        <p:nvPr/>
      </p:nvGrpSpPr>
      <p:grpSpPr>
        <a:xfrm>
          <a:off x="0" y="0"/>
          <a:ext cx="0" cy="0"/>
          <a:chOff x="0" y="0"/>
          <a:chExt cx="0" cy="0"/>
        </a:xfrm>
      </p:grpSpPr>
      <p:sp>
        <p:nvSpPr>
          <p:cNvPr id="218" name="Google Shape;218;p3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b="1" dirty="0">
                <a:solidFill>
                  <a:srgbClr val="FF0000"/>
                </a:solidFill>
              </a:rPr>
              <a:t>Dil Bilgisi-Çeviri </a:t>
            </a:r>
            <a:r>
              <a:rPr lang="tr" sz="1600" b="1" dirty="0" smtClean="0">
                <a:solidFill>
                  <a:srgbClr val="FF0000"/>
                </a:solidFill>
              </a:rPr>
              <a:t>Yöntemi</a:t>
            </a:r>
            <a:r>
              <a:rPr lang="tr" sz="1600" b="1" dirty="0">
                <a:solidFill>
                  <a:srgbClr val="FF0000"/>
                </a:solidFill>
              </a:rPr>
              <a:t>:</a:t>
            </a:r>
            <a:r>
              <a:rPr lang="tr" sz="1600" dirty="0" smtClean="0"/>
              <a:t> </a:t>
            </a:r>
            <a:r>
              <a:rPr lang="tr" sz="1600" dirty="0">
                <a:solidFill>
                  <a:schemeClr val="tx1"/>
                </a:solidFill>
              </a:rPr>
              <a:t>Bu yöntemin amacı dil bilgisi kuralları ve çeviri yoluyla öğrencilere okumayı, yabancı dildeki metinleri çevirmeyi, ardından dinleme ve konuşmayı öğretmektir. </a:t>
            </a:r>
            <a:endParaRPr sz="1600" dirty="0">
              <a:solidFill>
                <a:schemeClr val="tx1"/>
              </a:solidFill>
            </a:endParaRPr>
          </a:p>
          <a:p>
            <a:pPr marL="0" lvl="0" indent="0" algn="l" rtl="0">
              <a:spcBef>
                <a:spcPts val="1600"/>
              </a:spcBef>
              <a:spcAft>
                <a:spcPts val="0"/>
              </a:spcAft>
              <a:buNone/>
            </a:pPr>
            <a:r>
              <a:rPr lang="tr" sz="1600" b="1" dirty="0">
                <a:solidFill>
                  <a:srgbClr val="FF0000"/>
                </a:solidFill>
              </a:rPr>
              <a:t>Doğrudan Öğretim </a:t>
            </a:r>
            <a:r>
              <a:rPr lang="tr" sz="1600" b="1" dirty="0" smtClean="0">
                <a:solidFill>
                  <a:srgbClr val="FF0000"/>
                </a:solidFill>
              </a:rPr>
              <a:t>Yöntemi</a:t>
            </a:r>
            <a:r>
              <a:rPr lang="tr" sz="1600" b="1" dirty="0">
                <a:solidFill>
                  <a:srgbClr val="FF0000"/>
                </a:solidFill>
              </a:rPr>
              <a:t>:</a:t>
            </a:r>
            <a:r>
              <a:rPr lang="tr" sz="1600" dirty="0" smtClean="0">
                <a:solidFill>
                  <a:schemeClr val="tx1"/>
                </a:solidFill>
              </a:rPr>
              <a:t> </a:t>
            </a:r>
            <a:r>
              <a:rPr lang="tr" sz="1600" dirty="0">
                <a:solidFill>
                  <a:schemeClr val="tx1"/>
                </a:solidFill>
              </a:rPr>
              <a:t>Bu yöntem dil bilgisi-çeviri yöntemi ile doğal yöntemin birleştirilmiş ve biraz daha geliştirilmiş halidir. Dil bilgisi, konuşma ve okumayı tamamlayıcı bir öge olarak ele alınır ve dolaylı olarak öğretilir. </a:t>
            </a:r>
            <a:endParaRPr sz="1600" dirty="0">
              <a:solidFill>
                <a:schemeClr val="tx1"/>
              </a:solidFill>
            </a:endParaRPr>
          </a:p>
          <a:p>
            <a:pPr marL="0" lvl="0" indent="0" algn="l" rtl="0">
              <a:spcBef>
                <a:spcPts val="1600"/>
              </a:spcBef>
              <a:spcAft>
                <a:spcPts val="1600"/>
              </a:spcAft>
              <a:buNone/>
            </a:pPr>
            <a:r>
              <a:rPr lang="tr" sz="1600" b="1" dirty="0">
                <a:solidFill>
                  <a:srgbClr val="FF0000"/>
                </a:solidFill>
              </a:rPr>
              <a:t>Aktif </a:t>
            </a:r>
            <a:r>
              <a:rPr lang="tr" sz="1600" b="1" dirty="0" smtClean="0">
                <a:solidFill>
                  <a:srgbClr val="FF0000"/>
                </a:solidFill>
              </a:rPr>
              <a:t>Yöntem</a:t>
            </a:r>
            <a:r>
              <a:rPr lang="tr" sz="1600" b="1" dirty="0">
                <a:solidFill>
                  <a:srgbClr val="FF0000"/>
                </a:solidFill>
              </a:rPr>
              <a:t>:</a:t>
            </a:r>
            <a:r>
              <a:rPr lang="tr" sz="1600" dirty="0" smtClean="0"/>
              <a:t> </a:t>
            </a:r>
            <a:r>
              <a:rPr lang="tr" sz="1600" dirty="0">
                <a:solidFill>
                  <a:schemeClr val="tx1"/>
                </a:solidFill>
              </a:rPr>
              <a:t>Aktif yöntem Fransız okullarında 1920- 1960’ lı yıllar kadar yabancı dil öğretiminde kullanılmıştır. Bu yöntem dil bilgisi-çeviri yöntemi ile doğrudan öğretim yöntemlerinin birleştirilmesiyle oluşmuştur. </a:t>
            </a:r>
            <a:endParaRPr sz="1600"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4" name="Google Shape;224;p4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b="1" dirty="0">
                <a:solidFill>
                  <a:srgbClr val="FF0000"/>
                </a:solidFill>
              </a:rPr>
              <a:t>İşitsel-Sözel (Dinle-Konuş)Yöntem</a:t>
            </a:r>
            <a:r>
              <a:rPr lang="tr" sz="1600" b="1" dirty="0" smtClean="0">
                <a:solidFill>
                  <a:srgbClr val="FF0000"/>
                </a:solidFill>
              </a:rPr>
              <a:t>: </a:t>
            </a:r>
            <a:r>
              <a:rPr lang="tr" sz="1600" dirty="0" smtClean="0">
                <a:solidFill>
                  <a:schemeClr val="tx1"/>
                </a:solidFill>
              </a:rPr>
              <a:t>Bu </a:t>
            </a:r>
            <a:r>
              <a:rPr lang="tr" sz="1600" dirty="0">
                <a:solidFill>
                  <a:schemeClr val="tx1"/>
                </a:solidFill>
              </a:rPr>
              <a:t>yöntem, davranışçı yaklaşım ve yapısalcı dilbilim görüşlerinin birleştirilmesiyle oluşmuştur. Bu anlayışa göre dil bir insan davranışıdır. Bu davranışlar uyarıcı-tepki ve pekiştirme bağlamında şartlandırılarak geliştirilir. Bir uyarıcıya verilen doğru cevaplar tepki olarak ele alınır. </a:t>
            </a:r>
            <a:endParaRPr sz="1600" dirty="0">
              <a:solidFill>
                <a:schemeClr val="tx1"/>
              </a:solidFill>
            </a:endParaRPr>
          </a:p>
          <a:p>
            <a:pPr marL="0" lvl="0" indent="0" algn="l" rtl="0">
              <a:spcBef>
                <a:spcPts val="1600"/>
              </a:spcBef>
              <a:spcAft>
                <a:spcPts val="1600"/>
              </a:spcAft>
              <a:buNone/>
            </a:pPr>
            <a:r>
              <a:rPr lang="tr" sz="1600" b="1" dirty="0">
                <a:solidFill>
                  <a:srgbClr val="FF0000"/>
                </a:solidFill>
              </a:rPr>
              <a:t>Sezdirme Yöntemi: </a:t>
            </a:r>
            <a:r>
              <a:rPr lang="tr" sz="1600" dirty="0">
                <a:solidFill>
                  <a:schemeClr val="tx1"/>
                </a:solidFill>
              </a:rPr>
              <a:t>Yapılandırıcı yaklaşım ve yeni dil bilgisiyle birlikte uygulanan sezdirme yöntemi, dilin soyut kurallarını ezberleme değil, öğrencinin dil ve zihinsel becerileri geliştirmeyi amaçlamaktadır. Bu nedenle öğrencilerde dili sorgulama, dille ilgili düşünme ve araştırma yapma mantığını oluşturmaya çalışmaktadır. Öğrenci dil hakkında bilinçli olmalı ve dili etkin kullanmalıdır.</a:t>
            </a:r>
            <a:endParaRPr sz="1600" dirty="0">
              <a:solidFill>
                <a:schemeClr val="tx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4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a:t>Sezdirme Yöntemiyle Aktif Öğrenme Süreci </a:t>
            </a:r>
            <a:endParaRPr/>
          </a:p>
        </p:txBody>
      </p:sp>
      <p:sp>
        <p:nvSpPr>
          <p:cNvPr id="230" name="Google Shape;230;p41"/>
          <p:cNvSpPr txBox="1">
            <a:spLocks noGrp="1"/>
          </p:cNvSpPr>
          <p:nvPr>
            <p:ph type="body" idx="1"/>
          </p:nvPr>
        </p:nvSpPr>
        <p:spPr>
          <a:xfrm>
            <a:off x="1" y="1127675"/>
            <a:ext cx="8923282" cy="371759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dirty="0">
                <a:solidFill>
                  <a:schemeClr val="tx1"/>
                </a:solidFill>
              </a:rPr>
              <a:t>Sezdirme yöntemiyle dil bilgisini aktif öğrenme altı aşamada gerçekleştirilmektedir. Bu aşamalarda uygulanan işlemler ve etkinlikler aşağıda verilmektedir.</a:t>
            </a:r>
            <a:endParaRPr sz="1600" dirty="0">
              <a:solidFill>
                <a:schemeClr val="tx1"/>
              </a:solidFill>
            </a:endParaRPr>
          </a:p>
          <a:p>
            <a:pPr marL="0" lvl="0" indent="0" algn="l" rtl="0">
              <a:spcBef>
                <a:spcPts val="1600"/>
              </a:spcBef>
              <a:spcAft>
                <a:spcPts val="0"/>
              </a:spcAft>
              <a:buNone/>
            </a:pPr>
            <a:r>
              <a:rPr lang="tr" sz="1600" b="1" dirty="0">
                <a:solidFill>
                  <a:srgbClr val="FF0000"/>
                </a:solidFill>
              </a:rPr>
              <a:t>1. Olayı Gözlemleme:</a:t>
            </a:r>
            <a:r>
              <a:rPr lang="tr" sz="1600" dirty="0">
                <a:solidFill>
                  <a:srgbClr val="FF0000"/>
                </a:solidFill>
              </a:rPr>
              <a:t> </a:t>
            </a:r>
            <a:r>
              <a:rPr lang="tr" sz="1600" dirty="0">
                <a:solidFill>
                  <a:schemeClr val="tx1"/>
                </a:solidFill>
              </a:rPr>
              <a:t>Birinci aşama bir dil bilgisi olayını keşfetmek için seçilmiş cümleleri gözlemleme etkinliklerini kapsamaktadır. Öğretmen öğrencilere küçük ekipler halinde görevler vermektedir. Örneğin metin, cümle, kelime grupları gibi ögeleri benzerliklerine göre </a:t>
            </a:r>
            <a:r>
              <a:rPr lang="tr" sz="1600" dirty="0" smtClean="0">
                <a:solidFill>
                  <a:schemeClr val="tx1"/>
                </a:solidFill>
              </a:rPr>
              <a:t>gruplama</a:t>
            </a:r>
            <a:r>
              <a:rPr lang="en-US" sz="1600" dirty="0" smtClean="0">
                <a:solidFill>
                  <a:schemeClr val="tx1"/>
                </a:solidFill>
              </a:rPr>
              <a:t>..</a:t>
            </a:r>
            <a:endParaRPr sz="1600" dirty="0">
              <a:solidFill>
                <a:schemeClr val="tx1"/>
              </a:solidFill>
            </a:endParaRPr>
          </a:p>
          <a:p>
            <a:pPr marL="0" lvl="0" indent="0" algn="l" rtl="0">
              <a:spcBef>
                <a:spcPts val="1600"/>
              </a:spcBef>
              <a:spcAft>
                <a:spcPts val="1600"/>
              </a:spcAft>
              <a:buNone/>
            </a:pPr>
            <a:r>
              <a:rPr lang="tr" sz="1600" b="1" dirty="0">
                <a:solidFill>
                  <a:srgbClr val="FF0000"/>
                </a:solidFill>
              </a:rPr>
              <a:t>2. Örnekleri Değiştirme ve Hipotez Oluşturma: </a:t>
            </a:r>
            <a:r>
              <a:rPr lang="tr" sz="1600" dirty="0">
                <a:solidFill>
                  <a:schemeClr val="tx1"/>
                </a:solidFill>
              </a:rPr>
              <a:t>Dilin özelliklerini daha iyi anlamak için öğrencilere farklı değişimleri göstermeli, onların temel özellikleri ve işlevleri iyi fark etmeleri sağlanmalıdır. Bunun için basit söz dizimsel işlemlerden yararlanılır. Yani harf, hece, kelime ilave etme, çıkarma, değiştirme, yerleştirme gibi. Çalışma metninin örneklerinin değiştirilmesi dil bilgisi olayının işlevi hakkında tanımlayıcı veya açıklayıcı hipotezler oluşturmaya izin verir. </a:t>
            </a:r>
            <a:endParaRPr sz="1600" dirty="0">
              <a:solidFill>
                <a:schemeClr val="tx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6" name="Google Shape;236;p42"/>
          <p:cNvSpPr txBox="1">
            <a:spLocks noGrp="1"/>
          </p:cNvSpPr>
          <p:nvPr>
            <p:ph type="body" idx="1"/>
          </p:nvPr>
        </p:nvSpPr>
        <p:spPr>
          <a:xfrm>
            <a:off x="301549" y="176646"/>
            <a:ext cx="8520600" cy="469812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b="1" dirty="0">
                <a:solidFill>
                  <a:srgbClr val="FF0000"/>
                </a:solidFill>
              </a:rPr>
              <a:t>3. Hipotezleri Doğrulama: </a:t>
            </a:r>
            <a:r>
              <a:rPr lang="tr" sz="1600" dirty="0">
                <a:solidFill>
                  <a:schemeClr val="tx1"/>
                </a:solidFill>
              </a:rPr>
              <a:t>Belirlenen hipotezler başka çalışma metinleri üzerinde incelenir ve değerlendirilir. Eğer aynı sonuçları veriyorsa belirlenen hipotezler genelleştirilir, kural ve ilke biçiminde ifade edilir. </a:t>
            </a:r>
            <a:endParaRPr sz="1600" dirty="0">
              <a:solidFill>
                <a:schemeClr val="tx1"/>
              </a:solidFill>
            </a:endParaRPr>
          </a:p>
          <a:p>
            <a:pPr marL="0" lvl="0" indent="0" algn="l" rtl="0">
              <a:spcBef>
                <a:spcPts val="1600"/>
              </a:spcBef>
              <a:spcAft>
                <a:spcPts val="0"/>
              </a:spcAft>
              <a:buNone/>
            </a:pPr>
            <a:r>
              <a:rPr lang="tr" sz="1600" b="1" dirty="0">
                <a:solidFill>
                  <a:srgbClr val="FF0000"/>
                </a:solidFill>
              </a:rPr>
              <a:t>4. Kural Oluşturma: </a:t>
            </a:r>
            <a:r>
              <a:rPr lang="tr" sz="1600" dirty="0">
                <a:solidFill>
                  <a:schemeClr val="tx1"/>
                </a:solidFill>
              </a:rPr>
              <a:t>Bu aşamada öğrenciler çalışma sonucu keşfettikleri kuralı veya ilkeyi kendi kelimeleriyle yazarak açıklarlar. Ardından yazdıkları kuralı öğretmenin yönetiminde tartışırlar. </a:t>
            </a:r>
            <a:endParaRPr sz="1600" dirty="0">
              <a:solidFill>
                <a:schemeClr val="tx1"/>
              </a:solidFill>
            </a:endParaRPr>
          </a:p>
          <a:p>
            <a:pPr marL="0" indent="0">
              <a:spcBef>
                <a:spcPts val="1600"/>
              </a:spcBef>
              <a:spcAft>
                <a:spcPts val="1600"/>
              </a:spcAft>
              <a:buNone/>
            </a:pPr>
            <a:r>
              <a:rPr lang="tr" sz="1600" b="1" dirty="0">
                <a:solidFill>
                  <a:srgbClr val="FF0000"/>
                </a:solidFill>
              </a:rPr>
              <a:t>5. Alıştırma Yapma: </a:t>
            </a:r>
            <a:r>
              <a:rPr lang="tr" sz="1600" dirty="0">
                <a:solidFill>
                  <a:schemeClr val="tx1"/>
                </a:solidFill>
              </a:rPr>
              <a:t>Öğrenciler keşfettikleri dil olayını çeşitli metinlerinde uygularlar. Bu çalışmalar incelenen dil bilgisi kavramına katkı sağlamaktadır. Uzun çalışmaları gerektiren bu aşama yeni bilgileri iyi öğrenme, otomatik hale getirme ve sorun çözme süreçlerini geliştirme açısından önemlidir</a:t>
            </a:r>
            <a:r>
              <a:rPr lang="tr" sz="1600" dirty="0" smtClean="0">
                <a:solidFill>
                  <a:schemeClr val="tx1"/>
                </a:solidFill>
              </a:rPr>
              <a:t>.</a:t>
            </a:r>
            <a:endParaRPr lang="en-US" sz="1600" dirty="0" smtClean="0">
              <a:solidFill>
                <a:schemeClr val="tx1"/>
              </a:solidFill>
            </a:endParaRPr>
          </a:p>
          <a:p>
            <a:pPr marL="0" indent="0">
              <a:spcBef>
                <a:spcPts val="1600"/>
              </a:spcBef>
              <a:spcAft>
                <a:spcPts val="1600"/>
              </a:spcAft>
              <a:buNone/>
            </a:pPr>
            <a:r>
              <a:rPr lang="tr" sz="1600" dirty="0" smtClean="0"/>
              <a:t> </a:t>
            </a:r>
            <a:r>
              <a:rPr lang="tr-TR" sz="1600" b="1" dirty="0" smtClean="0">
                <a:solidFill>
                  <a:srgbClr val="FF0000"/>
                </a:solidFill>
              </a:rPr>
              <a:t>6. Uygulamaya Aktarma: </a:t>
            </a:r>
            <a:r>
              <a:rPr lang="tr-TR" sz="1600" dirty="0" smtClean="0">
                <a:solidFill>
                  <a:schemeClr val="tx1"/>
                </a:solidFill>
              </a:rPr>
              <a:t>Sezdirme yöntemiyle aktif öğrenme sürecinin son aşaması öğrenilenleri uygulamaya aktarmadır. Bu aşamada farklı metinlerle ve değişik uygulamalarla öğrenilenler geliştirilir ve değerlendirilir. </a:t>
            </a:r>
          </a:p>
          <a:p>
            <a:pPr marL="0" lvl="0" indent="0" algn="l" rtl="0">
              <a:spcBef>
                <a:spcPts val="1600"/>
              </a:spcBef>
              <a:spcAft>
                <a:spcPts val="1600"/>
              </a:spcAft>
              <a:buNone/>
            </a:pPr>
            <a:endParaRPr lang="en-US" sz="1600" dirty="0" smtClean="0"/>
          </a:p>
          <a:p>
            <a:pPr marL="0" lvl="0" indent="0" algn="l" rtl="0">
              <a:spcBef>
                <a:spcPts val="1600"/>
              </a:spcBef>
              <a:spcAft>
                <a:spcPts val="1600"/>
              </a:spcAft>
              <a:buNone/>
            </a:pPr>
            <a:endParaRPr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72358" y="445025"/>
            <a:ext cx="7959941"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TR" sz="1800" b="1" dirty="0" smtClean="0">
                <a:solidFill>
                  <a:srgbClr val="FF0000"/>
                </a:solidFill>
              </a:rPr>
              <a:t>A</a:t>
            </a:r>
            <a:r>
              <a:rPr lang="tr-TR" b="1" dirty="0" smtClean="0">
                <a:solidFill>
                  <a:srgbClr val="FF0000"/>
                </a:solidFill>
              </a:rPr>
              <a:t>.</a:t>
            </a:r>
            <a:r>
              <a:rPr lang="tr-TR" sz="1800" b="1" dirty="0" smtClean="0">
                <a:solidFill>
                  <a:srgbClr val="FF0000"/>
                </a:solidFill>
              </a:rPr>
              <a:t>Dil Bilgisi Nedir?</a:t>
            </a:r>
            <a:endParaRPr lang="tr-TR" sz="1800" b="1" dirty="0">
              <a:solidFill>
                <a:srgbClr val="FF0000"/>
              </a:solidFill>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04800" algn="l" rtl="0">
              <a:lnSpc>
                <a:spcPct val="100000"/>
              </a:lnSpc>
              <a:spcBef>
                <a:spcPts val="0"/>
              </a:spcBef>
              <a:spcAft>
                <a:spcPts val="0"/>
              </a:spcAft>
              <a:buClr>
                <a:srgbClr val="000000"/>
              </a:buClr>
              <a:buSzPts val="1200"/>
              <a:buChar char="●"/>
            </a:pPr>
            <a:r>
              <a:rPr lang="tr" sz="1600" dirty="0">
                <a:solidFill>
                  <a:srgbClr val="000000"/>
                </a:solidFill>
              </a:rPr>
              <a:t>Dil bilgisi, Latince “harf ve işaret” anlamındaki “gramma” kelimesi ile “harfleri yazma ve okuma sanatı” olarak açıklanan “grammatica” kelimesinden gelmektedir. </a:t>
            </a:r>
            <a:endParaRPr sz="1600" dirty="0">
              <a:solidFill>
                <a:srgbClr val="000000"/>
              </a:solidFill>
            </a:endParaRPr>
          </a:p>
          <a:p>
            <a:pPr marL="457200" lvl="0" indent="-304800" algn="l" rtl="0">
              <a:lnSpc>
                <a:spcPct val="100000"/>
              </a:lnSpc>
              <a:spcBef>
                <a:spcPts val="0"/>
              </a:spcBef>
              <a:spcAft>
                <a:spcPts val="0"/>
              </a:spcAft>
              <a:buClr>
                <a:srgbClr val="000000"/>
              </a:buClr>
              <a:buSzPts val="1200"/>
              <a:buChar char="●"/>
            </a:pPr>
            <a:r>
              <a:rPr lang="tr" sz="1600" dirty="0">
                <a:solidFill>
                  <a:srgbClr val="000000"/>
                </a:solidFill>
              </a:rPr>
              <a:t>Eskiden harf </a:t>
            </a:r>
            <a:r>
              <a:rPr lang="tr" sz="1600" dirty="0" smtClean="0">
                <a:solidFill>
                  <a:srgbClr val="000000"/>
                </a:solidFill>
              </a:rPr>
              <a:t>okuma-yazma </a:t>
            </a:r>
            <a:r>
              <a:rPr lang="tr" sz="1600" dirty="0">
                <a:solidFill>
                  <a:srgbClr val="000000"/>
                </a:solidFill>
              </a:rPr>
              <a:t>sanatı olarak ele alınan dil bilgisi günümüzde bir dilin ses, biçim, cümle ve metin yapısını inceleyen, anlam ve görevlerini ortaya koyan geniş bir alan olmuştur. </a:t>
            </a:r>
            <a:endParaRPr sz="1600" dirty="0">
              <a:solidFill>
                <a:srgbClr val="000000"/>
              </a:solidFill>
            </a:endParaRPr>
          </a:p>
          <a:p>
            <a:pPr marL="457200" lvl="0" indent="-304800" algn="l" rtl="0">
              <a:lnSpc>
                <a:spcPct val="100000"/>
              </a:lnSpc>
              <a:spcBef>
                <a:spcPts val="0"/>
              </a:spcBef>
              <a:spcAft>
                <a:spcPts val="0"/>
              </a:spcAft>
              <a:buClr>
                <a:srgbClr val="000000"/>
              </a:buClr>
              <a:buSzPts val="1200"/>
              <a:buChar char="●"/>
            </a:pPr>
            <a:r>
              <a:rPr lang="tr" sz="1600" dirty="0">
                <a:solidFill>
                  <a:srgbClr val="000000"/>
                </a:solidFill>
              </a:rPr>
              <a:t>Dil bilgisi günümüze kadar çeşitli biçimlerde </a:t>
            </a:r>
            <a:r>
              <a:rPr lang="tr" sz="1600" dirty="0" smtClean="0">
                <a:solidFill>
                  <a:srgbClr val="000000"/>
                </a:solidFill>
              </a:rPr>
              <a:t>tanımlanmıştır.</a:t>
            </a:r>
            <a:r>
              <a:rPr lang="en-US" sz="1600" dirty="0" smtClean="0">
                <a:solidFill>
                  <a:srgbClr val="000000"/>
                </a:solidFill>
              </a:rPr>
              <a:t>Bunlardan bir tanesi şudur:</a:t>
            </a:r>
            <a:endParaRPr sz="1600" dirty="0">
              <a:solidFill>
                <a:srgbClr val="000000"/>
              </a:solidFill>
            </a:endParaRPr>
          </a:p>
          <a:p>
            <a:pPr marL="457200" lvl="0" indent="0" algn="l" rtl="0">
              <a:lnSpc>
                <a:spcPct val="100000"/>
              </a:lnSpc>
              <a:spcBef>
                <a:spcPts val="0"/>
              </a:spcBef>
              <a:spcAft>
                <a:spcPts val="0"/>
              </a:spcAft>
              <a:buClr>
                <a:schemeClr val="dk1"/>
              </a:buClr>
              <a:buSzPts val="1100"/>
              <a:buFont typeface="Arial"/>
              <a:buNone/>
            </a:pPr>
            <a:endParaRPr lang="en-US" sz="1600" dirty="0" smtClean="0">
              <a:solidFill>
                <a:srgbClr val="000000"/>
              </a:solidFill>
            </a:endParaRPr>
          </a:p>
          <a:p>
            <a:pPr marL="457200" lvl="0" indent="0" algn="l" rtl="0">
              <a:lnSpc>
                <a:spcPct val="100000"/>
              </a:lnSpc>
              <a:spcBef>
                <a:spcPts val="0"/>
              </a:spcBef>
              <a:spcAft>
                <a:spcPts val="0"/>
              </a:spcAft>
              <a:buClr>
                <a:schemeClr val="dk1"/>
              </a:buClr>
              <a:buSzPts val="1100"/>
              <a:buFont typeface="Arial"/>
              <a:buNone/>
            </a:pPr>
            <a:r>
              <a:rPr lang="tr" sz="1600" dirty="0" smtClean="0">
                <a:solidFill>
                  <a:srgbClr val="000000"/>
                </a:solidFill>
              </a:rPr>
              <a:t>‘‘Bir </a:t>
            </a:r>
            <a:r>
              <a:rPr lang="tr" sz="1600" dirty="0">
                <a:solidFill>
                  <a:srgbClr val="000000"/>
                </a:solidFill>
              </a:rPr>
              <a:t>dili doğru konuşmak için oluşturulan düzenleyici ilke ve kurallar </a:t>
            </a:r>
            <a:r>
              <a:rPr lang="tr" sz="1600" dirty="0" smtClean="0">
                <a:solidFill>
                  <a:srgbClr val="000000"/>
                </a:solidFill>
              </a:rPr>
              <a:t>bütünü</a:t>
            </a:r>
            <a:r>
              <a:rPr lang="en-US" sz="1600" dirty="0" err="1" smtClean="0">
                <a:solidFill>
                  <a:srgbClr val="000000"/>
                </a:solidFill>
              </a:rPr>
              <a:t>dür</a:t>
            </a:r>
            <a:r>
              <a:rPr lang="en-US" sz="1600" dirty="0" smtClean="0">
                <a:solidFill>
                  <a:srgbClr val="000000"/>
                </a:solidFill>
              </a:rPr>
              <a:t>.</a:t>
            </a:r>
            <a:r>
              <a:rPr lang="tr-TR" sz="1600" dirty="0" smtClean="0">
                <a:solidFill>
                  <a:srgbClr val="000000"/>
                </a:solidFill>
              </a:rPr>
              <a:t>’’</a:t>
            </a:r>
            <a:endParaRPr sz="1600" dirty="0">
              <a:solidFill>
                <a:srgbClr val="000000"/>
              </a:solidFill>
            </a:endParaRPr>
          </a:p>
          <a:p>
            <a:pPr marL="457200" lvl="0" indent="0" algn="l" rtl="0">
              <a:lnSpc>
                <a:spcPct val="100000"/>
              </a:lnSpc>
              <a:spcBef>
                <a:spcPts val="0"/>
              </a:spcBef>
              <a:spcAft>
                <a:spcPts val="0"/>
              </a:spcAft>
              <a:buClr>
                <a:schemeClr val="dk1"/>
              </a:buClr>
              <a:buSzPts val="1100"/>
              <a:buFont typeface="Arial"/>
              <a:buNone/>
            </a:pPr>
            <a:endParaRPr sz="1600" dirty="0">
              <a:solidFill>
                <a:srgbClr val="000000"/>
              </a:solidFill>
            </a:endParaRPr>
          </a:p>
          <a:p>
            <a:pPr marL="0" lvl="0" indent="0" algn="l" rtl="0">
              <a:spcBef>
                <a:spcPts val="0"/>
              </a:spcBef>
              <a:spcAft>
                <a:spcPts val="1600"/>
              </a:spcAft>
              <a:buNone/>
            </a:pPr>
            <a:endParaRPr sz="16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Google Shape;247;p44"/>
          <p:cNvSpPr txBox="1">
            <a:spLocks noGrp="1"/>
          </p:cNvSpPr>
          <p:nvPr>
            <p:ph type="title"/>
          </p:nvPr>
        </p:nvSpPr>
        <p:spPr>
          <a:xfrm>
            <a:off x="515006" y="445025"/>
            <a:ext cx="8317293"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b="1" dirty="0">
                <a:solidFill>
                  <a:srgbClr val="FF0000"/>
                </a:solidFill>
              </a:rPr>
              <a:t>Ülkemizde Dil Bilgisi Öğretimi </a:t>
            </a:r>
            <a:endParaRPr b="1" dirty="0">
              <a:solidFill>
                <a:srgbClr val="FF0000"/>
              </a:solidFill>
            </a:endParaRPr>
          </a:p>
        </p:txBody>
      </p:sp>
      <p:sp>
        <p:nvSpPr>
          <p:cNvPr id="248" name="Google Shape;248;p4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600" dirty="0">
                <a:solidFill>
                  <a:schemeClr val="tx1"/>
                </a:solidFill>
              </a:rPr>
              <a:t>Türkçe öğretiminde güncel değişmeler 2005 Programıyla birlikte başlamıştır. 2005 yılında uygulamaya konulan yeni Türkçe Öğretim Programı, eğitim ve dil alanındaki son bilimsel gelişmeler, yaklaşımlar ve modeller çerçevesinde geliştirilmiştir. </a:t>
            </a:r>
            <a:endParaRPr sz="1600" dirty="0">
              <a:solidFill>
                <a:schemeClr val="tx1"/>
              </a:solidFill>
            </a:endParaRPr>
          </a:p>
          <a:p>
            <a:pPr marL="0" lvl="0" indent="0" algn="l" rtl="0">
              <a:spcBef>
                <a:spcPts val="1600"/>
              </a:spcBef>
              <a:spcAft>
                <a:spcPts val="0"/>
              </a:spcAft>
              <a:buNone/>
            </a:pPr>
            <a:r>
              <a:rPr lang="tr" sz="1600" dirty="0">
                <a:solidFill>
                  <a:schemeClr val="tx1"/>
                </a:solidFill>
              </a:rPr>
              <a:t>Dil bilgisi, dinleme, konuşma, okuma, yazma, görsel okuma ve sunu olmak üzere bütün dil öğrenme alanlarıyla birlikte sarmal olarak düzenlenmiştir. İlkokul düzeyinde, dil bilgisi kural ve ilkelerinin sezdirilmesi yolu benimsenmiştir </a:t>
            </a:r>
            <a:endParaRPr sz="1600" dirty="0">
              <a:solidFill>
                <a:schemeClr val="tx1"/>
              </a:solidFill>
            </a:endParaRPr>
          </a:p>
          <a:p>
            <a:pPr marL="0" lvl="0" indent="0" algn="l" rtl="0">
              <a:spcBef>
                <a:spcPts val="1600"/>
              </a:spcBef>
              <a:spcAft>
                <a:spcPts val="1600"/>
              </a:spcAft>
              <a:buNone/>
            </a:pPr>
            <a:r>
              <a:rPr lang="tr" sz="1600" dirty="0">
                <a:solidFill>
                  <a:schemeClr val="tx1"/>
                </a:solidFill>
              </a:rPr>
              <a:t>Türkçe (1-5 Sınıflar) Öğretim Programında ilkokuma ve yazma; Ses Temelli Cümle Yöntemiyle ilk okuma yazma öğretimi yapılmaktadır.</a:t>
            </a:r>
            <a:endParaRPr sz="1600" dirty="0">
              <a:solidFill>
                <a:schemeClr val="tx1"/>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Kaynakça</a:t>
            </a:r>
            <a:endParaRPr lang="tr-TR" dirty="0"/>
          </a:p>
        </p:txBody>
      </p:sp>
      <p:sp>
        <p:nvSpPr>
          <p:cNvPr id="3" name="Metin Yer Tutucusu 2"/>
          <p:cNvSpPr>
            <a:spLocks noGrp="1"/>
          </p:cNvSpPr>
          <p:nvPr>
            <p:ph type="body" idx="1"/>
          </p:nvPr>
        </p:nvSpPr>
        <p:spPr/>
        <p:txBody>
          <a:bodyPr/>
          <a:lstStyle/>
          <a:p>
            <a:r>
              <a:rPr lang="tr-TR" dirty="0">
                <a:solidFill>
                  <a:schemeClr val="tx1"/>
                </a:solidFill>
              </a:rPr>
              <a:t>Prof. Dr. Firdevs </a:t>
            </a:r>
            <a:r>
              <a:rPr lang="tr-TR" dirty="0" smtClean="0">
                <a:solidFill>
                  <a:schemeClr val="tx1"/>
                </a:solidFill>
              </a:rPr>
              <a:t>GÜNEŞ, Dil Bilgisi Öğretiminde Yeni Yaklaşımlar, Dil ve Edebiyat Eğitimi Dergisi 2(7),71-92, 2013</a:t>
            </a:r>
          </a:p>
          <a:p>
            <a:r>
              <a:rPr lang="tr-TR" dirty="0" smtClean="0">
                <a:solidFill>
                  <a:schemeClr val="tx1"/>
                </a:solidFill>
              </a:rPr>
              <a:t>Prof. Dr. Firdevs GÜNEŞ, Türkçe Öğretimi Yaklaşımlar ve Modeller, </a:t>
            </a:r>
            <a:r>
              <a:rPr lang="tr-TR" dirty="0" err="1" smtClean="0">
                <a:solidFill>
                  <a:schemeClr val="tx1"/>
                </a:solidFill>
              </a:rPr>
              <a:t>Pegem</a:t>
            </a:r>
            <a:r>
              <a:rPr lang="tr-TR" dirty="0" smtClean="0">
                <a:solidFill>
                  <a:schemeClr val="tx1"/>
                </a:solidFill>
              </a:rPr>
              <a:t> Akademi Yayıncılık, Ankara, 2017</a:t>
            </a:r>
            <a:endParaRPr lang="tr-TR" dirty="0">
              <a:solidFill>
                <a:schemeClr val="tx1"/>
              </a:solidFill>
            </a:endParaRPr>
          </a:p>
        </p:txBody>
      </p:sp>
    </p:spTree>
    <p:extLst>
      <p:ext uri="{BB962C8B-B14F-4D97-AF65-F5344CB8AC3E}">
        <p14:creationId xmlns:p14="http://schemas.microsoft.com/office/powerpoint/2010/main" val="21035872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714702" y="445025"/>
            <a:ext cx="811759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B</a:t>
            </a:r>
            <a:r>
              <a:rPr lang="tr" sz="1800" b="1" dirty="0" smtClean="0">
                <a:solidFill>
                  <a:srgbClr val="FF0000"/>
                </a:solidFill>
              </a:rPr>
              <a:t>.Dil </a:t>
            </a:r>
            <a:r>
              <a:rPr lang="tr" sz="1800" b="1" dirty="0">
                <a:solidFill>
                  <a:srgbClr val="FF0000"/>
                </a:solidFill>
              </a:rPr>
              <a:t>Bilgisi Türleri</a:t>
            </a:r>
            <a:endParaRPr sz="1800" b="1" dirty="0">
              <a:solidFill>
                <a:srgbClr val="FF0000"/>
              </a:solidFill>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Tarihsel süreç içerisinde dili farklı açılardan ele alan ve inceleyen çeşitli dil bilgisi türleri ortaya çıkmıştır.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Örneğin </a:t>
            </a:r>
            <a:r>
              <a:rPr lang="tr" sz="1600" dirty="0">
                <a:solidFill>
                  <a:srgbClr val="000000"/>
                </a:solidFill>
              </a:rPr>
              <a:t>klâsik veya geleneksel dil bilgisi </a:t>
            </a:r>
            <a:r>
              <a:rPr lang="tr" sz="1600" dirty="0" smtClean="0">
                <a:solidFill>
                  <a:srgbClr val="000000"/>
                </a:solidFill>
              </a:rPr>
              <a:t>denilen ‘Biçimbilimsel </a:t>
            </a:r>
            <a:r>
              <a:rPr lang="tr" sz="1600" dirty="0">
                <a:solidFill>
                  <a:srgbClr val="000000"/>
                </a:solidFill>
              </a:rPr>
              <a:t>Dil Bilgisi, Üretimci ve Dönüşümcü Dil Bilgisi, Kavramsal-İşlevsel Dil Bilgisi, Söyleyiş Dil Bilgisi, Metinsel Dil Bilgisi’ gibi.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Okullarda hangi bilgilerin verilmesi gerektiği tartışmaları </a:t>
            </a:r>
            <a:r>
              <a:rPr lang="tr" sz="1600" dirty="0" smtClean="0">
                <a:solidFill>
                  <a:srgbClr val="000000"/>
                </a:solidFill>
              </a:rPr>
              <a:t>sonucu ‘Eğitim </a:t>
            </a:r>
            <a:r>
              <a:rPr lang="tr" sz="1600" dirty="0">
                <a:solidFill>
                  <a:srgbClr val="000000"/>
                </a:solidFill>
              </a:rPr>
              <a:t>Dil Bilgisi ya da Okul Dil </a:t>
            </a:r>
            <a:r>
              <a:rPr lang="tr" sz="1600" dirty="0" smtClean="0">
                <a:solidFill>
                  <a:srgbClr val="000000"/>
                </a:solidFill>
              </a:rPr>
              <a:t>Bilgisi’ </a:t>
            </a:r>
            <a:r>
              <a:rPr lang="tr" sz="1600" dirty="0">
                <a:solidFill>
                  <a:srgbClr val="000000"/>
                </a:solidFill>
              </a:rPr>
              <a:t>ortaya çıkmış, bunların özellikleri dönüşümcü ve paylaşımcı olarak nitelendirilmiştir.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Son yıllarda </a:t>
            </a:r>
            <a:r>
              <a:rPr lang="tr" sz="1600" dirty="0" smtClean="0">
                <a:solidFill>
                  <a:srgbClr val="000000"/>
                </a:solidFill>
              </a:rPr>
              <a:t>‘Metin </a:t>
            </a:r>
            <a:r>
              <a:rPr lang="tr" sz="1600" dirty="0">
                <a:solidFill>
                  <a:srgbClr val="000000"/>
                </a:solidFill>
              </a:rPr>
              <a:t>Dil Bilgisi ve Yararlı Dil Bilgisi’ gündeme gelmiştir. </a:t>
            </a:r>
            <a:r>
              <a:rPr lang="en-US" sz="1600" dirty="0" smtClean="0">
                <a:solidFill>
                  <a:srgbClr val="000000"/>
                </a:solidFill>
              </a:rPr>
              <a:t>Bu listenin </a:t>
            </a:r>
            <a:r>
              <a:rPr lang="en-US" sz="1600" dirty="0" err="1" smtClean="0">
                <a:solidFill>
                  <a:srgbClr val="000000"/>
                </a:solidFill>
              </a:rPr>
              <a:t>uzayacağı</a:t>
            </a:r>
            <a:r>
              <a:rPr lang="en-US" sz="1600" dirty="0" smtClean="0">
                <a:solidFill>
                  <a:srgbClr val="000000"/>
                </a:solidFill>
              </a:rPr>
              <a:t> </a:t>
            </a:r>
            <a:r>
              <a:rPr lang="en-US" sz="1600" dirty="0" err="1" smtClean="0">
                <a:solidFill>
                  <a:srgbClr val="000000"/>
                </a:solidFill>
              </a:rPr>
              <a:t>bellidir</a:t>
            </a:r>
            <a:r>
              <a:rPr lang="en-US" sz="1600" dirty="0" smtClean="0">
                <a:solidFill>
                  <a:srgbClr val="000000"/>
                </a:solidFill>
              </a:rPr>
              <a:t>.</a:t>
            </a:r>
            <a:endParaRPr lang="tr-T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B</a:t>
            </a:r>
            <a:r>
              <a:rPr lang="en-US" sz="1600" dirty="0" smtClean="0">
                <a:solidFill>
                  <a:srgbClr val="000000"/>
                </a:solidFill>
              </a:rPr>
              <a:t>iz size </a:t>
            </a:r>
            <a:r>
              <a:rPr lang="tr" sz="1600" dirty="0" smtClean="0">
                <a:solidFill>
                  <a:srgbClr val="000000"/>
                </a:solidFill>
              </a:rPr>
              <a:t> </a:t>
            </a:r>
            <a:r>
              <a:rPr lang="tr" sz="1600" dirty="0">
                <a:solidFill>
                  <a:srgbClr val="000000"/>
                </a:solidFill>
              </a:rPr>
              <a:t>eğitim dil </a:t>
            </a:r>
            <a:r>
              <a:rPr lang="tr" sz="1600" dirty="0" smtClean="0">
                <a:solidFill>
                  <a:srgbClr val="000000"/>
                </a:solidFill>
              </a:rPr>
              <a:t>bilgisi/okul </a:t>
            </a:r>
            <a:r>
              <a:rPr lang="tr" sz="1600" dirty="0">
                <a:solidFill>
                  <a:srgbClr val="000000"/>
                </a:solidFill>
              </a:rPr>
              <a:t>dil </a:t>
            </a:r>
            <a:r>
              <a:rPr lang="tr" sz="1600" dirty="0" smtClean="0">
                <a:solidFill>
                  <a:srgbClr val="000000"/>
                </a:solidFill>
              </a:rPr>
              <a:t>bilgisini </a:t>
            </a:r>
            <a:r>
              <a:rPr lang="tr" sz="1600" dirty="0">
                <a:solidFill>
                  <a:srgbClr val="000000"/>
                </a:solidFill>
              </a:rPr>
              <a:t>ele </a:t>
            </a:r>
            <a:r>
              <a:rPr lang="tr" sz="1600" dirty="0" smtClean="0">
                <a:solidFill>
                  <a:srgbClr val="000000"/>
                </a:solidFill>
              </a:rPr>
              <a:t>al</a:t>
            </a:r>
            <a:r>
              <a:rPr lang="en-US" sz="1600" dirty="0" smtClean="0">
                <a:solidFill>
                  <a:srgbClr val="000000"/>
                </a:solidFill>
              </a:rPr>
              <a:t>acağız ve </a:t>
            </a:r>
            <a:r>
              <a:rPr lang="tr" sz="1600" dirty="0" smtClean="0">
                <a:solidFill>
                  <a:srgbClr val="000000"/>
                </a:solidFill>
              </a:rPr>
              <a:t> </a:t>
            </a:r>
            <a:r>
              <a:rPr lang="tr" sz="1600" dirty="0">
                <a:solidFill>
                  <a:srgbClr val="000000"/>
                </a:solidFill>
              </a:rPr>
              <a:t>bu alandaki </a:t>
            </a:r>
            <a:r>
              <a:rPr lang="tr" sz="1600" dirty="0" smtClean="0">
                <a:solidFill>
                  <a:srgbClr val="000000"/>
                </a:solidFill>
              </a:rPr>
              <a:t>gelişmeleri </a:t>
            </a:r>
            <a:r>
              <a:rPr lang="tr" sz="1600" dirty="0">
                <a:solidFill>
                  <a:srgbClr val="000000"/>
                </a:solidFill>
              </a:rPr>
              <a:t>aşağıda </a:t>
            </a:r>
            <a:r>
              <a:rPr lang="tr" sz="1600" dirty="0" smtClean="0">
                <a:solidFill>
                  <a:srgbClr val="000000"/>
                </a:solidFill>
              </a:rPr>
              <a:t>ver</a:t>
            </a:r>
            <a:r>
              <a:rPr lang="en-US" sz="1600" dirty="0" smtClean="0">
                <a:solidFill>
                  <a:srgbClr val="000000"/>
                </a:solidFill>
              </a:rPr>
              <a:t>eceğiz.</a:t>
            </a:r>
            <a:endParaRPr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693682" y="445025"/>
            <a:ext cx="8138617"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C</a:t>
            </a:r>
            <a:r>
              <a:rPr lang="tr" sz="1800" b="1" dirty="0" smtClean="0">
                <a:solidFill>
                  <a:srgbClr val="FF0000"/>
                </a:solidFill>
              </a:rPr>
              <a:t>.Okul </a:t>
            </a:r>
            <a:r>
              <a:rPr lang="tr" sz="1800" b="1" dirty="0">
                <a:solidFill>
                  <a:srgbClr val="FF0000"/>
                </a:solidFill>
              </a:rPr>
              <a:t>Dil Bilgisi</a:t>
            </a:r>
            <a:endParaRPr sz="1800" b="1" dirty="0">
              <a:solidFill>
                <a:srgbClr val="FF0000"/>
              </a:solidFill>
            </a:endParaRPr>
          </a:p>
        </p:txBody>
      </p:sp>
      <p:sp>
        <p:nvSpPr>
          <p:cNvPr id="79" name="Google Shape;79;p17"/>
          <p:cNvSpPr txBox="1">
            <a:spLocks noGrp="1"/>
          </p:cNvSpPr>
          <p:nvPr>
            <p:ph type="body" idx="1"/>
          </p:nvPr>
        </p:nvSpPr>
        <p:spPr>
          <a:xfrm>
            <a:off x="122275" y="1152475"/>
            <a:ext cx="88767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Eğitim alanında iki tür dil bilgisi kullanılmaktadır.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Birincisi ilkokuldan üniversiteye kadar öğretilen </a:t>
            </a:r>
            <a:r>
              <a:rPr lang="tr" sz="1600" dirty="0" smtClean="0">
                <a:solidFill>
                  <a:srgbClr val="000000"/>
                </a:solidFill>
              </a:rPr>
              <a:t>“okul </a:t>
            </a:r>
            <a:r>
              <a:rPr lang="tr" sz="1600" dirty="0">
                <a:solidFill>
                  <a:srgbClr val="000000"/>
                </a:solidFill>
              </a:rPr>
              <a:t>dil bilgisi” ikincisi ise inceleme ve araştırma amaçlı ele alınan “bilim dil bilgisi”dir.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Dili çeşitli araştırmalarla bilimsel olarak inceleme, kurallarını ve işlevlerini ortaya koyma çalışmaları bilim dil bilgisinin alanına girmektedir.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Okul dil bilgisi ise öğrencilere öğretmek için oluşturulmuş özel bir dil bilgisidir. </a:t>
            </a:r>
            <a:endParaRPr sz="1600" dirty="0">
              <a:solidFill>
                <a:srgbClr val="000000"/>
              </a:solidFill>
            </a:endParaRPr>
          </a:p>
          <a:p>
            <a:pPr marL="457200" lvl="0" indent="-304800" algn="l" rtl="0">
              <a:spcBef>
                <a:spcPts val="0"/>
              </a:spcBef>
              <a:spcAft>
                <a:spcPts val="0"/>
              </a:spcAft>
              <a:buClr>
                <a:srgbClr val="000000"/>
              </a:buClr>
              <a:buSzPts val="1200"/>
              <a:buChar char="●"/>
            </a:pPr>
            <a:r>
              <a:rPr lang="en-US" sz="1600" dirty="0" smtClean="0">
                <a:solidFill>
                  <a:srgbClr val="000000"/>
                </a:solidFill>
              </a:rPr>
              <a:t>Ç</a:t>
            </a:r>
            <a:r>
              <a:rPr lang="tr" sz="1600" dirty="0" smtClean="0">
                <a:solidFill>
                  <a:srgbClr val="000000"/>
                </a:solidFill>
              </a:rPr>
              <a:t>ok </a:t>
            </a:r>
            <a:r>
              <a:rPr lang="tr" sz="1600" dirty="0">
                <a:solidFill>
                  <a:srgbClr val="000000"/>
                </a:solidFill>
              </a:rPr>
              <a:t>sayıda uzman genel dil bilgisi ile okul dil bilgisini içerik yönüyle ayırmaktadırlar.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Bunlar “Okuldaki </a:t>
            </a:r>
            <a:r>
              <a:rPr lang="tr" sz="1600" dirty="0" smtClean="0">
                <a:solidFill>
                  <a:srgbClr val="000000"/>
                </a:solidFill>
              </a:rPr>
              <a:t>eğitim-öğretimin </a:t>
            </a:r>
            <a:r>
              <a:rPr lang="tr" sz="1600" dirty="0">
                <a:solidFill>
                  <a:srgbClr val="000000"/>
                </a:solidFill>
              </a:rPr>
              <a:t>amacı dil bilimciler tarafından belirlenen ve tanımlanan dil bilgisini öğretmek değil, tersine dil eğitimi uzmanları ve eğitimcilerin tanımlarını öğretmektir</a:t>
            </a:r>
            <a:r>
              <a:rPr lang="tr" sz="1600" dirty="0" smtClean="0">
                <a:solidFill>
                  <a:srgbClr val="000000"/>
                </a:solidFill>
              </a:rPr>
              <a:t>.” </a:t>
            </a:r>
            <a:r>
              <a:rPr lang="tr" sz="1600" dirty="0">
                <a:solidFill>
                  <a:srgbClr val="000000"/>
                </a:solidFill>
              </a:rPr>
              <a:t>demektedirler (Besse ve Porquier,1991). </a:t>
            </a:r>
            <a:endParaRPr sz="1600"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903890" y="445025"/>
            <a:ext cx="792841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Ç</a:t>
            </a:r>
            <a:r>
              <a:rPr lang="tr" sz="1800" b="1" dirty="0" smtClean="0">
                <a:solidFill>
                  <a:srgbClr val="FF0000"/>
                </a:solidFill>
              </a:rPr>
              <a:t>. </a:t>
            </a:r>
            <a:r>
              <a:rPr lang="tr" sz="1800" b="1" dirty="0">
                <a:solidFill>
                  <a:srgbClr val="FF0000"/>
                </a:solidFill>
              </a:rPr>
              <a:t>Yeni Dil Bilgisi</a:t>
            </a:r>
            <a:endParaRPr sz="1800" b="1" dirty="0">
              <a:solidFill>
                <a:srgbClr val="FF0000"/>
              </a:solidFill>
            </a:endParaRPr>
          </a:p>
        </p:txBody>
      </p:sp>
      <p:sp>
        <p:nvSpPr>
          <p:cNvPr id="85" name="Google Shape;85;p18"/>
          <p:cNvSpPr txBox="1">
            <a:spLocks noGrp="1"/>
          </p:cNvSpPr>
          <p:nvPr>
            <p:ph type="body" idx="1"/>
          </p:nvPr>
        </p:nvSpPr>
        <p:spPr>
          <a:xfrm>
            <a:off x="311700" y="957150"/>
            <a:ext cx="8520600" cy="38688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Okullarda yaklaşık yüz yıldır geleneksel dil bilgisinin etkisi sürmektedir.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G</a:t>
            </a:r>
            <a:r>
              <a:rPr lang="tr" sz="1600" dirty="0" smtClean="0">
                <a:solidFill>
                  <a:srgbClr val="000000"/>
                </a:solidFill>
              </a:rPr>
              <a:t>eleneksel </a:t>
            </a:r>
            <a:r>
              <a:rPr lang="tr" sz="1600" dirty="0">
                <a:solidFill>
                  <a:srgbClr val="000000"/>
                </a:solidFill>
              </a:rPr>
              <a:t>yaklaşımı savunan uzmanlar dilin ayrıntılı olarak öğretilmesi gerektiği üzerinde ısrarla durmaktadırlar.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Bu </a:t>
            </a:r>
            <a:r>
              <a:rPr lang="tr" sz="1600" dirty="0">
                <a:solidFill>
                  <a:srgbClr val="000000"/>
                </a:solidFill>
              </a:rPr>
              <a:t>konudaki araştırmalar, geleneksel dil bilgisini okuldaki en başarılı öğrencilerin bile öğrenemediğini göstermektedir.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Dil </a:t>
            </a:r>
            <a:r>
              <a:rPr lang="tr" sz="1600" dirty="0">
                <a:solidFill>
                  <a:srgbClr val="000000"/>
                </a:solidFill>
              </a:rPr>
              <a:t>bilgisi öğrenirken öğrencilerin her kelime ve terimi bilinçli olarak incelemesi, öğrenmesi ve diğerlerinden ayırması gerekmektedir.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a:solidFill>
                  <a:srgbClr val="000000"/>
                </a:solidFill>
              </a:rPr>
              <a:t>Oysa ders kitaplarında bu kadar çok dil bilgisi teriminin olması, öğrencinin bunları karıştırmasına, öğrenmekte ve zihnine yerleştirmekte güçlük çekmesine neden olmaktadır. </a:t>
            </a:r>
            <a:endParaRPr sz="1600" dirty="0">
              <a:solidFill>
                <a:srgbClr val="000000"/>
              </a:solidFill>
            </a:endParaRPr>
          </a:p>
          <a:p>
            <a:pPr marL="457200" lvl="0" indent="0" algn="l" rtl="0">
              <a:spcBef>
                <a:spcPts val="1600"/>
              </a:spcBef>
              <a:spcAft>
                <a:spcPts val="1600"/>
              </a:spcAft>
              <a:buNone/>
            </a:pPr>
            <a:endParaRPr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1" name="Google Shape;91;p19"/>
          <p:cNvSpPr txBox="1">
            <a:spLocks noGrp="1"/>
          </p:cNvSpPr>
          <p:nvPr>
            <p:ph type="body" idx="1"/>
          </p:nvPr>
        </p:nvSpPr>
        <p:spPr>
          <a:xfrm>
            <a:off x="311700" y="944657"/>
            <a:ext cx="8520600" cy="37962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Clr>
                <a:srgbClr val="000000"/>
              </a:buClr>
              <a:buSzPts val="1200"/>
              <a:buChar char="●"/>
            </a:pPr>
            <a:r>
              <a:rPr lang="tr" sz="1600" dirty="0">
                <a:solidFill>
                  <a:srgbClr val="000000"/>
                </a:solidFill>
              </a:rPr>
              <a:t>Geleneksel dil bilgisine yönelik bu eleştiriler ile dil bilimi ve eğitimdeki gelişmeler, dil eğitiminin sorgulanması ve işlevlerinin gözden geçirilmesini </a:t>
            </a:r>
            <a:r>
              <a:rPr lang="tr" sz="1600" dirty="0" smtClean="0">
                <a:solidFill>
                  <a:srgbClr val="000000"/>
                </a:solidFill>
              </a:rPr>
              <a:t>gerektirmiştir</a:t>
            </a:r>
            <a:r>
              <a:rPr lang="en-US" sz="1600" dirty="0" smtClean="0">
                <a:solidFill>
                  <a:srgbClr val="000000"/>
                </a:solidFill>
              </a:rPr>
              <a:t> ve yapılan çalışmalar sonucunda </a:t>
            </a:r>
            <a:r>
              <a:rPr lang="tr" sz="1600" dirty="0" smtClean="0">
                <a:solidFill>
                  <a:srgbClr val="000000"/>
                </a:solidFill>
              </a:rPr>
              <a:t>1970’li </a:t>
            </a:r>
            <a:r>
              <a:rPr lang="tr" sz="1600" dirty="0">
                <a:solidFill>
                  <a:srgbClr val="000000"/>
                </a:solidFill>
              </a:rPr>
              <a:t>yıllardan sonra yeni dil bilgisi gündeme gelmiştir.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Dil </a:t>
            </a:r>
            <a:r>
              <a:rPr lang="tr" sz="1600" dirty="0">
                <a:solidFill>
                  <a:srgbClr val="000000"/>
                </a:solidFill>
              </a:rPr>
              <a:t>bilgisi öğretiminde eğitim alanındaki çok sayıda bilimsel yaklaşım, yöntem ve kuraldan yararlanılmıştır. </a:t>
            </a:r>
            <a:endParaRPr sz="1600" dirty="0">
              <a:solidFill>
                <a:srgbClr val="000000"/>
              </a:solidFill>
            </a:endParaRPr>
          </a:p>
          <a:p>
            <a:pPr indent="-304800">
              <a:buClr>
                <a:srgbClr val="000000"/>
              </a:buClr>
              <a:buSzPts val="1200"/>
            </a:pPr>
            <a:r>
              <a:rPr lang="en-US" sz="1600" dirty="0" smtClean="0">
                <a:solidFill>
                  <a:srgbClr val="000000"/>
                </a:solidFill>
              </a:rPr>
              <a:t>Y</a:t>
            </a:r>
            <a:r>
              <a:rPr lang="tr" sz="1600" dirty="0" smtClean="0">
                <a:solidFill>
                  <a:srgbClr val="000000"/>
                </a:solidFill>
              </a:rPr>
              <a:t>eni </a:t>
            </a:r>
            <a:r>
              <a:rPr lang="tr" sz="1600" dirty="0">
                <a:solidFill>
                  <a:srgbClr val="000000"/>
                </a:solidFill>
              </a:rPr>
              <a:t>dil bilgisi eğitim bilimiyle harmanlanmış</a:t>
            </a:r>
            <a:r>
              <a:rPr lang="tr" sz="1600" dirty="0" smtClean="0">
                <a:solidFill>
                  <a:srgbClr val="000000"/>
                </a:solidFill>
              </a:rPr>
              <a:t>,</a:t>
            </a:r>
            <a:endParaRPr lang="en-US" sz="1600" dirty="0" smtClean="0">
              <a:solidFill>
                <a:srgbClr val="000000"/>
              </a:solidFill>
            </a:endParaRPr>
          </a:p>
          <a:p>
            <a:pPr indent="-304800">
              <a:buClr>
                <a:srgbClr val="000000"/>
              </a:buClr>
              <a:buSzPts val="1200"/>
            </a:pPr>
            <a:r>
              <a:rPr lang="tr" sz="1600" dirty="0" smtClean="0">
                <a:solidFill>
                  <a:srgbClr val="000000"/>
                </a:solidFill>
              </a:rPr>
              <a:t>öğrencinin </a:t>
            </a:r>
            <a:r>
              <a:rPr lang="tr" sz="1600" dirty="0">
                <a:solidFill>
                  <a:srgbClr val="000000"/>
                </a:solidFill>
              </a:rPr>
              <a:t>dilin işlev ve kurallarını aktif olarak öğrenmesi, </a:t>
            </a:r>
            <a:endParaRPr lang="en-US" sz="1600" dirty="0" smtClean="0">
              <a:solidFill>
                <a:srgbClr val="000000"/>
              </a:solidFill>
            </a:endParaRPr>
          </a:p>
          <a:p>
            <a:pPr indent="-304800">
              <a:buClr>
                <a:srgbClr val="000000"/>
              </a:buClr>
              <a:buSzPts val="1200"/>
            </a:pPr>
            <a:r>
              <a:rPr lang="tr" sz="1600" dirty="0" smtClean="0">
                <a:solidFill>
                  <a:srgbClr val="000000"/>
                </a:solidFill>
              </a:rPr>
              <a:t>dilin </a:t>
            </a:r>
            <a:r>
              <a:rPr lang="tr" sz="1600" dirty="0">
                <a:solidFill>
                  <a:srgbClr val="000000"/>
                </a:solidFill>
              </a:rPr>
              <a:t>mantığını ve işleyişini keşfetmesi</a:t>
            </a:r>
            <a:r>
              <a:rPr lang="tr" sz="1600" dirty="0" smtClean="0">
                <a:solidFill>
                  <a:srgbClr val="000000"/>
                </a:solidFill>
              </a:rPr>
              <a:t>,</a:t>
            </a:r>
            <a:endParaRPr lang="en-US" sz="1600" dirty="0" smtClean="0">
              <a:solidFill>
                <a:srgbClr val="000000"/>
              </a:solidFill>
            </a:endParaRPr>
          </a:p>
          <a:p>
            <a:pPr indent="-304800">
              <a:buClr>
                <a:srgbClr val="000000"/>
              </a:buClr>
              <a:buSzPts val="1200"/>
            </a:pPr>
            <a:r>
              <a:rPr lang="tr" sz="1600" dirty="0" smtClean="0">
                <a:solidFill>
                  <a:srgbClr val="000000"/>
                </a:solidFill>
              </a:rPr>
              <a:t>bunları </a:t>
            </a:r>
            <a:r>
              <a:rPr lang="tr" sz="1600" dirty="0">
                <a:solidFill>
                  <a:srgbClr val="000000"/>
                </a:solidFill>
              </a:rPr>
              <a:t>okuma ve yazma sürecinde kullanmasına odaklanmıştır. </a:t>
            </a:r>
            <a:endParaRPr sz="1600" dirty="0">
              <a:solidFill>
                <a:srgbClr val="000000"/>
              </a:solidFill>
            </a:endParaRPr>
          </a:p>
          <a:p>
            <a:pPr marL="457200" lvl="0" indent="-304800" algn="l" rtl="0">
              <a:spcBef>
                <a:spcPts val="0"/>
              </a:spcBef>
              <a:spcAft>
                <a:spcPts val="0"/>
              </a:spcAft>
              <a:buClr>
                <a:srgbClr val="000000"/>
              </a:buClr>
              <a:buSzPts val="1200"/>
              <a:buChar char="●"/>
            </a:pPr>
            <a:r>
              <a:rPr lang="en-US" sz="1600" dirty="0" smtClean="0">
                <a:solidFill>
                  <a:srgbClr val="000000"/>
                </a:solidFill>
              </a:rPr>
              <a:t>Bu anlayışta </a:t>
            </a:r>
            <a:r>
              <a:rPr lang="tr" sz="1600" dirty="0" smtClean="0">
                <a:solidFill>
                  <a:srgbClr val="000000"/>
                </a:solidFill>
              </a:rPr>
              <a:t>dil </a:t>
            </a:r>
            <a:r>
              <a:rPr lang="tr" sz="1600" dirty="0">
                <a:solidFill>
                  <a:srgbClr val="000000"/>
                </a:solidFill>
              </a:rPr>
              <a:t>bilgisi öğretimi bir amaç değil araç olarak ele alınmaktadır. </a:t>
            </a:r>
            <a:endParaRPr sz="1600" dirty="0">
              <a:solidFill>
                <a:srgbClr val="000000"/>
              </a:solidFill>
            </a:endParaRPr>
          </a:p>
          <a:p>
            <a:pPr marL="457200" lvl="0" indent="-304800" algn="l" rtl="0">
              <a:spcBef>
                <a:spcPts val="0"/>
              </a:spcBef>
              <a:spcAft>
                <a:spcPts val="0"/>
              </a:spcAft>
              <a:buClr>
                <a:srgbClr val="000000"/>
              </a:buClr>
              <a:buSzPts val="1200"/>
              <a:buChar char="●"/>
            </a:pPr>
            <a:r>
              <a:rPr lang="tr" sz="1600" dirty="0" smtClean="0">
                <a:solidFill>
                  <a:srgbClr val="000000"/>
                </a:solidFill>
              </a:rPr>
              <a:t>Bu </a:t>
            </a:r>
            <a:r>
              <a:rPr lang="tr" sz="1600" dirty="0">
                <a:solidFill>
                  <a:srgbClr val="000000"/>
                </a:solidFill>
              </a:rPr>
              <a:t>anlayışta bir dili öğrenirken onun kurallarını ezberlemek yerine mantığı keşfedilmektedir. </a:t>
            </a:r>
            <a:endParaRPr sz="1600"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tr" sz="1800" b="1" dirty="0">
                <a:solidFill>
                  <a:srgbClr val="FF0000"/>
                </a:solidFill>
              </a:rPr>
              <a:t>D</a:t>
            </a:r>
            <a:r>
              <a:rPr lang="tr" sz="1800" b="1" dirty="0" smtClean="0">
                <a:solidFill>
                  <a:srgbClr val="FF0000"/>
                </a:solidFill>
              </a:rPr>
              <a:t>.Geleneksel </a:t>
            </a:r>
            <a:r>
              <a:rPr lang="tr" sz="1800" b="1" dirty="0">
                <a:solidFill>
                  <a:srgbClr val="FF0000"/>
                </a:solidFill>
              </a:rPr>
              <a:t>Ve Yeni Dil Bilgisi Farkı </a:t>
            </a:r>
            <a:endParaRPr sz="1800" b="1" dirty="0">
              <a:solidFill>
                <a:srgbClr val="FF0000"/>
              </a:solidFill>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04800" algn="l" rtl="0">
              <a:spcBef>
                <a:spcPts val="0"/>
              </a:spcBef>
              <a:spcAft>
                <a:spcPts val="0"/>
              </a:spcAft>
              <a:buSzPts val="1200"/>
              <a:buChar char="●"/>
            </a:pPr>
            <a:endParaRPr sz="1200"/>
          </a:p>
        </p:txBody>
      </p:sp>
      <p:pic>
        <p:nvPicPr>
          <p:cNvPr id="98" name="Google Shape;98;p20"/>
          <p:cNvPicPr preferRelativeResize="0"/>
          <p:nvPr/>
        </p:nvPicPr>
        <p:blipFill>
          <a:blip r:embed="rId3">
            <a:alphaModFix/>
          </a:blip>
          <a:stretch>
            <a:fillRect/>
          </a:stretch>
        </p:blipFill>
        <p:spPr>
          <a:xfrm>
            <a:off x="262775" y="988200"/>
            <a:ext cx="8569526" cy="37449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tr" sz="1800" b="1" dirty="0">
                <a:solidFill>
                  <a:srgbClr val="FF0000"/>
                </a:solidFill>
              </a:rPr>
              <a:t>D</a:t>
            </a:r>
            <a:r>
              <a:rPr lang="tr" sz="1800" b="1" dirty="0" smtClean="0">
                <a:solidFill>
                  <a:srgbClr val="FF0000"/>
                </a:solidFill>
              </a:rPr>
              <a:t>.Geleneksel </a:t>
            </a:r>
            <a:r>
              <a:rPr lang="tr" sz="1800" b="1" dirty="0">
                <a:solidFill>
                  <a:srgbClr val="FF0000"/>
                </a:solidFill>
              </a:rPr>
              <a:t>Ve Yeni Dil Bilgisi Farkı</a:t>
            </a:r>
            <a:endParaRPr sz="1800" b="1" dirty="0">
              <a:solidFill>
                <a:srgbClr val="FF0000"/>
              </a:solidFill>
            </a:endParaRPr>
          </a:p>
        </p:txBody>
      </p:sp>
      <p:sp>
        <p:nvSpPr>
          <p:cNvPr id="104" name="Google Shape;104;p21"/>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1600"/>
              </a:spcAft>
              <a:buNone/>
            </a:pPr>
            <a:endParaRPr/>
          </a:p>
        </p:txBody>
      </p:sp>
      <p:pic>
        <p:nvPicPr>
          <p:cNvPr id="105" name="Google Shape;105;p21"/>
          <p:cNvPicPr preferRelativeResize="0"/>
          <p:nvPr/>
        </p:nvPicPr>
        <p:blipFill>
          <a:blip r:embed="rId3">
            <a:alphaModFix/>
          </a:blip>
          <a:stretch>
            <a:fillRect/>
          </a:stretch>
        </p:blipFill>
        <p:spPr>
          <a:xfrm>
            <a:off x="311700" y="945950"/>
            <a:ext cx="8520599" cy="2866525"/>
          </a:xfrm>
          <a:prstGeom prst="rect">
            <a:avLst/>
          </a:prstGeom>
          <a:noFill/>
          <a:ln>
            <a:noFill/>
          </a:ln>
        </p:spPr>
      </p:pic>
      <p:pic>
        <p:nvPicPr>
          <p:cNvPr id="106" name="Google Shape;106;p21"/>
          <p:cNvPicPr preferRelativeResize="0"/>
          <p:nvPr/>
        </p:nvPicPr>
        <p:blipFill rotWithShape="1">
          <a:blip r:embed="rId4">
            <a:alphaModFix/>
          </a:blip>
          <a:srcRect l="209" r="199" b="3614"/>
          <a:stretch/>
        </p:blipFill>
        <p:spPr>
          <a:xfrm>
            <a:off x="311700" y="3812475"/>
            <a:ext cx="8520599" cy="120262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2660</Words>
  <Application>Microsoft Office PowerPoint</Application>
  <PresentationFormat>Ekran Gösterisi (16:9)</PresentationFormat>
  <Paragraphs>178</Paragraphs>
  <Slides>31</Slides>
  <Notes>30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31</vt:i4>
      </vt:variant>
    </vt:vector>
  </HeadingPairs>
  <TitlesOfParts>
    <vt:vector size="35" baseType="lpstr">
      <vt:lpstr>Arial</vt:lpstr>
      <vt:lpstr>Times New Roman</vt:lpstr>
      <vt:lpstr>Wingdings</vt:lpstr>
      <vt:lpstr>Simple Light</vt:lpstr>
      <vt:lpstr>PowerPoint Sunusu</vt:lpstr>
      <vt:lpstr>I.DİL BİLGİSİ TÜRLERİ</vt:lpstr>
      <vt:lpstr>A.Dil Bilgisi Nedir?</vt:lpstr>
      <vt:lpstr>B.Dil Bilgisi Türleri</vt:lpstr>
      <vt:lpstr>C.Okul Dil Bilgisi</vt:lpstr>
      <vt:lpstr>Ç. Yeni Dil Bilgisi</vt:lpstr>
      <vt:lpstr>PowerPoint Sunusu</vt:lpstr>
      <vt:lpstr>D.Geleneksel Ve Yeni Dil Bilgisi Farkı </vt:lpstr>
      <vt:lpstr>D.Geleneksel Ve Yeni Dil Bilgisi Farkı</vt:lpstr>
      <vt:lpstr>D.Geleneksel Ve Yeni Dil Bilgisi Farkı</vt:lpstr>
      <vt:lpstr>II.Dil Bilgisi Öğretimi</vt:lpstr>
      <vt:lpstr>B.Amacı</vt:lpstr>
      <vt:lpstr>III.Dil Bilgisi Öğretim Yaklaşımları </vt:lpstr>
      <vt:lpstr>A. Geleneksel Yaklaşımlar:</vt:lpstr>
      <vt:lpstr>2. Kelime Yaklaşımı:</vt:lpstr>
      <vt:lpstr>B. Davranışçı Yaklaşım:</vt:lpstr>
      <vt:lpstr>C. Bilişsel Yaklaşım:</vt:lpstr>
      <vt:lpstr>1. İletişimsel Yaklaşım:</vt:lpstr>
      <vt:lpstr>2. Kavramsal-İşlevsel Yaklaşımlar:</vt:lpstr>
      <vt:lpstr>D)Yapılandırıcı Yaklaşım: </vt:lpstr>
      <vt:lpstr>PowerPoint Sunusu</vt:lpstr>
      <vt:lpstr>Dil Bilgisi Öğretim Modelleri</vt:lpstr>
      <vt:lpstr>PowerPoint Sunusu</vt:lpstr>
      <vt:lpstr>Temel İçerik </vt:lpstr>
      <vt:lpstr>Dil Bilgisi Öğretim Yöntemleri</vt:lpstr>
      <vt:lpstr>PowerPoint Sunusu</vt:lpstr>
      <vt:lpstr>PowerPoint Sunusu</vt:lpstr>
      <vt:lpstr>Sezdirme Yöntemiyle Aktif Öğrenme Süreci </vt:lpstr>
      <vt:lpstr>PowerPoint Sunusu</vt:lpstr>
      <vt:lpstr>Ülkemizde Dil Bilgisi Öğretimi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BİLGİSİ ÖĞRETİMİ</dc:title>
  <cp:lastModifiedBy>FİRDEVS_GÜNEŞ</cp:lastModifiedBy>
  <cp:revision>16</cp:revision>
  <dcterms:modified xsi:type="dcterms:W3CDTF">2019-12-04T07:23:26Z</dcterms:modified>
</cp:coreProperties>
</file>