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9"/>
  </p:notesMasterIdLst>
  <p:handoutMasterIdLst>
    <p:handoutMasterId r:id="rId10"/>
  </p:handoutMasterIdLst>
  <p:sldIdLst>
    <p:sldId id="256" r:id="rId3"/>
    <p:sldId id="284" r:id="rId4"/>
    <p:sldId id="289" r:id="rId5"/>
    <p:sldId id="290" r:id="rId6"/>
    <p:sldId id="291" r:id="rId7"/>
    <p:sldId id="278" r:id="rId8"/>
  </p:sldIdLst>
  <p:sldSz cx="9145588" cy="6859588"/>
  <p:notesSz cx="6858000" cy="9144000"/>
  <p:defaultTextStyle>
    <a:defPPr>
      <a:defRPr lang="ru-RU"/>
    </a:defPPr>
    <a:lvl1pPr algn="l" rtl="0" fontAlgn="base">
      <a:spcBef>
        <a:spcPct val="0"/>
      </a:spcBef>
      <a:spcAft>
        <a:spcPct val="0"/>
      </a:spcAft>
      <a:defRPr sz="3600" kern="1200">
        <a:solidFill>
          <a:srgbClr val="F6872B"/>
        </a:solidFill>
        <a:latin typeface="Futura LT Book" pitchFamily="2" charset="0"/>
        <a:ea typeface="굴림" charset="-127"/>
        <a:cs typeface="+mn-cs"/>
      </a:defRPr>
    </a:lvl1pPr>
    <a:lvl2pPr marL="457200" algn="l" rtl="0" fontAlgn="base">
      <a:spcBef>
        <a:spcPct val="0"/>
      </a:spcBef>
      <a:spcAft>
        <a:spcPct val="0"/>
      </a:spcAft>
      <a:defRPr sz="3600" kern="1200">
        <a:solidFill>
          <a:srgbClr val="F6872B"/>
        </a:solidFill>
        <a:latin typeface="Futura LT Book" pitchFamily="2" charset="0"/>
        <a:ea typeface="굴림" charset="-127"/>
        <a:cs typeface="+mn-cs"/>
      </a:defRPr>
    </a:lvl2pPr>
    <a:lvl3pPr marL="914400" algn="l" rtl="0" fontAlgn="base">
      <a:spcBef>
        <a:spcPct val="0"/>
      </a:spcBef>
      <a:spcAft>
        <a:spcPct val="0"/>
      </a:spcAft>
      <a:defRPr sz="3600" kern="1200">
        <a:solidFill>
          <a:srgbClr val="F6872B"/>
        </a:solidFill>
        <a:latin typeface="Futura LT Book" pitchFamily="2" charset="0"/>
        <a:ea typeface="굴림" charset="-127"/>
        <a:cs typeface="+mn-cs"/>
      </a:defRPr>
    </a:lvl3pPr>
    <a:lvl4pPr marL="1371600" algn="l" rtl="0" fontAlgn="base">
      <a:spcBef>
        <a:spcPct val="0"/>
      </a:spcBef>
      <a:spcAft>
        <a:spcPct val="0"/>
      </a:spcAft>
      <a:defRPr sz="3600" kern="1200">
        <a:solidFill>
          <a:srgbClr val="F6872B"/>
        </a:solidFill>
        <a:latin typeface="Futura LT Book" pitchFamily="2" charset="0"/>
        <a:ea typeface="굴림" charset="-127"/>
        <a:cs typeface="+mn-cs"/>
      </a:defRPr>
    </a:lvl4pPr>
    <a:lvl5pPr marL="1828800" algn="l" rtl="0" fontAlgn="base">
      <a:spcBef>
        <a:spcPct val="0"/>
      </a:spcBef>
      <a:spcAft>
        <a:spcPct val="0"/>
      </a:spcAft>
      <a:defRPr sz="3600" kern="1200">
        <a:solidFill>
          <a:srgbClr val="F6872B"/>
        </a:solidFill>
        <a:latin typeface="Futura LT Book" pitchFamily="2" charset="0"/>
        <a:ea typeface="굴림" charset="-127"/>
        <a:cs typeface="+mn-cs"/>
      </a:defRPr>
    </a:lvl5pPr>
    <a:lvl6pPr marL="2286000" algn="l" defTabSz="914400" rtl="0" eaLnBrk="1" latinLnBrk="0" hangingPunct="1">
      <a:defRPr sz="3600" kern="1200">
        <a:solidFill>
          <a:srgbClr val="F6872B"/>
        </a:solidFill>
        <a:latin typeface="Futura LT Book" pitchFamily="2" charset="0"/>
        <a:ea typeface="굴림" charset="-127"/>
        <a:cs typeface="+mn-cs"/>
      </a:defRPr>
    </a:lvl6pPr>
    <a:lvl7pPr marL="2743200" algn="l" defTabSz="914400" rtl="0" eaLnBrk="1" latinLnBrk="0" hangingPunct="1">
      <a:defRPr sz="3600" kern="1200">
        <a:solidFill>
          <a:srgbClr val="F6872B"/>
        </a:solidFill>
        <a:latin typeface="Futura LT Book" pitchFamily="2" charset="0"/>
        <a:ea typeface="굴림" charset="-127"/>
        <a:cs typeface="+mn-cs"/>
      </a:defRPr>
    </a:lvl7pPr>
    <a:lvl8pPr marL="3200400" algn="l" defTabSz="914400" rtl="0" eaLnBrk="1" latinLnBrk="0" hangingPunct="1">
      <a:defRPr sz="3600" kern="1200">
        <a:solidFill>
          <a:srgbClr val="F6872B"/>
        </a:solidFill>
        <a:latin typeface="Futura LT Book" pitchFamily="2" charset="0"/>
        <a:ea typeface="굴림" charset="-127"/>
        <a:cs typeface="+mn-cs"/>
      </a:defRPr>
    </a:lvl8pPr>
    <a:lvl9pPr marL="3657600" algn="l" defTabSz="914400" rtl="0" eaLnBrk="1" latinLnBrk="0" hangingPunct="1">
      <a:defRPr sz="3600" kern="1200">
        <a:solidFill>
          <a:srgbClr val="F6872B"/>
        </a:solidFill>
        <a:latin typeface="Futura LT Book" pitchFamily="2" charset="0"/>
        <a:ea typeface="굴림" charset="-127"/>
        <a:cs typeface="+mn-cs"/>
      </a:defRPr>
    </a:lvl9pPr>
  </p:defaultTextStyle>
  <p:extLst>
    <p:ext uri="{EFAFB233-063F-42B5-8137-9DF3F51BA10A}">
      <p15:sldGuideLst xmlns:p15="http://schemas.microsoft.com/office/powerpoint/2012/main">
        <p15:guide id="1" orient="horz" pos="2161">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99FF"/>
    <a:srgbClr val="FF66FF"/>
    <a:srgbClr val="FFCCCC"/>
    <a:srgbClr val="231F20"/>
    <a:srgbClr val="FFFFFF"/>
    <a:srgbClr val="2B7ABC"/>
    <a:srgbClr val="038CDB"/>
    <a:srgbClr val="39393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51" autoAdjust="0"/>
    <p:restoredTop sz="94648" autoAdjust="0"/>
  </p:normalViewPr>
  <p:slideViewPr>
    <p:cSldViewPr>
      <p:cViewPr varScale="1">
        <p:scale>
          <a:sx n="62" d="100"/>
          <a:sy n="62" d="100"/>
        </p:scale>
        <p:origin x="1644" y="40"/>
      </p:cViewPr>
      <p:guideLst>
        <p:guide orient="horz" pos="2161"/>
        <p:guide pos="2881"/>
      </p:guideLst>
    </p:cSldViewPr>
  </p:slideViewPr>
  <p:notesTextViewPr>
    <p:cViewPr>
      <p:scale>
        <a:sx n="100" d="100"/>
        <a:sy n="100" d="100"/>
      </p:scale>
      <p:origin x="0" y="0"/>
    </p:cViewPr>
  </p:notesTextViewPr>
  <p:notesViewPr>
    <p:cSldViewPr>
      <p:cViewPr varScale="1">
        <p:scale>
          <a:sx n="106" d="100"/>
          <a:sy n="106" d="100"/>
        </p:scale>
        <p:origin x="-250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ce Mercanoglu Taban" userId="25c1212fd68bd1f9" providerId="LiveId" clId="{76311A79-6EE8-4C30-B724-C546592DEF13}"/>
    <pc:docChg chg="custSel delSld modSld">
      <pc:chgData name="Birce Mercanoglu Taban" userId="25c1212fd68bd1f9" providerId="LiveId" clId="{76311A79-6EE8-4C30-B724-C546592DEF13}" dt="2021-11-16T06:47:19.754" v="7" actId="21"/>
      <pc:docMkLst>
        <pc:docMk/>
      </pc:docMkLst>
      <pc:sldChg chg="delSp mod">
        <pc:chgData name="Birce Mercanoglu Taban" userId="25c1212fd68bd1f9" providerId="LiveId" clId="{76311A79-6EE8-4C30-B724-C546592DEF13}" dt="2021-11-16T06:46:42.978" v="3" actId="21"/>
        <pc:sldMkLst>
          <pc:docMk/>
          <pc:sldMk cId="1564033080" sldId="284"/>
        </pc:sldMkLst>
        <pc:picChg chg="del">
          <ac:chgData name="Birce Mercanoglu Taban" userId="25c1212fd68bd1f9" providerId="LiveId" clId="{76311A79-6EE8-4C30-B724-C546592DEF13}" dt="2021-11-16T06:46:42.978" v="3" actId="21"/>
          <ac:picMkLst>
            <pc:docMk/>
            <pc:sldMk cId="1564033080" sldId="284"/>
            <ac:picMk id="17" creationId="{F5CEF4F7-8BFC-4C62-AFD0-B71603F1B259}"/>
          </ac:picMkLst>
        </pc:picChg>
      </pc:sldChg>
      <pc:sldChg chg="delSp mod">
        <pc:chgData name="Birce Mercanoglu Taban" userId="25c1212fd68bd1f9" providerId="LiveId" clId="{76311A79-6EE8-4C30-B724-C546592DEF13}" dt="2021-11-16T06:47:11.154" v="4" actId="21"/>
        <pc:sldMkLst>
          <pc:docMk/>
          <pc:sldMk cId="131297165" sldId="289"/>
        </pc:sldMkLst>
        <pc:picChg chg="del">
          <ac:chgData name="Birce Mercanoglu Taban" userId="25c1212fd68bd1f9" providerId="LiveId" clId="{76311A79-6EE8-4C30-B724-C546592DEF13}" dt="2021-11-16T06:47:11.154" v="4" actId="21"/>
          <ac:picMkLst>
            <pc:docMk/>
            <pc:sldMk cId="131297165" sldId="289"/>
            <ac:picMk id="8" creationId="{0790C41E-0568-4441-8596-4A3604727133}"/>
          </ac:picMkLst>
        </pc:picChg>
      </pc:sldChg>
      <pc:sldChg chg="delSp mod">
        <pc:chgData name="Birce Mercanoglu Taban" userId="25c1212fd68bd1f9" providerId="LiveId" clId="{76311A79-6EE8-4C30-B724-C546592DEF13}" dt="2021-11-16T06:47:15.077" v="5" actId="21"/>
        <pc:sldMkLst>
          <pc:docMk/>
          <pc:sldMk cId="1308576610" sldId="290"/>
        </pc:sldMkLst>
        <pc:picChg chg="del">
          <ac:chgData name="Birce Mercanoglu Taban" userId="25c1212fd68bd1f9" providerId="LiveId" clId="{76311A79-6EE8-4C30-B724-C546592DEF13}" dt="2021-11-16T06:47:15.077" v="5" actId="21"/>
          <ac:picMkLst>
            <pc:docMk/>
            <pc:sldMk cId="1308576610" sldId="290"/>
            <ac:picMk id="5" creationId="{717CFA76-6125-4AF2-8C64-EB103B00BAB5}"/>
          </ac:picMkLst>
        </pc:picChg>
      </pc:sldChg>
      <pc:sldChg chg="delSp mod">
        <pc:chgData name="Birce Mercanoglu Taban" userId="25c1212fd68bd1f9" providerId="LiveId" clId="{76311A79-6EE8-4C30-B724-C546592DEF13}" dt="2021-11-16T06:47:19.754" v="7" actId="21"/>
        <pc:sldMkLst>
          <pc:docMk/>
          <pc:sldMk cId="2072082444" sldId="291"/>
        </pc:sldMkLst>
        <pc:picChg chg="del">
          <ac:chgData name="Birce Mercanoglu Taban" userId="25c1212fd68bd1f9" providerId="LiveId" clId="{76311A79-6EE8-4C30-B724-C546592DEF13}" dt="2021-11-16T06:47:18.107" v="6" actId="21"/>
          <ac:picMkLst>
            <pc:docMk/>
            <pc:sldMk cId="2072082444" sldId="291"/>
            <ac:picMk id="3" creationId="{C00DCF23-5631-4D4F-92BF-73073A689AC5}"/>
          </ac:picMkLst>
        </pc:picChg>
        <pc:picChg chg="del">
          <ac:chgData name="Birce Mercanoglu Taban" userId="25c1212fd68bd1f9" providerId="LiveId" clId="{76311A79-6EE8-4C30-B724-C546592DEF13}" dt="2021-11-16T06:47:19.754" v="7" actId="21"/>
          <ac:picMkLst>
            <pc:docMk/>
            <pc:sldMk cId="2072082444" sldId="291"/>
            <ac:picMk id="6" creationId="{D28C6E79-3E4F-4BAD-8CD1-9D8981B53967}"/>
          </ac:picMkLst>
        </pc:picChg>
      </pc:sldChg>
      <pc:sldChg chg="del">
        <pc:chgData name="Birce Mercanoglu Taban" userId="25c1212fd68bd1f9" providerId="LiveId" clId="{76311A79-6EE8-4C30-B724-C546592DEF13}" dt="2021-11-16T06:37:55.955" v="0" actId="2696"/>
        <pc:sldMkLst>
          <pc:docMk/>
          <pc:sldMk cId="2120614227" sldId="292"/>
        </pc:sldMkLst>
      </pc:sldChg>
      <pc:sldChg chg="del">
        <pc:chgData name="Birce Mercanoglu Taban" userId="25c1212fd68bd1f9" providerId="LiveId" clId="{76311A79-6EE8-4C30-B724-C546592DEF13}" dt="2021-11-16T06:37:57.827" v="1" actId="2696"/>
        <pc:sldMkLst>
          <pc:docMk/>
          <pc:sldMk cId="1682389855" sldId="293"/>
        </pc:sldMkLst>
      </pc:sldChg>
      <pc:sldChg chg="del">
        <pc:chgData name="Birce Mercanoglu Taban" userId="25c1212fd68bd1f9" providerId="LiveId" clId="{76311A79-6EE8-4C30-B724-C546592DEF13}" dt="2021-11-16T06:37:59.610" v="2" actId="2696"/>
        <pc:sldMkLst>
          <pc:docMk/>
          <pc:sldMk cId="3836601217"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247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355332" name="Rectangle 4"/>
          <p:cNvSpPr>
            <a:spLocks noGrp="1" noRot="1" noChangeAspect="1" noChangeArrowheads="1" noTextEdit="1"/>
          </p:cNvSpPr>
          <p:nvPr>
            <p:ph type="sldImg" idx="2"/>
          </p:nvPr>
        </p:nvSpPr>
        <p:spPr bwMode="auto">
          <a:xfrm>
            <a:off x="1144588" y="685800"/>
            <a:ext cx="4568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CD53B6FF-308B-40BC-BF2B-BFDD7EEA4711}" type="slidenum">
              <a:rPr lang="en-US"/>
              <a:pPr/>
              <a:t>‹#›</a:t>
            </a:fld>
            <a:endParaRPr lang="en-US"/>
          </a:p>
        </p:txBody>
      </p:sp>
    </p:spTree>
    <p:extLst>
      <p:ext uri="{BB962C8B-B14F-4D97-AF65-F5344CB8AC3E}">
        <p14:creationId xmlns:p14="http://schemas.microsoft.com/office/powerpoint/2010/main" val="24953100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B5078-9EDF-499B-8169-995F5C37CF57}" type="slidenum">
              <a:rPr lang="en-US"/>
              <a:pPr/>
              <a:t>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D53B6FF-308B-40BC-BF2B-BFDD7EEA4711}" type="slidenum">
              <a:rPr lang="en-US" smtClean="0"/>
              <a:pPr/>
              <a:t>3</a:t>
            </a:fld>
            <a:endParaRPr lang="en-US"/>
          </a:p>
        </p:txBody>
      </p:sp>
    </p:spTree>
    <p:extLst>
      <p:ext uri="{BB962C8B-B14F-4D97-AF65-F5344CB8AC3E}">
        <p14:creationId xmlns:p14="http://schemas.microsoft.com/office/powerpoint/2010/main" val="141091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36F45-686D-4ED2-9067-5AFAED050AE2}" type="slidenum">
              <a:rPr lang="en-US"/>
              <a:pPr/>
              <a:t>6</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191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348038" y="4725988"/>
            <a:ext cx="4826000" cy="1439862"/>
          </a:xfrm>
        </p:spPr>
        <p:txBody>
          <a:bodyPr/>
          <a:lstStyle>
            <a:lvl1pPr>
              <a:defRPr/>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6229350" y="1846263"/>
            <a:ext cx="2592388" cy="107950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a:latin typeface="Futura LT Book" pitchFamily="2" charset="0"/>
              </a:defRPr>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24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333375"/>
            <a:ext cx="1979613" cy="6192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0113" y="333375"/>
            <a:ext cx="5789612" cy="6192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78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3988" cy="1471613"/>
          </a:xfrm>
        </p:spPr>
        <p:txBody>
          <a:bodyPr/>
          <a:lstStyle/>
          <a:p>
            <a:r>
              <a:rPr lang="en-US"/>
              <a:t>Click to edit Master title style</a:t>
            </a:r>
          </a:p>
        </p:txBody>
      </p:sp>
      <p:sp>
        <p:nvSpPr>
          <p:cNvPr id="3" name="Subtitle 2"/>
          <p:cNvSpPr>
            <a:spLocks noGrp="1"/>
          </p:cNvSpPr>
          <p:nvPr>
            <p:ph type="subTitle" idx="1"/>
          </p:nvPr>
        </p:nvSpPr>
        <p:spPr>
          <a:xfrm>
            <a:off x="1371600" y="3887788"/>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A484E823-3E09-48D1-A249-C435161263B4}" type="slidenum">
              <a:rPr lang="ru-RU"/>
              <a:pPr/>
              <a:t>‹#›</a:t>
            </a:fld>
            <a:endParaRPr lang="ru-RU"/>
          </a:p>
        </p:txBody>
      </p:sp>
    </p:spTree>
    <p:extLst>
      <p:ext uri="{BB962C8B-B14F-4D97-AF65-F5344CB8AC3E}">
        <p14:creationId xmlns:p14="http://schemas.microsoft.com/office/powerpoint/2010/main" val="301885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A0203D9-4486-4C37-BB5E-2BD0DDC3E7A4}" type="slidenum">
              <a:rPr lang="ru-RU"/>
              <a:pPr/>
              <a:t>‹#›</a:t>
            </a:fld>
            <a:endParaRPr lang="ru-RU"/>
          </a:p>
        </p:txBody>
      </p:sp>
    </p:spTree>
    <p:extLst>
      <p:ext uri="{BB962C8B-B14F-4D97-AF65-F5344CB8AC3E}">
        <p14:creationId xmlns:p14="http://schemas.microsoft.com/office/powerpoint/2010/main" val="337743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488"/>
            <a:ext cx="77739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3987" cy="1501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E5D6B1A-4C98-412F-989E-528964967E01}" type="slidenum">
              <a:rPr lang="ru-RU"/>
              <a:pPr/>
              <a:t>‹#›</a:t>
            </a:fld>
            <a:endParaRPr lang="ru-RU"/>
          </a:p>
        </p:txBody>
      </p:sp>
    </p:spTree>
    <p:extLst>
      <p:ext uri="{BB962C8B-B14F-4D97-AF65-F5344CB8AC3E}">
        <p14:creationId xmlns:p14="http://schemas.microsoft.com/office/powerpoint/2010/main" val="1428735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5625" y="1600200"/>
            <a:ext cx="338455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62575" y="1600200"/>
            <a:ext cx="338613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79820140-6E13-4E5B-8750-648814A0173C}" type="slidenum">
              <a:rPr lang="ru-RU"/>
              <a:pPr/>
              <a:t>‹#›</a:t>
            </a:fld>
            <a:endParaRPr lang="ru-RU"/>
          </a:p>
        </p:txBody>
      </p:sp>
    </p:spTree>
    <p:extLst>
      <p:ext uri="{BB962C8B-B14F-4D97-AF65-F5344CB8AC3E}">
        <p14:creationId xmlns:p14="http://schemas.microsoft.com/office/powerpoint/2010/main" val="4687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118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613" y="2174875"/>
            <a:ext cx="4041775"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4FB46230-8A7A-4186-A327-863DBD7A91EB}" type="slidenum">
              <a:rPr lang="ru-RU"/>
              <a:pPr/>
              <a:t>‹#›</a:t>
            </a:fld>
            <a:endParaRPr lang="ru-RU"/>
          </a:p>
        </p:txBody>
      </p:sp>
    </p:spTree>
    <p:extLst>
      <p:ext uri="{BB962C8B-B14F-4D97-AF65-F5344CB8AC3E}">
        <p14:creationId xmlns:p14="http://schemas.microsoft.com/office/powerpoint/2010/main" val="405556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F0874E7F-B2DF-4210-9B49-63559B8DFCEF}" type="slidenum">
              <a:rPr lang="ru-RU"/>
              <a:pPr/>
              <a:t>‹#›</a:t>
            </a:fld>
            <a:endParaRPr lang="ru-RU"/>
          </a:p>
        </p:txBody>
      </p:sp>
    </p:spTree>
    <p:extLst>
      <p:ext uri="{BB962C8B-B14F-4D97-AF65-F5344CB8AC3E}">
        <p14:creationId xmlns:p14="http://schemas.microsoft.com/office/powerpoint/2010/main" val="1221665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8E89B3EA-D579-4CC1-A9BB-E3B845122F6B}" type="slidenum">
              <a:rPr lang="ru-RU"/>
              <a:pPr/>
              <a:t>‹#›</a:t>
            </a:fld>
            <a:endParaRPr lang="ru-RU"/>
          </a:p>
        </p:txBody>
      </p:sp>
    </p:spTree>
    <p:extLst>
      <p:ext uri="{BB962C8B-B14F-4D97-AF65-F5344CB8AC3E}">
        <p14:creationId xmlns:p14="http://schemas.microsoft.com/office/powerpoint/2010/main" val="2524483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3338" cy="5854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26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F5447DF4-9836-41A4-9C8F-68089B9E8D88}" type="slidenum">
              <a:rPr lang="ru-RU"/>
              <a:pPr/>
              <a:t>‹#›</a:t>
            </a:fld>
            <a:endParaRPr lang="ru-RU"/>
          </a:p>
        </p:txBody>
      </p:sp>
    </p:spTree>
    <p:extLst>
      <p:ext uri="{BB962C8B-B14F-4D97-AF65-F5344CB8AC3E}">
        <p14:creationId xmlns:p14="http://schemas.microsoft.com/office/powerpoint/2010/main" val="9915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276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2188"/>
            <a:ext cx="5487987" cy="5667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7987" cy="4116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8925"/>
            <a:ext cx="5487987"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E61F6A31-20B0-4E99-B1FB-5090BC09D7EE}" type="slidenum">
              <a:rPr lang="ru-RU"/>
              <a:pPr/>
              <a:t>‹#›</a:t>
            </a:fld>
            <a:endParaRPr lang="ru-RU"/>
          </a:p>
        </p:txBody>
      </p:sp>
    </p:spTree>
    <p:extLst>
      <p:ext uri="{BB962C8B-B14F-4D97-AF65-F5344CB8AC3E}">
        <p14:creationId xmlns:p14="http://schemas.microsoft.com/office/powerpoint/2010/main" val="3784483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34AC5712-8D0B-4E26-99B6-4B977032FA47}" type="slidenum">
              <a:rPr lang="ru-RU"/>
              <a:pPr/>
              <a:t>‹#›</a:t>
            </a:fld>
            <a:endParaRPr lang="ru-RU"/>
          </a:p>
        </p:txBody>
      </p:sp>
    </p:spTree>
    <p:extLst>
      <p:ext uri="{BB962C8B-B14F-4D97-AF65-F5344CB8AC3E}">
        <p14:creationId xmlns:p14="http://schemas.microsoft.com/office/powerpoint/2010/main" val="2265834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8338" y="274638"/>
            <a:ext cx="1730375"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5625" y="274638"/>
            <a:ext cx="5040313"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F9EDB72-271F-4191-A772-555C5EFB737C}" type="slidenum">
              <a:rPr lang="ru-RU"/>
              <a:pPr/>
              <a:t>‹#›</a:t>
            </a:fld>
            <a:endParaRPr lang="ru-RU"/>
          </a:p>
        </p:txBody>
      </p:sp>
    </p:spTree>
    <p:extLst>
      <p:ext uri="{BB962C8B-B14F-4D97-AF65-F5344CB8AC3E}">
        <p14:creationId xmlns:p14="http://schemas.microsoft.com/office/powerpoint/2010/main" val="336714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488"/>
            <a:ext cx="77739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3987" cy="1501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9443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1701800"/>
            <a:ext cx="388461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7125" y="1701800"/>
            <a:ext cx="388461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38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118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613" y="2174875"/>
            <a:ext cx="4041775"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27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262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64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3338" cy="5854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26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253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2188"/>
            <a:ext cx="5487987" cy="5667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7987" cy="4116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8925"/>
            <a:ext cx="5487987"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096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333375"/>
            <a:ext cx="79216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900113" y="1701800"/>
            <a:ext cx="7921625"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Futura LT Book" pitchFamily="2" charset="0"/>
        </a:defRPr>
      </a:lvl2pPr>
      <a:lvl3pPr algn="l" rtl="0" eaLnBrk="1" fontAlgn="base" hangingPunct="1">
        <a:spcBef>
          <a:spcPct val="0"/>
        </a:spcBef>
        <a:spcAft>
          <a:spcPct val="0"/>
        </a:spcAft>
        <a:defRPr sz="3200">
          <a:solidFill>
            <a:schemeClr val="bg1"/>
          </a:solidFill>
          <a:latin typeface="Futura LT Book" pitchFamily="2" charset="0"/>
        </a:defRPr>
      </a:lvl3pPr>
      <a:lvl4pPr algn="l" rtl="0" eaLnBrk="1" fontAlgn="base" hangingPunct="1">
        <a:spcBef>
          <a:spcPct val="0"/>
        </a:spcBef>
        <a:spcAft>
          <a:spcPct val="0"/>
        </a:spcAft>
        <a:defRPr sz="3200">
          <a:solidFill>
            <a:schemeClr val="bg1"/>
          </a:solidFill>
          <a:latin typeface="Futura LT Book" pitchFamily="2" charset="0"/>
        </a:defRPr>
      </a:lvl4pPr>
      <a:lvl5pPr algn="l" rtl="0" eaLnBrk="1" fontAlgn="base" hangingPunct="1">
        <a:spcBef>
          <a:spcPct val="0"/>
        </a:spcBef>
        <a:spcAft>
          <a:spcPct val="0"/>
        </a:spcAft>
        <a:defRPr sz="3200">
          <a:solidFill>
            <a:schemeClr val="bg1"/>
          </a:solidFill>
          <a:latin typeface="Futura LT Book" pitchFamily="2" charset="0"/>
        </a:defRPr>
      </a:lvl5pPr>
      <a:lvl6pPr marL="457200" algn="l" rtl="0" eaLnBrk="1" fontAlgn="base" hangingPunct="1">
        <a:spcBef>
          <a:spcPct val="0"/>
        </a:spcBef>
        <a:spcAft>
          <a:spcPct val="0"/>
        </a:spcAft>
        <a:defRPr sz="3200">
          <a:solidFill>
            <a:schemeClr val="bg1"/>
          </a:solidFill>
          <a:latin typeface="Futura LT Book" pitchFamily="2" charset="0"/>
        </a:defRPr>
      </a:lvl6pPr>
      <a:lvl7pPr marL="914400" algn="l" rtl="0" eaLnBrk="1" fontAlgn="base" hangingPunct="1">
        <a:spcBef>
          <a:spcPct val="0"/>
        </a:spcBef>
        <a:spcAft>
          <a:spcPct val="0"/>
        </a:spcAft>
        <a:defRPr sz="3200">
          <a:solidFill>
            <a:schemeClr val="bg1"/>
          </a:solidFill>
          <a:latin typeface="Futura LT Book" pitchFamily="2" charset="0"/>
        </a:defRPr>
      </a:lvl7pPr>
      <a:lvl8pPr marL="1371600" algn="l" rtl="0" eaLnBrk="1" fontAlgn="base" hangingPunct="1">
        <a:spcBef>
          <a:spcPct val="0"/>
        </a:spcBef>
        <a:spcAft>
          <a:spcPct val="0"/>
        </a:spcAft>
        <a:defRPr sz="3200">
          <a:solidFill>
            <a:schemeClr val="bg1"/>
          </a:solidFill>
          <a:latin typeface="Futura LT Book" pitchFamily="2" charset="0"/>
        </a:defRPr>
      </a:lvl8pPr>
      <a:lvl9pPr marL="1828800" algn="l" rtl="0" eaLnBrk="1" fontAlgn="base" hangingPunct="1">
        <a:spcBef>
          <a:spcPct val="0"/>
        </a:spcBef>
        <a:spcAft>
          <a:spcPct val="0"/>
        </a:spcAft>
        <a:defRPr sz="3200">
          <a:solidFill>
            <a:schemeClr val="bg1"/>
          </a:solidFill>
          <a:latin typeface="Futura LT Book" pitchFamily="2"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r="-6"/>
          </a:stretch>
        </a:blip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bwMode="auto">
          <a:xfrm>
            <a:off x="1835150" y="274638"/>
            <a:ext cx="69135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p>
            <a:pPr lvl="0"/>
            <a:r>
              <a:rPr lang="ru-RU"/>
              <a:t>Click to edit Master title style</a:t>
            </a:r>
          </a:p>
        </p:txBody>
      </p:sp>
      <p:sp>
        <p:nvSpPr>
          <p:cNvPr id="359427" name="Rectangle 3"/>
          <p:cNvSpPr>
            <a:spLocks noGrp="1" noChangeArrowheads="1"/>
          </p:cNvSpPr>
          <p:nvPr>
            <p:ph type="body" idx="1"/>
          </p:nvPr>
        </p:nvSpPr>
        <p:spPr bwMode="auto">
          <a:xfrm>
            <a:off x="1825625" y="1600200"/>
            <a:ext cx="6923088"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359428" name="Rectangle 4"/>
          <p:cNvSpPr>
            <a:spLocks noGrp="1" noChangeArrowheads="1"/>
          </p:cNvSpPr>
          <p:nvPr>
            <p:ph type="dt" sz="half" idx="2"/>
          </p:nvPr>
        </p:nvSpPr>
        <p:spPr bwMode="auto">
          <a:xfrm>
            <a:off x="457200" y="6245225"/>
            <a:ext cx="21336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a:defRPr sz="1400">
                <a:solidFill>
                  <a:schemeClr val="tx1"/>
                </a:solidFill>
                <a:latin typeface="+mn-lt"/>
              </a:defRPr>
            </a:lvl1pPr>
          </a:lstStyle>
          <a:p>
            <a:endParaRPr lang="ru-RU"/>
          </a:p>
        </p:txBody>
      </p:sp>
      <p:sp>
        <p:nvSpPr>
          <p:cNvPr id="359429" name="Rectangle 5"/>
          <p:cNvSpPr>
            <a:spLocks noGrp="1" noChangeArrowheads="1"/>
          </p:cNvSpPr>
          <p:nvPr>
            <p:ph type="ftr" sz="quarter" idx="3"/>
          </p:nvPr>
        </p:nvSpPr>
        <p:spPr bwMode="auto">
          <a:xfrm>
            <a:off x="3124200" y="6245225"/>
            <a:ext cx="289718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algn="ctr">
              <a:defRPr sz="1400">
                <a:solidFill>
                  <a:schemeClr val="tx1"/>
                </a:solidFill>
                <a:latin typeface="+mn-lt"/>
              </a:defRPr>
            </a:lvl1pPr>
          </a:lstStyle>
          <a:p>
            <a:endParaRPr lang="ru-RU"/>
          </a:p>
        </p:txBody>
      </p:sp>
      <p:sp>
        <p:nvSpPr>
          <p:cNvPr id="359430" name="Rectangle 6"/>
          <p:cNvSpPr>
            <a:spLocks noGrp="1" noChangeArrowheads="1"/>
          </p:cNvSpPr>
          <p:nvPr>
            <p:ph type="sldNum" sz="quarter" idx="4"/>
          </p:nvPr>
        </p:nvSpPr>
        <p:spPr bwMode="auto">
          <a:xfrm>
            <a:off x="6554788" y="6245225"/>
            <a:ext cx="21336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algn="r">
              <a:defRPr sz="1400">
                <a:solidFill>
                  <a:schemeClr val="tx1"/>
                </a:solidFill>
                <a:latin typeface="+mn-lt"/>
              </a:defRPr>
            </a:lvl1pPr>
          </a:lstStyle>
          <a:p>
            <a:fld id="{E9FD7001-FCC7-4B21-9518-87012230FAA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5905228" y="117426"/>
            <a:ext cx="3240360" cy="791840"/>
          </a:xfrm>
          <a:noFill/>
        </p:spPr>
        <p:txBody>
          <a:bodyPr/>
          <a:lstStyle/>
          <a:p>
            <a:pPr algn="ctr"/>
            <a:r>
              <a:rPr lang="tr-TR" sz="2000" b="1">
                <a:ea typeface="굴림" charset="-127"/>
              </a:rPr>
              <a:t>PROF. </a:t>
            </a:r>
            <a:r>
              <a:rPr lang="tr-TR" sz="2000" b="1" dirty="0">
                <a:ea typeface="굴림" charset="-127"/>
              </a:rPr>
              <a:t>DR. BİRCE TABAN</a:t>
            </a:r>
            <a:endParaRPr lang="uk-UA" sz="2000" b="1" dirty="0">
              <a:ea typeface="굴림" charset="-127"/>
            </a:endParaRPr>
          </a:p>
        </p:txBody>
      </p:sp>
      <p:sp>
        <p:nvSpPr>
          <p:cNvPr id="34827" name="Rectangle 11"/>
          <p:cNvSpPr>
            <a:spLocks noGrp="1" noChangeArrowheads="1"/>
          </p:cNvSpPr>
          <p:nvPr>
            <p:ph type="subTitle" idx="1"/>
          </p:nvPr>
        </p:nvSpPr>
        <p:spPr>
          <a:xfrm>
            <a:off x="2412554" y="1989634"/>
            <a:ext cx="4680520" cy="1223888"/>
          </a:xfrm>
          <a:noFill/>
          <a:ln/>
        </p:spPr>
        <p:txBody>
          <a:bodyPr/>
          <a:lstStyle/>
          <a:p>
            <a:pPr algn="ctr"/>
            <a:r>
              <a:rPr lang="tr-TR" sz="3200" b="1" dirty="0"/>
              <a:t>ZST216 </a:t>
            </a:r>
          </a:p>
          <a:p>
            <a:pPr algn="ctr"/>
            <a:r>
              <a:rPr lang="tr-TR" sz="3200" b="1" dirty="0"/>
              <a:t>ISI VE KÜTLE </a:t>
            </a:r>
            <a:r>
              <a:rPr lang="tr-TR" sz="3200" b="1" cap="all" dirty="0" err="1"/>
              <a:t>transferİ</a:t>
            </a:r>
            <a:endParaRPr lang="ru-RU" sz="3200" b="1" cap="all" dirty="0"/>
          </a:p>
        </p:txBody>
      </p:sp>
      <p:sp>
        <p:nvSpPr>
          <p:cNvPr id="4" name="Rectangle 11">
            <a:extLst>
              <a:ext uri="{FF2B5EF4-FFF2-40B4-BE49-F238E27FC236}">
                <a16:creationId xmlns:a16="http://schemas.microsoft.com/office/drawing/2014/main" id="{FBAD1F99-56B4-4849-AE37-0FEE28A34D6F}"/>
              </a:ext>
            </a:extLst>
          </p:cNvPr>
          <p:cNvSpPr txBox="1">
            <a:spLocks noChangeArrowheads="1"/>
          </p:cNvSpPr>
          <p:nvPr/>
        </p:nvSpPr>
        <p:spPr bwMode="auto">
          <a:xfrm>
            <a:off x="2166543" y="4221882"/>
            <a:ext cx="4968552" cy="12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0" indent="0" algn="l" rtl="0" eaLnBrk="1" fontAlgn="base" hangingPunct="1">
              <a:spcBef>
                <a:spcPct val="20000"/>
              </a:spcBef>
              <a:spcAft>
                <a:spcPct val="0"/>
              </a:spcAft>
              <a:buFontTx/>
              <a:buNone/>
              <a:defRPr sz="2000">
                <a:solidFill>
                  <a:schemeClr val="bg1"/>
                </a:solidFill>
                <a:latin typeface="Futura LT Book" pitchFamily="2" charset="0"/>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tr-TR" sz="1400" b="1" dirty="0">
                <a:solidFill>
                  <a:srgbClr val="FFC000"/>
                </a:solidFill>
                <a:latin typeface="Arial" panose="020B0604020202020204" pitchFamily="34" charset="0"/>
              </a:rPr>
              <a:t>Ders kapsamında sunulan slaytlardaki tüm yazılı ve görsel materyaller; Ç</a:t>
            </a:r>
            <a:r>
              <a:rPr lang="en-US" sz="1400" b="1" dirty="0" err="1">
                <a:solidFill>
                  <a:srgbClr val="FFC000"/>
                </a:solidFill>
                <a:latin typeface="Arial" panose="020B0604020202020204" pitchFamily="34" charset="0"/>
              </a:rPr>
              <a:t>engel</a:t>
            </a:r>
            <a:r>
              <a:rPr lang="en-US" sz="1400" b="1" dirty="0">
                <a:solidFill>
                  <a:srgbClr val="FFC000"/>
                </a:solidFill>
                <a:latin typeface="Arial" panose="020B0604020202020204" pitchFamily="34" charset="0"/>
              </a:rPr>
              <a:t>, Y. A., </a:t>
            </a:r>
            <a:r>
              <a:rPr lang="en-US" sz="1400" b="1" dirty="0" err="1">
                <a:solidFill>
                  <a:srgbClr val="FFC000"/>
                </a:solidFill>
                <a:latin typeface="Arial" panose="020B0604020202020204" pitchFamily="34" charset="0"/>
              </a:rPr>
              <a:t>Ghajar</a:t>
            </a:r>
            <a:r>
              <a:rPr lang="en-US" sz="1400" b="1" dirty="0">
                <a:solidFill>
                  <a:srgbClr val="FFC000"/>
                </a:solidFill>
                <a:latin typeface="Arial" panose="020B0604020202020204" pitchFamily="34" charset="0"/>
              </a:rPr>
              <a:t>, A. J., 2020. Heat and Mass Transfer</a:t>
            </a:r>
            <a:r>
              <a:rPr lang="tr-TR" sz="1400" b="1" dirty="0">
                <a:solidFill>
                  <a:srgbClr val="FFC000"/>
                </a:solidFill>
                <a:latin typeface="Arial" panose="020B0604020202020204" pitchFamily="34" charset="0"/>
              </a:rPr>
              <a:t> -</a:t>
            </a:r>
            <a:r>
              <a:rPr lang="en-US" sz="1400" b="1" dirty="0">
                <a:solidFill>
                  <a:srgbClr val="FFC000"/>
                </a:solidFill>
                <a:latin typeface="Arial" panose="020B0604020202020204" pitchFamily="34" charset="0"/>
              </a:rPr>
              <a:t> Fundamentals and Applications, 6th Edition, McGraw-Hill </a:t>
            </a:r>
            <a:r>
              <a:rPr lang="en-US" sz="1400" b="1" i="0" dirty="0">
                <a:solidFill>
                  <a:srgbClr val="FFC000"/>
                </a:solidFill>
                <a:effectLst/>
                <a:latin typeface="Arial" panose="020B0604020202020204" pitchFamily="34" charset="0"/>
              </a:rPr>
              <a:t>Companies Inc., New York, the USA, 1024 pages. ISBN: 978-9339223199</a:t>
            </a:r>
            <a:r>
              <a:rPr lang="tr-TR" sz="1400" b="1" i="0" dirty="0">
                <a:solidFill>
                  <a:srgbClr val="FFC000"/>
                </a:solidFill>
                <a:effectLst/>
                <a:latin typeface="Arial" panose="020B0604020202020204" pitchFamily="34" charset="0"/>
              </a:rPr>
              <a:t> ve </a:t>
            </a:r>
            <a:r>
              <a:rPr lang="tr-TR" sz="1400" b="1" dirty="0">
                <a:solidFill>
                  <a:srgbClr val="FFC000"/>
                </a:solidFill>
                <a:latin typeface="Arial" panose="020B0604020202020204" pitchFamily="34" charset="0"/>
              </a:rPr>
              <a:t>Ç</a:t>
            </a:r>
            <a:r>
              <a:rPr lang="en-US" sz="1400" b="1" i="0" dirty="0" err="1">
                <a:solidFill>
                  <a:srgbClr val="FFC000"/>
                </a:solidFill>
                <a:effectLst/>
                <a:latin typeface="Arial" panose="020B0604020202020204" pitchFamily="34" charset="0"/>
              </a:rPr>
              <a:t>engel</a:t>
            </a:r>
            <a:r>
              <a:rPr lang="en-US" sz="1400" b="1" i="0" dirty="0">
                <a:solidFill>
                  <a:srgbClr val="FFC000"/>
                </a:solidFill>
                <a:effectLst/>
                <a:latin typeface="Arial" panose="020B0604020202020204" pitchFamily="34" charset="0"/>
              </a:rPr>
              <a:t>, Y. A., </a:t>
            </a:r>
            <a:r>
              <a:rPr lang="en-US" sz="1400" b="1" i="0" dirty="0" err="1">
                <a:solidFill>
                  <a:srgbClr val="FFC000"/>
                </a:solidFill>
                <a:effectLst/>
                <a:latin typeface="Arial" panose="020B0604020202020204" pitchFamily="34" charset="0"/>
              </a:rPr>
              <a:t>Ghajar</a:t>
            </a:r>
            <a:r>
              <a:rPr lang="en-US" sz="1400" b="1" i="0" dirty="0">
                <a:solidFill>
                  <a:srgbClr val="FFC000"/>
                </a:solidFill>
                <a:effectLst/>
                <a:latin typeface="Arial" panose="020B0604020202020204" pitchFamily="34" charset="0"/>
              </a:rPr>
              <a:t>, A. J., 202</a:t>
            </a:r>
            <a:r>
              <a:rPr lang="tr-TR" sz="1400" b="1" i="0" dirty="0">
                <a:solidFill>
                  <a:srgbClr val="FFC000"/>
                </a:solidFill>
                <a:effectLst/>
                <a:latin typeface="Arial" panose="020B0604020202020204" pitchFamily="34" charset="0"/>
              </a:rPr>
              <a:t>1</a:t>
            </a:r>
            <a:r>
              <a:rPr lang="en-US" sz="1400" b="1" i="0" dirty="0">
                <a:solidFill>
                  <a:srgbClr val="FFC000"/>
                </a:solidFill>
                <a:effectLst/>
                <a:latin typeface="Arial" panose="020B0604020202020204" pitchFamily="34" charset="0"/>
              </a:rPr>
              <a:t>. </a:t>
            </a:r>
            <a:r>
              <a:rPr lang="tr-TR" sz="1400" b="1" i="0" dirty="0">
                <a:solidFill>
                  <a:srgbClr val="FFC000"/>
                </a:solidFill>
                <a:effectLst/>
                <a:latin typeface="Arial" panose="020B0604020202020204" pitchFamily="34" charset="0"/>
              </a:rPr>
              <a:t>Isı ve Kütle Transferi -</a:t>
            </a:r>
            <a:r>
              <a:rPr lang="tr-TR" sz="1400" b="1" dirty="0">
                <a:solidFill>
                  <a:srgbClr val="FFC000"/>
                </a:solidFill>
                <a:latin typeface="Arial" panose="020B0604020202020204" pitchFamily="34" charset="0"/>
              </a:rPr>
              <a:t> Esaslar ve Uygulamalar</a:t>
            </a:r>
            <a:r>
              <a:rPr lang="en-US" sz="1400" b="1" i="0" dirty="0">
                <a:solidFill>
                  <a:srgbClr val="FFC000"/>
                </a:solidFill>
                <a:effectLst/>
                <a:latin typeface="Arial" panose="020B0604020202020204" pitchFamily="34" charset="0"/>
              </a:rPr>
              <a:t>, </a:t>
            </a:r>
            <a:r>
              <a:rPr lang="tr-TR" sz="1400" b="1" i="0" dirty="0" err="1">
                <a:solidFill>
                  <a:srgbClr val="FFC000"/>
                </a:solidFill>
                <a:effectLst/>
                <a:latin typeface="Arial" panose="020B0604020202020204" pitchFamily="34" charset="0"/>
              </a:rPr>
              <a:t>Tanyıldızı</a:t>
            </a:r>
            <a:r>
              <a:rPr lang="tr-TR" sz="1400" b="1" i="0" dirty="0">
                <a:solidFill>
                  <a:srgbClr val="FFC000"/>
                </a:solidFill>
                <a:effectLst/>
                <a:latin typeface="Arial" panose="020B0604020202020204" pitchFamily="34" charset="0"/>
              </a:rPr>
              <a:t>, V. (Çeviri Editörü), </a:t>
            </a:r>
            <a:r>
              <a:rPr lang="tr-TR" sz="1400" b="1" i="0" dirty="0" err="1">
                <a:solidFill>
                  <a:srgbClr val="FFC000"/>
                </a:solidFill>
                <a:effectLst/>
                <a:latin typeface="Arial" panose="020B0604020202020204" pitchFamily="34" charset="0"/>
              </a:rPr>
              <a:t>Palme</a:t>
            </a:r>
            <a:r>
              <a:rPr lang="tr-TR" sz="1400" b="1" i="0" dirty="0">
                <a:solidFill>
                  <a:srgbClr val="FFC000"/>
                </a:solidFill>
                <a:effectLst/>
                <a:latin typeface="Arial" panose="020B0604020202020204" pitchFamily="34" charset="0"/>
              </a:rPr>
              <a:t> Yayınevi, Ankara, Türkiye, 908 sayfa</a:t>
            </a:r>
            <a:r>
              <a:rPr lang="en-US" sz="1400" b="1" i="0" dirty="0">
                <a:solidFill>
                  <a:srgbClr val="FFC000"/>
                </a:solidFill>
                <a:effectLst/>
                <a:latin typeface="Arial" panose="020B0604020202020204" pitchFamily="34" charset="0"/>
              </a:rPr>
              <a:t>, ISBN: 978-</a:t>
            </a:r>
            <a:r>
              <a:rPr lang="tr-TR" sz="1400" b="1" i="0" dirty="0">
                <a:solidFill>
                  <a:srgbClr val="FFC000"/>
                </a:solidFill>
                <a:effectLst/>
                <a:latin typeface="Arial" panose="020B0604020202020204" pitchFamily="34" charset="0"/>
              </a:rPr>
              <a:t>6053552871 künyeli kitaplardan alınmıştır.</a:t>
            </a:r>
            <a:endParaRPr lang="ru-RU" sz="1400" b="1" kern="0" dirty="0">
              <a:solidFill>
                <a:srgbClr val="FFC000"/>
              </a:solidFill>
            </a:endParaRPr>
          </a:p>
        </p:txBody>
      </p:sp>
      <p:pic>
        <p:nvPicPr>
          <p:cNvPr id="5" name="Resim 4">
            <a:extLst>
              <a:ext uri="{FF2B5EF4-FFF2-40B4-BE49-F238E27FC236}">
                <a16:creationId xmlns:a16="http://schemas.microsoft.com/office/drawing/2014/main" id="{B6A6232D-14AE-463C-93AD-6DB1FE2B2F8A}"/>
              </a:ext>
            </a:extLst>
          </p:cNvPr>
          <p:cNvPicPr>
            <a:picLocks noChangeAspect="1"/>
          </p:cNvPicPr>
          <p:nvPr/>
        </p:nvPicPr>
        <p:blipFill>
          <a:blip r:embed="rId3"/>
          <a:stretch>
            <a:fillRect/>
          </a:stretch>
        </p:blipFill>
        <p:spPr>
          <a:xfrm>
            <a:off x="7237090" y="3888432"/>
            <a:ext cx="1742354" cy="2637706"/>
          </a:xfrm>
          <a:prstGeom prst="rect">
            <a:avLst/>
          </a:prstGeom>
        </p:spPr>
      </p:pic>
      <p:pic>
        <p:nvPicPr>
          <p:cNvPr id="7" name="Resim 6">
            <a:extLst>
              <a:ext uri="{FF2B5EF4-FFF2-40B4-BE49-F238E27FC236}">
                <a16:creationId xmlns:a16="http://schemas.microsoft.com/office/drawing/2014/main" id="{E4F3AAF3-39BB-4A41-A950-F05C7ACB243E}"/>
              </a:ext>
            </a:extLst>
          </p:cNvPr>
          <p:cNvPicPr>
            <a:picLocks noChangeAspect="1"/>
          </p:cNvPicPr>
          <p:nvPr/>
        </p:nvPicPr>
        <p:blipFill>
          <a:blip r:embed="rId4"/>
          <a:stretch>
            <a:fillRect/>
          </a:stretch>
        </p:blipFill>
        <p:spPr>
          <a:xfrm>
            <a:off x="324322" y="3960440"/>
            <a:ext cx="1740227" cy="2637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7A6644B9-657B-4B9D-9050-0FEB92EE8463}"/>
                  </a:ext>
                </a:extLst>
              </p:cNvPr>
              <p:cNvSpPr>
                <a:spLocks noGrp="1" noChangeArrowheads="1"/>
              </p:cNvSpPr>
              <p:nvPr>
                <p:ph idx="1"/>
              </p:nvPr>
            </p:nvSpPr>
            <p:spPr>
              <a:xfrm>
                <a:off x="2484562" y="837506"/>
                <a:ext cx="6480720" cy="5904656"/>
              </a:xfrm>
            </p:spPr>
            <p:txBody>
              <a:bodyPr/>
              <a:lstStyle/>
              <a:p>
                <a:pPr marL="0" indent="0" algn="just">
                  <a:buNone/>
                </a:pPr>
                <a:r>
                  <a:rPr lang="tr-TR" altLang="ko-KR" sz="1600" dirty="0">
                    <a:ea typeface="굴림" charset="-127"/>
                  </a:rPr>
                  <a:t>Bir işlem esnasında bir sistemin toplam enerjisindeki net değişme, işlem esnasında sisteme giren ve çıkan toplam enerjiler arasındaki farka eşittir.</a:t>
                </a:r>
              </a:p>
              <a:p>
                <a:pPr marL="0" indent="0" algn="just">
                  <a:buNone/>
                </a:pPr>
                <a:r>
                  <a:rPr lang="tr-TR" altLang="ko-KR" sz="1800" dirty="0">
                    <a:ea typeface="굴림" charset="-127"/>
                  </a:rPr>
                  <a:t> </a:t>
                </a:r>
              </a:p>
              <a:p>
                <a:pPr marL="0" indent="0" algn="just">
                  <a:buNone/>
                </a:pPr>
                <a:endParaRPr lang="tr-TR" altLang="ko-KR" sz="1800" dirty="0">
                  <a:ea typeface="굴림" charset="-127"/>
                </a:endParaRPr>
              </a:p>
              <a:p>
                <a:pPr marL="0" indent="0" algn="just">
                  <a:buNone/>
                </a:pPr>
                <a:endParaRPr lang="tr-TR" altLang="ko-KR" sz="1800" dirty="0">
                  <a:ea typeface="굴림" charset="-127"/>
                </a:endParaRPr>
              </a:p>
              <a:p>
                <a:pPr marL="0" indent="0" algn="just">
                  <a:buNone/>
                </a:pPr>
                <a:r>
                  <a:rPr lang="tr-TR" altLang="ko-KR" sz="1600" dirty="0">
                    <a:ea typeface="굴림" charset="-127"/>
                  </a:rPr>
                  <a:t>Herhangi bir işleme tabi herhangi bir sistem için enerji dengesi (</a:t>
                </a:r>
                <a:r>
                  <a:rPr lang="tr-TR" altLang="ko-KR" sz="1600" dirty="0" err="1">
                    <a:ea typeface="굴림" charset="-127"/>
                  </a:rPr>
                  <a:t>energy</a:t>
                </a:r>
                <a:r>
                  <a:rPr lang="tr-TR" altLang="ko-KR" sz="1600" dirty="0">
                    <a:ea typeface="굴림" charset="-127"/>
                  </a:rPr>
                  <a:t> </a:t>
                </a:r>
                <a:r>
                  <a:rPr lang="tr-TR" altLang="ko-KR" sz="1600" dirty="0" err="1">
                    <a:ea typeface="굴림" charset="-127"/>
                  </a:rPr>
                  <a:t>balance</a:t>
                </a:r>
                <a:r>
                  <a:rPr lang="tr-TR" altLang="ko-KR" sz="1600" dirty="0">
                    <a:ea typeface="굴림" charset="-127"/>
                  </a:rPr>
                  <a:t>):</a:t>
                </a:r>
              </a:p>
              <a:p>
                <a:pPr marL="0" indent="0" algn="just">
                  <a:buNone/>
                </a:pPr>
                <a:endParaRPr lang="tr-TR" altLang="ko-KR" sz="1600" dirty="0">
                  <a:ea typeface="굴림" charset="-127"/>
                </a:endParaRPr>
              </a:p>
              <a:p>
                <a:pPr marL="0" indent="0" algn="just">
                  <a:buNone/>
                </a:pPr>
                <a:endParaRPr lang="tr-TR" altLang="ko-KR" sz="1600" dirty="0">
                  <a:ea typeface="굴림" charset="-127"/>
                </a:endParaRPr>
              </a:p>
              <a:p>
                <a:pPr marL="0" indent="0" algn="just">
                  <a:buNone/>
                </a:pPr>
                <a:endParaRPr lang="tr-TR" altLang="ko-KR" sz="1600" dirty="0">
                  <a:ea typeface="굴림" charset="-127"/>
                </a:endParaRPr>
              </a:p>
              <a:p>
                <a:pPr marL="0" indent="0" algn="just">
                  <a:buNone/>
                </a:pPr>
                <a:endParaRPr lang="tr-TR" altLang="ko-KR" sz="1600" dirty="0">
                  <a:ea typeface="굴림" charset="-127"/>
                </a:endParaRPr>
              </a:p>
              <a:p>
                <a:pPr marL="0" indent="0" algn="just">
                  <a:buNone/>
                </a:pPr>
                <a:r>
                  <a:rPr lang="tr-TR" altLang="ko-KR" sz="1600" dirty="0">
                    <a:ea typeface="굴림" charset="-127"/>
                  </a:rPr>
                  <a:t>veya hız cinsinden:</a:t>
                </a:r>
              </a:p>
              <a:p>
                <a:pPr marL="0" indent="0" algn="just">
                  <a:buNone/>
                </a:pPr>
                <a:endParaRPr lang="tr-TR" altLang="ko-KR" sz="1600" dirty="0">
                  <a:ea typeface="굴림" charset="-127"/>
                </a:endParaRPr>
              </a:p>
              <a:p>
                <a:pPr marL="0" indent="0" algn="just">
                  <a:buNone/>
                </a:pPr>
                <a:r>
                  <a:rPr lang="tr-TR" altLang="ko-KR" sz="1600" dirty="0">
                    <a:ea typeface="굴림" charset="-127"/>
                  </a:rPr>
                  <a:t>Eğer bir sistemin durumu, bir işlem süresince değişmezse, sistemin enerji değişmesi sıfırdır (</a:t>
                </a:r>
                <a14:m>
                  <m:oMath xmlns:m="http://schemas.openxmlformats.org/officeDocument/2006/math">
                    <m:r>
                      <m:rPr>
                        <m:sty m:val="p"/>
                      </m:rPr>
                      <a:rPr lang="el-GR" sz="1800" i="0" dirty="0" smtClean="0">
                        <a:latin typeface="Cambria Math" panose="02040503050406030204" pitchFamily="18" charset="0"/>
                      </a:rPr>
                      <m:t>Δ</m:t>
                    </m:r>
                    <m:r>
                      <a:rPr lang="tr-TR" sz="1800" b="0" i="1" dirty="0" smtClean="0">
                        <a:latin typeface="Cambria Math" panose="02040503050406030204" pitchFamily="18" charset="0"/>
                      </a:rPr>
                      <m:t>𝐸</m:t>
                    </m:r>
                    <m:r>
                      <a:rPr lang="tr-TR" altLang="ko-KR" sz="1800" i="1" baseline="-25000" dirty="0" err="1" smtClean="0">
                        <a:latin typeface="Cambria Math" panose="02040503050406030204" pitchFamily="18" charset="0"/>
                        <a:ea typeface="굴림" charset="-127"/>
                      </a:rPr>
                      <m:t>𝑠𝑖𝑠𝑡𝑒𝑚</m:t>
                    </m:r>
                    <m:r>
                      <a:rPr lang="tr-TR" altLang="ko-KR" sz="1800" i="1" baseline="-25000" dirty="0" smtClean="0">
                        <a:latin typeface="Cambria Math" panose="02040503050406030204" pitchFamily="18" charset="0"/>
                        <a:ea typeface="굴림" charset="-127"/>
                      </a:rPr>
                      <m:t> </m:t>
                    </m:r>
                    <m:r>
                      <a:rPr lang="tr-TR" altLang="ko-KR" sz="1800" i="1" dirty="0" smtClean="0">
                        <a:latin typeface="Cambria Math" panose="02040503050406030204" pitchFamily="18" charset="0"/>
                        <a:ea typeface="굴림" charset="-127"/>
                      </a:rPr>
                      <m:t>= 0</m:t>
                    </m:r>
                  </m:oMath>
                </a14:m>
                <a:r>
                  <a:rPr lang="tr-TR" altLang="ko-KR" sz="1600" dirty="0">
                    <a:ea typeface="굴림" charset="-127"/>
                  </a:rPr>
                  <a:t>), yani işlem bir sürekli işlemdir. Bu durumda enerji dengesi:</a:t>
                </a:r>
              </a:p>
              <a:p>
                <a:pPr marL="0" indent="0" algn="just">
                  <a:buNone/>
                </a:pPr>
                <a:endParaRPr lang="tr-TR" altLang="ko-KR" sz="1600" dirty="0">
                  <a:ea typeface="굴림" charset="-127"/>
                </a:endParaRPr>
              </a:p>
              <a:p>
                <a:pPr marL="0" indent="0" algn="just">
                  <a:buNone/>
                </a:pPr>
                <a:endParaRPr lang="en-US" altLang="ko-KR" sz="1800" dirty="0">
                  <a:ea typeface="굴림" charset="-127"/>
                </a:endParaRPr>
              </a:p>
            </p:txBody>
          </p:sp>
        </mc:Choice>
        <mc:Fallback xmlns="">
          <p:sp>
            <p:nvSpPr>
              <p:cNvPr id="7" name="Rectangle 3">
                <a:extLst>
                  <a:ext uri="{FF2B5EF4-FFF2-40B4-BE49-F238E27FC236}">
                    <a16:creationId xmlns:a16="http://schemas.microsoft.com/office/drawing/2014/main" id="{7A6644B9-657B-4B9D-9050-0FEB92EE8463}"/>
                  </a:ext>
                </a:extLst>
              </p:cNvPr>
              <p:cNvSpPr>
                <a:spLocks noGrp="1" noRot="1" noChangeAspect="1" noMove="1" noResize="1" noEditPoints="1" noAdjustHandles="1" noChangeArrowheads="1" noChangeShapeType="1" noTextEdit="1"/>
              </p:cNvSpPr>
              <p:nvPr>
                <p:ph idx="1"/>
              </p:nvPr>
            </p:nvSpPr>
            <p:spPr>
              <a:xfrm>
                <a:off x="2484562" y="837506"/>
                <a:ext cx="6480720" cy="5904656"/>
              </a:xfrm>
              <a:blipFill>
                <a:blip r:embed="rId2"/>
                <a:stretch>
                  <a:fillRect l="-564" t="-310" r="-470"/>
                </a:stretch>
              </a:blipFill>
            </p:spPr>
            <p:txBody>
              <a:bodyPr/>
              <a:lstStyle/>
              <a:p>
                <a:r>
                  <a:rPr lang="tr-TR">
                    <a:noFill/>
                  </a:rPr>
                  <a:t> </a:t>
                </a:r>
              </a:p>
            </p:txBody>
          </p:sp>
        </mc:Fallback>
      </mc:AlternateContent>
      <p:sp>
        <p:nvSpPr>
          <p:cNvPr id="5" name="Başlık 1">
            <a:extLst>
              <a:ext uri="{FF2B5EF4-FFF2-40B4-BE49-F238E27FC236}">
                <a16:creationId xmlns:a16="http://schemas.microsoft.com/office/drawing/2014/main" id="{D7B01F53-5365-4438-9B49-4F1FCE972394}"/>
              </a:ext>
            </a:extLst>
          </p:cNvPr>
          <p:cNvSpPr txBox="1">
            <a:spLocks/>
          </p:cNvSpPr>
          <p:nvPr/>
        </p:nvSpPr>
        <p:spPr bwMode="auto">
          <a:xfrm>
            <a:off x="2484562" y="231927"/>
            <a:ext cx="648072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a:lstStyle>
          <a:p>
            <a:r>
              <a:rPr lang="tr-TR" sz="2000" b="1" kern="0" cap="all" dirty="0">
                <a:solidFill>
                  <a:srgbClr val="FF0000"/>
                </a:solidFill>
              </a:rPr>
              <a:t>Termodinamiğin 1. kanunu (Enerjinin korunumu prensibi)</a:t>
            </a:r>
          </a:p>
        </p:txBody>
      </p:sp>
      <p:pic>
        <p:nvPicPr>
          <p:cNvPr id="3" name="Resim 2">
            <a:extLst>
              <a:ext uri="{FF2B5EF4-FFF2-40B4-BE49-F238E27FC236}">
                <a16:creationId xmlns:a16="http://schemas.microsoft.com/office/drawing/2014/main" id="{741CDF78-0EBD-433A-8012-2D421924F90F}"/>
              </a:ext>
            </a:extLst>
          </p:cNvPr>
          <p:cNvPicPr>
            <a:picLocks noChangeAspect="1"/>
          </p:cNvPicPr>
          <p:nvPr/>
        </p:nvPicPr>
        <p:blipFill>
          <a:blip r:embed="rId3"/>
          <a:stretch>
            <a:fillRect/>
          </a:stretch>
        </p:blipFill>
        <p:spPr>
          <a:xfrm>
            <a:off x="3293833" y="1629594"/>
            <a:ext cx="4392488" cy="1025233"/>
          </a:xfrm>
          <a:prstGeom prst="rect">
            <a:avLst/>
          </a:prstGeom>
        </p:spPr>
      </p:pic>
      <p:pic>
        <p:nvPicPr>
          <p:cNvPr id="11" name="Resim 10">
            <a:extLst>
              <a:ext uri="{FF2B5EF4-FFF2-40B4-BE49-F238E27FC236}">
                <a16:creationId xmlns:a16="http://schemas.microsoft.com/office/drawing/2014/main" id="{85DA61D6-2329-4907-B407-188065851495}"/>
              </a:ext>
            </a:extLst>
          </p:cNvPr>
          <p:cNvPicPr>
            <a:picLocks noChangeAspect="1"/>
          </p:cNvPicPr>
          <p:nvPr/>
        </p:nvPicPr>
        <p:blipFill>
          <a:blip r:embed="rId4"/>
          <a:stretch>
            <a:fillRect/>
          </a:stretch>
        </p:blipFill>
        <p:spPr>
          <a:xfrm>
            <a:off x="4543921" y="3975916"/>
            <a:ext cx="4205337" cy="1028525"/>
          </a:xfrm>
          <a:prstGeom prst="rect">
            <a:avLst/>
          </a:prstGeom>
        </p:spPr>
      </p:pic>
      <p:pic>
        <p:nvPicPr>
          <p:cNvPr id="15" name="Resim 14">
            <a:extLst>
              <a:ext uri="{FF2B5EF4-FFF2-40B4-BE49-F238E27FC236}">
                <a16:creationId xmlns:a16="http://schemas.microsoft.com/office/drawing/2014/main" id="{112C659F-F7C0-47A3-8851-EF0CDC568F0D}"/>
              </a:ext>
            </a:extLst>
          </p:cNvPr>
          <p:cNvPicPr>
            <a:picLocks noChangeAspect="1"/>
          </p:cNvPicPr>
          <p:nvPr/>
        </p:nvPicPr>
        <p:blipFill>
          <a:blip r:embed="rId5"/>
          <a:stretch>
            <a:fillRect/>
          </a:stretch>
        </p:blipFill>
        <p:spPr>
          <a:xfrm>
            <a:off x="2727048" y="5790958"/>
            <a:ext cx="6238234" cy="879197"/>
          </a:xfrm>
          <a:prstGeom prst="rect">
            <a:avLst/>
          </a:prstGeom>
        </p:spPr>
      </p:pic>
      <p:sp>
        <p:nvSpPr>
          <p:cNvPr id="2" name="Metin kutusu 1">
            <a:extLst>
              <a:ext uri="{FF2B5EF4-FFF2-40B4-BE49-F238E27FC236}">
                <a16:creationId xmlns:a16="http://schemas.microsoft.com/office/drawing/2014/main" id="{F2C45768-309C-4DD1-85EB-FFE010B34321}"/>
              </a:ext>
            </a:extLst>
          </p:cNvPr>
          <p:cNvSpPr txBox="1"/>
          <p:nvPr/>
        </p:nvSpPr>
        <p:spPr>
          <a:xfrm>
            <a:off x="2628578" y="6084061"/>
            <a:ext cx="1872208" cy="323165"/>
          </a:xfrm>
          <a:prstGeom prst="rect">
            <a:avLst/>
          </a:prstGeom>
          <a:noFill/>
        </p:spPr>
        <p:txBody>
          <a:bodyPr wrap="square" rtlCol="0">
            <a:spAutoFit/>
          </a:bodyPr>
          <a:lstStyle/>
          <a:p>
            <a:r>
              <a:rPr lang="tr-TR" sz="1500" i="1" dirty="0">
                <a:solidFill>
                  <a:srgbClr val="FF6699"/>
                </a:solidFill>
                <a:latin typeface="Franklin Gothic Medium" panose="020B0603020102020204" pitchFamily="34" charset="0"/>
              </a:rPr>
              <a:t>(</a:t>
            </a:r>
            <a:r>
              <a:rPr lang="tr-TR" sz="1500" i="1" dirty="0" err="1">
                <a:solidFill>
                  <a:srgbClr val="FF6699"/>
                </a:solidFill>
                <a:latin typeface="Franklin Gothic Medium" panose="020B0603020102020204" pitchFamily="34" charset="0"/>
              </a:rPr>
              <a:t>Steady</a:t>
            </a:r>
            <a:r>
              <a:rPr lang="tr-TR" sz="1500" i="1" dirty="0">
                <a:solidFill>
                  <a:srgbClr val="FF6699"/>
                </a:solidFill>
                <a:latin typeface="Franklin Gothic Medium" panose="020B0603020102020204" pitchFamily="34" charset="0"/>
              </a:rPr>
              <a:t>, rate form)</a:t>
            </a:r>
          </a:p>
        </p:txBody>
      </p:sp>
      <p:pic>
        <p:nvPicPr>
          <p:cNvPr id="6" name="Resim 5">
            <a:extLst>
              <a:ext uri="{FF2B5EF4-FFF2-40B4-BE49-F238E27FC236}">
                <a16:creationId xmlns:a16="http://schemas.microsoft.com/office/drawing/2014/main" id="{23A9876F-7D00-4866-9B25-A5B7C7F999FA}"/>
              </a:ext>
            </a:extLst>
          </p:cNvPr>
          <p:cNvPicPr>
            <a:picLocks noChangeAspect="1"/>
          </p:cNvPicPr>
          <p:nvPr/>
        </p:nvPicPr>
        <p:blipFill>
          <a:blip r:embed="rId6"/>
          <a:stretch>
            <a:fillRect/>
          </a:stretch>
        </p:blipFill>
        <p:spPr>
          <a:xfrm>
            <a:off x="4543921" y="3071835"/>
            <a:ext cx="3894584" cy="845051"/>
          </a:xfrm>
          <a:prstGeom prst="rect">
            <a:avLst/>
          </a:prstGeom>
        </p:spPr>
      </p:pic>
    </p:spTree>
    <p:extLst>
      <p:ext uri="{BB962C8B-B14F-4D97-AF65-F5344CB8AC3E}">
        <p14:creationId xmlns:p14="http://schemas.microsoft.com/office/powerpoint/2010/main" val="156403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7A6644B9-657B-4B9D-9050-0FEB92EE8463}"/>
                  </a:ext>
                </a:extLst>
              </p:cNvPr>
              <p:cNvSpPr>
                <a:spLocks noGrp="1" noChangeArrowheads="1"/>
              </p:cNvSpPr>
              <p:nvPr>
                <p:ph idx="1"/>
              </p:nvPr>
            </p:nvSpPr>
            <p:spPr>
              <a:xfrm>
                <a:off x="1908498" y="95874"/>
                <a:ext cx="7056784" cy="6667839"/>
              </a:xfrm>
            </p:spPr>
            <p:txBody>
              <a:bodyPr/>
              <a:lstStyle/>
              <a:p>
                <a:pPr marL="0" indent="0" algn="just">
                  <a:spcBef>
                    <a:spcPts val="0"/>
                  </a:spcBef>
                  <a:buNone/>
                </a:pPr>
                <a:r>
                  <a:rPr lang="tr-TR" altLang="ko-KR" sz="1600" dirty="0">
                    <a:ea typeface="굴림" charset="-127"/>
                  </a:rPr>
                  <a:t>Eğer elektrik, manyetik, hareket, yerçekimi ve yüzey gerilme etkileri yok ise (basit sıkıştırılabilir bir sistem için) bir işlem esnasında bir sistemin toplam enerjisindeki değişme, iç enerjisindeki değişmedir (</a:t>
                </a:r>
                <a14:m>
                  <m:oMath xmlns:m="http://schemas.openxmlformats.org/officeDocument/2006/math">
                    <m:r>
                      <m:rPr>
                        <m:sty m:val="p"/>
                      </m:rPr>
                      <a:rPr lang="el-GR" sz="1800" dirty="0">
                        <a:latin typeface="Cambria Math" panose="02040503050406030204" pitchFamily="18" charset="0"/>
                      </a:rPr>
                      <m:t>Δ</m:t>
                    </m:r>
                    <m:r>
                      <a:rPr lang="tr-TR" sz="1800" i="1" dirty="0">
                        <a:latin typeface="Cambria Math" panose="02040503050406030204" pitchFamily="18" charset="0"/>
                      </a:rPr>
                      <m:t>𝐸</m:t>
                    </m:r>
                    <m:r>
                      <a:rPr lang="tr-TR" altLang="ko-KR" sz="1800" i="1" baseline="-25000" dirty="0" err="1">
                        <a:latin typeface="Cambria Math" panose="02040503050406030204" pitchFamily="18" charset="0"/>
                        <a:ea typeface="굴림" charset="-127"/>
                      </a:rPr>
                      <m:t>𝑠𝑖𝑠𝑡𝑒𝑚</m:t>
                    </m:r>
                    <m:r>
                      <a:rPr lang="tr-TR" altLang="ko-KR" sz="1800" i="1" baseline="-25000" dirty="0">
                        <a:latin typeface="Cambria Math" panose="02040503050406030204" pitchFamily="18" charset="0"/>
                        <a:ea typeface="굴림" charset="-127"/>
                      </a:rPr>
                      <m:t> </m:t>
                    </m:r>
                    <m:r>
                      <a:rPr lang="tr-TR" altLang="ko-KR" sz="1800" i="1" dirty="0">
                        <a:latin typeface="Cambria Math" panose="02040503050406030204" pitchFamily="18" charset="0"/>
                        <a:ea typeface="굴림" charset="-127"/>
                      </a:rPr>
                      <m:t>=</m:t>
                    </m:r>
                    <m:r>
                      <m:rPr>
                        <m:sty m:val="p"/>
                      </m:rPr>
                      <a:rPr lang="el-GR" sz="1800" dirty="0">
                        <a:latin typeface="Cambria Math" panose="02040503050406030204" pitchFamily="18" charset="0"/>
                      </a:rPr>
                      <m:t>Δ</m:t>
                    </m:r>
                    <m:r>
                      <a:rPr lang="tr-TR" sz="1800" b="0" i="1" dirty="0" smtClean="0">
                        <a:latin typeface="Cambria Math" panose="02040503050406030204" pitchFamily="18" charset="0"/>
                      </a:rPr>
                      <m:t>𝑈</m:t>
                    </m:r>
                    <m:r>
                      <a:rPr lang="tr-TR" sz="1800" b="0" i="1" baseline="-25000" dirty="0" smtClean="0">
                        <a:latin typeface="Cambria Math" panose="02040503050406030204" pitchFamily="18" charset="0"/>
                      </a:rPr>
                      <m:t>𝑠𝑖𝑠𝑡𝑒𝑚</m:t>
                    </m:r>
                  </m:oMath>
                </a14:m>
                <a:r>
                  <a:rPr lang="tr-TR" altLang="ko-KR" sz="1600" dirty="0">
                    <a:ea typeface="굴림" charset="-127"/>
                  </a:rPr>
                  <a:t>).</a:t>
                </a:r>
              </a:p>
              <a:p>
                <a:pPr marL="0" indent="0" algn="just">
                  <a:spcBef>
                    <a:spcPts val="0"/>
                  </a:spcBef>
                  <a:buNone/>
                </a:pPr>
                <a:endParaRPr lang="tr-TR" altLang="ko-KR" sz="1600" dirty="0">
                  <a:ea typeface="굴림" charset="-127"/>
                </a:endParaRPr>
              </a:p>
              <a:p>
                <a:pPr marL="0" indent="0" algn="just">
                  <a:spcBef>
                    <a:spcPts val="0"/>
                  </a:spcBef>
                  <a:buNone/>
                </a:pPr>
                <a:r>
                  <a:rPr lang="tr-TR" altLang="ko-KR" sz="1600" dirty="0">
                    <a:ea typeface="굴림" charset="-127"/>
                  </a:rPr>
                  <a:t>Isı transferinde genellikle enerjinin yalnız bir sıcaklık farkı sonucu transfer edilebilen şekilleriyle ilgilenir (termal veya ısıl enerji). Dolayısıyla bir ısı dengesi yazarken; nükleer, kimyasal ve elektrik enerjilerinin ısıl enerjiye dönüşümü, ısı üretimi olarak ele alınır.</a:t>
                </a:r>
              </a:p>
              <a:p>
                <a:pPr marL="0" indent="0" algn="just">
                  <a:buNone/>
                </a:pPr>
                <a:endParaRPr lang="tr-TR" altLang="ko-KR" sz="1600" dirty="0">
                  <a:ea typeface="굴림" charset="-127"/>
                </a:endParaRPr>
              </a:p>
              <a:p>
                <a:pPr marL="0" indent="0" algn="just">
                  <a:buNone/>
                </a:pPr>
                <a:endParaRPr lang="tr-TR" altLang="ko-KR" sz="1800" dirty="0">
                  <a:ea typeface="굴림" charset="-127"/>
                </a:endParaRPr>
              </a:p>
              <a:p>
                <a:pPr marL="0" indent="0" algn="just">
                  <a:buNone/>
                </a:pPr>
                <a:endParaRPr lang="tr-TR" altLang="ko-KR" sz="1800" dirty="0">
                  <a:ea typeface="굴림" charset="-127"/>
                </a:endParaRPr>
              </a:p>
              <a:p>
                <a:pPr marL="0" indent="0" algn="just">
                  <a:buNone/>
                </a:pPr>
                <a:endParaRPr lang="tr-TR" altLang="ko-KR" sz="1600" dirty="0">
                  <a:ea typeface="굴림" charset="-127"/>
                </a:endParaRPr>
              </a:p>
              <a:p>
                <a:pPr marL="0" indent="0" algn="just">
                  <a:spcBef>
                    <a:spcPts val="0"/>
                  </a:spcBef>
                  <a:buNone/>
                </a:pPr>
                <a:endParaRPr lang="tr-TR" altLang="ko-KR" sz="1600" dirty="0">
                  <a:ea typeface="굴림" charset="-127"/>
                </a:endParaRPr>
              </a:p>
              <a:p>
                <a:pPr marL="0" indent="0" algn="just">
                  <a:buNone/>
                </a:pPr>
                <a:endParaRPr lang="en-US" altLang="ko-KR" sz="1600" dirty="0">
                  <a:ea typeface="굴림" charset="-127"/>
                </a:endParaRPr>
              </a:p>
            </p:txBody>
          </p:sp>
        </mc:Choice>
        <mc:Fallback xmlns="">
          <p:sp>
            <p:nvSpPr>
              <p:cNvPr id="7" name="Rectangle 3">
                <a:extLst>
                  <a:ext uri="{FF2B5EF4-FFF2-40B4-BE49-F238E27FC236}">
                    <a16:creationId xmlns:a16="http://schemas.microsoft.com/office/drawing/2014/main" id="{7A6644B9-657B-4B9D-9050-0FEB92EE8463}"/>
                  </a:ext>
                </a:extLst>
              </p:cNvPr>
              <p:cNvSpPr>
                <a:spLocks noGrp="1" noRot="1" noChangeAspect="1" noMove="1" noResize="1" noEditPoints="1" noAdjustHandles="1" noChangeArrowheads="1" noChangeShapeType="1" noTextEdit="1"/>
              </p:cNvSpPr>
              <p:nvPr>
                <p:ph idx="1"/>
              </p:nvPr>
            </p:nvSpPr>
            <p:spPr>
              <a:xfrm>
                <a:off x="1908498" y="95874"/>
                <a:ext cx="7056784" cy="6667839"/>
              </a:xfrm>
              <a:blipFill>
                <a:blip r:embed="rId3"/>
                <a:stretch>
                  <a:fillRect l="-432" t="-274" r="-1468"/>
                </a:stretch>
              </a:blipFill>
            </p:spPr>
            <p:txBody>
              <a:bodyPr/>
              <a:lstStyle/>
              <a:p>
                <a:r>
                  <a:rPr lang="tr-TR">
                    <a:noFill/>
                  </a:rPr>
                  <a:t> </a:t>
                </a:r>
              </a:p>
            </p:txBody>
          </p:sp>
        </mc:Fallback>
      </mc:AlternateContent>
      <p:pic>
        <p:nvPicPr>
          <p:cNvPr id="4" name="Resim 3">
            <a:extLst>
              <a:ext uri="{FF2B5EF4-FFF2-40B4-BE49-F238E27FC236}">
                <a16:creationId xmlns:a16="http://schemas.microsoft.com/office/drawing/2014/main" id="{14105881-0E79-4EA9-A12A-5F3E5D22F86A}"/>
              </a:ext>
            </a:extLst>
          </p:cNvPr>
          <p:cNvPicPr>
            <a:picLocks noChangeAspect="1"/>
          </p:cNvPicPr>
          <p:nvPr/>
        </p:nvPicPr>
        <p:blipFill>
          <a:blip r:embed="rId4"/>
          <a:stretch>
            <a:fillRect/>
          </a:stretch>
        </p:blipFill>
        <p:spPr>
          <a:xfrm>
            <a:off x="2880607" y="2093574"/>
            <a:ext cx="5004556" cy="864096"/>
          </a:xfrm>
          <a:prstGeom prst="rect">
            <a:avLst/>
          </a:prstGeom>
        </p:spPr>
      </p:pic>
      <p:sp>
        <p:nvSpPr>
          <p:cNvPr id="12" name="Başlık 1">
            <a:extLst>
              <a:ext uri="{FF2B5EF4-FFF2-40B4-BE49-F238E27FC236}">
                <a16:creationId xmlns:a16="http://schemas.microsoft.com/office/drawing/2014/main" id="{3AE1DBA1-3C24-44D3-8003-71CECE03BBD0}"/>
              </a:ext>
            </a:extLst>
          </p:cNvPr>
          <p:cNvSpPr txBox="1">
            <a:spLocks/>
          </p:cNvSpPr>
          <p:nvPr/>
        </p:nvSpPr>
        <p:spPr bwMode="auto">
          <a:xfrm>
            <a:off x="2124523" y="3038190"/>
            <a:ext cx="6960518" cy="49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a:lstStyle>
          <a:p>
            <a:r>
              <a:rPr lang="tr-TR" sz="2000" b="1" kern="0" dirty="0">
                <a:solidFill>
                  <a:srgbClr val="FF0000"/>
                </a:solidFill>
              </a:rPr>
              <a:t>1. Kapalı sistemler (</a:t>
            </a:r>
            <a:r>
              <a:rPr lang="tr-TR" sz="2000" b="1" kern="0" dirty="0" err="1">
                <a:solidFill>
                  <a:srgbClr val="FF0000"/>
                </a:solidFill>
              </a:rPr>
              <a:t>Closed</a:t>
            </a:r>
            <a:r>
              <a:rPr lang="tr-TR" sz="2000" b="1" kern="0" dirty="0">
                <a:solidFill>
                  <a:srgbClr val="FF0000"/>
                </a:solidFill>
              </a:rPr>
              <a:t> </a:t>
            </a:r>
            <a:r>
              <a:rPr lang="tr-TR" sz="2000" b="1" kern="0" dirty="0" err="1">
                <a:solidFill>
                  <a:srgbClr val="FF0000"/>
                </a:solidFill>
              </a:rPr>
              <a:t>systems</a:t>
            </a:r>
            <a:r>
              <a:rPr lang="tr-TR" sz="2000" b="1" kern="0" dirty="0">
                <a:solidFill>
                  <a:srgbClr val="FF0000"/>
                </a:solidFill>
              </a:rPr>
              <a:t>) için enerji dengesi (Sabit kütle)</a:t>
            </a:r>
          </a:p>
        </p:txBody>
      </p:sp>
      <p:sp>
        <p:nvSpPr>
          <p:cNvPr id="2" name="Metin kutusu 1">
            <a:extLst>
              <a:ext uri="{FF2B5EF4-FFF2-40B4-BE49-F238E27FC236}">
                <a16:creationId xmlns:a16="http://schemas.microsoft.com/office/drawing/2014/main" id="{05793B05-EF6A-49CD-8ECA-0629101468BC}"/>
              </a:ext>
            </a:extLst>
          </p:cNvPr>
          <p:cNvSpPr txBox="1"/>
          <p:nvPr/>
        </p:nvSpPr>
        <p:spPr>
          <a:xfrm>
            <a:off x="4140746" y="2826865"/>
            <a:ext cx="1440160" cy="261610"/>
          </a:xfrm>
          <a:prstGeom prst="rect">
            <a:avLst/>
          </a:prstGeom>
          <a:noFill/>
        </p:spPr>
        <p:txBody>
          <a:bodyPr wrap="square" rtlCol="0">
            <a:spAutoFit/>
          </a:bodyPr>
          <a:lstStyle/>
          <a:p>
            <a:pPr algn="ctr"/>
            <a:r>
              <a:rPr lang="tr-TR" sz="1100" dirty="0">
                <a:solidFill>
                  <a:srgbClr val="FF6699"/>
                </a:solidFill>
                <a:latin typeface="Franklin Gothic Medium" panose="020B0603020102020204" pitchFamily="34" charset="0"/>
              </a:rPr>
              <a:t>(</a:t>
            </a:r>
            <a:r>
              <a:rPr lang="tr-TR" sz="1100" dirty="0" err="1">
                <a:solidFill>
                  <a:srgbClr val="FF6699"/>
                </a:solidFill>
                <a:latin typeface="Franklin Gothic Medium" panose="020B0603020102020204" pitchFamily="34" charset="0"/>
              </a:rPr>
              <a:t>Heat</a:t>
            </a:r>
            <a:r>
              <a:rPr lang="tr-TR" sz="1100" dirty="0">
                <a:solidFill>
                  <a:srgbClr val="FF6699"/>
                </a:solidFill>
                <a:latin typeface="Franklin Gothic Medium" panose="020B0603020102020204" pitchFamily="34" charset="0"/>
              </a:rPr>
              <a:t> </a:t>
            </a:r>
            <a:r>
              <a:rPr lang="tr-TR" sz="1100" dirty="0" err="1">
                <a:solidFill>
                  <a:srgbClr val="FF6699"/>
                </a:solidFill>
                <a:latin typeface="Franklin Gothic Medium" panose="020B0603020102020204" pitchFamily="34" charset="0"/>
              </a:rPr>
              <a:t>generation</a:t>
            </a:r>
            <a:r>
              <a:rPr lang="tr-TR" sz="1100" dirty="0">
                <a:solidFill>
                  <a:srgbClr val="FF6699"/>
                </a:solidFill>
                <a:latin typeface="Franklin Gothic Medium" panose="020B0603020102020204" pitchFamily="34" charset="0"/>
              </a:rPr>
              <a:t>)</a:t>
            </a:r>
          </a:p>
        </p:txBody>
      </p:sp>
      <mc:AlternateContent xmlns:mc="http://schemas.openxmlformats.org/markup-compatibility/2006" xmlns:a14="http://schemas.microsoft.com/office/drawing/2010/main">
        <mc:Choice Requires="a14">
          <p:sp>
            <p:nvSpPr>
              <p:cNvPr id="10" name="Rectangle 3">
                <a:extLst>
                  <a:ext uri="{FF2B5EF4-FFF2-40B4-BE49-F238E27FC236}">
                    <a16:creationId xmlns:a16="http://schemas.microsoft.com/office/drawing/2014/main" id="{B4BC4C91-DDE5-4DBC-974C-5D43C13835D7}"/>
                  </a:ext>
                </a:extLst>
              </p:cNvPr>
              <p:cNvSpPr txBox="1">
                <a:spLocks noChangeArrowheads="1"/>
              </p:cNvSpPr>
              <p:nvPr/>
            </p:nvSpPr>
            <p:spPr bwMode="auto">
              <a:xfrm>
                <a:off x="2124522" y="3557306"/>
                <a:ext cx="6860229" cy="31781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just">
                  <a:spcBef>
                    <a:spcPts val="1200"/>
                  </a:spcBef>
                  <a:buFontTx/>
                  <a:buNone/>
                </a:pPr>
                <a:r>
                  <a:rPr lang="tr-TR" altLang="ko-KR" sz="1600" kern="0" dirty="0">
                    <a:ea typeface="굴림" charset="-127"/>
                  </a:rPr>
                  <a:t>Kapalı bir sistem, </a:t>
                </a:r>
                <a:r>
                  <a:rPr lang="tr-TR" altLang="ko-KR" sz="1600" u="sng" kern="0" dirty="0">
                    <a:ea typeface="굴림" charset="-127"/>
                  </a:rPr>
                  <a:t>sabit bir kütleden</a:t>
                </a:r>
                <a:r>
                  <a:rPr lang="tr-TR" altLang="ko-KR" sz="1600" kern="0" dirty="0">
                    <a:ea typeface="굴림" charset="-127"/>
                  </a:rPr>
                  <a:t> oluşmuştur. Uygulamada birçok sistem için </a:t>
                </a:r>
                <a:r>
                  <a:rPr lang="tr-TR" altLang="ko-KR" sz="1600" i="1" kern="0" dirty="0">
                    <a:ea typeface="굴림" charset="-127"/>
                  </a:rPr>
                  <a:t>E</a:t>
                </a:r>
                <a:r>
                  <a:rPr lang="tr-TR" altLang="ko-KR" sz="1600" kern="0" dirty="0">
                    <a:ea typeface="굴림" charset="-127"/>
                  </a:rPr>
                  <a:t> toplam enerji, </a:t>
                </a:r>
                <a:r>
                  <a:rPr lang="tr-TR" altLang="ko-KR" sz="1600" i="1" kern="0" dirty="0">
                    <a:ea typeface="굴림" charset="-127"/>
                  </a:rPr>
                  <a:t>U </a:t>
                </a:r>
                <a:r>
                  <a:rPr lang="tr-TR" altLang="ko-KR" sz="1600" kern="0" dirty="0">
                    <a:ea typeface="굴림" charset="-127"/>
                  </a:rPr>
                  <a:t>iç enerjiden oluşmuştur. Bu durumda enerji dengesi:</a:t>
                </a:r>
              </a:p>
              <a:p>
                <a:pPr marL="0" indent="0" algn="just">
                  <a:spcBef>
                    <a:spcPts val="1200"/>
                  </a:spcBef>
                  <a:buFontTx/>
                  <a:buNone/>
                </a:pPr>
                <a:r>
                  <a:rPr lang="tr-TR" altLang="ko-KR" sz="1700" i="1" kern="0" dirty="0"/>
                  <a:t>Sabit kapalı sistem:     </a:t>
                </a:r>
                <a14:m>
                  <m:oMath xmlns:m="http://schemas.openxmlformats.org/officeDocument/2006/math">
                    <m:r>
                      <a:rPr lang="tr-TR" altLang="ko-KR" sz="1700" kern="0" dirty="0">
                        <a:latin typeface="Cambria Math" panose="02040503050406030204" pitchFamily="18" charset="0"/>
                      </a:rPr>
                      <m:t>𝐸𝑔𝑖𝑟𝑒𝑛</m:t>
                    </m:r>
                    <m:r>
                      <a:rPr lang="tr-TR" altLang="ko-KR" sz="1700" kern="0" dirty="0">
                        <a:latin typeface="Cambria Math" panose="02040503050406030204" pitchFamily="18" charset="0"/>
                      </a:rPr>
                      <m:t> – </m:t>
                    </m:r>
                    <m:r>
                      <a:rPr lang="tr-TR" altLang="ko-KR" sz="1700" kern="0" dirty="0" err="1">
                        <a:latin typeface="Cambria Math" panose="02040503050406030204" pitchFamily="18" charset="0"/>
                      </a:rPr>
                      <m:t>𝐸</m:t>
                    </m:r>
                    <m:r>
                      <a:rPr lang="tr-TR" altLang="ko-KR" sz="1700" kern="0" dirty="0" err="1">
                        <a:latin typeface="Cambria Math" panose="02040503050406030204" pitchFamily="18" charset="0"/>
                      </a:rPr>
                      <m:t>ç</m:t>
                    </m:r>
                    <m:r>
                      <a:rPr lang="tr-TR" altLang="ko-KR" sz="1700" kern="0" dirty="0" err="1">
                        <a:latin typeface="Cambria Math" panose="02040503050406030204" pitchFamily="18" charset="0"/>
                      </a:rPr>
                      <m:t>𝚤𝑘𝑎𝑛</m:t>
                    </m:r>
                    <m:r>
                      <a:rPr lang="tr-TR" altLang="ko-KR" sz="1700" kern="0" dirty="0">
                        <a:latin typeface="Cambria Math" panose="02040503050406030204" pitchFamily="18" charset="0"/>
                      </a:rPr>
                      <m:t> = </m:t>
                    </m:r>
                    <m:r>
                      <m:rPr>
                        <m:sty m:val="p"/>
                      </m:rPr>
                      <a:rPr lang="el-GR" sz="1700" kern="0">
                        <a:latin typeface="Cambria Math" panose="02040503050406030204" pitchFamily="18" charset="0"/>
                      </a:rPr>
                      <m:t>Δ</m:t>
                    </m:r>
                    <m:r>
                      <a:rPr lang="tr-TR" altLang="ko-KR" sz="1700" kern="0" dirty="0">
                        <a:latin typeface="Cambria Math" panose="02040503050406030204" pitchFamily="18" charset="0"/>
                      </a:rPr>
                      <m:t>𝑈</m:t>
                    </m:r>
                    <m:r>
                      <a:rPr lang="tr-TR" altLang="ko-KR" sz="1700" kern="0" dirty="0">
                        <a:latin typeface="Cambria Math" panose="02040503050406030204" pitchFamily="18" charset="0"/>
                      </a:rPr>
                      <m:t> = </m:t>
                    </m:r>
                    <m:r>
                      <a:rPr lang="tr-TR" altLang="ko-KR" sz="1700" kern="0" dirty="0">
                        <a:latin typeface="Cambria Math" panose="02040503050406030204" pitchFamily="18" charset="0"/>
                      </a:rPr>
                      <m:t>𝑚𝑐𝑣</m:t>
                    </m:r>
                    <m:r>
                      <m:rPr>
                        <m:sty m:val="p"/>
                      </m:rPr>
                      <a:rPr lang="el-GR" sz="1700" kern="0">
                        <a:latin typeface="Cambria Math" panose="02040503050406030204" pitchFamily="18" charset="0"/>
                      </a:rPr>
                      <m:t>Δ</m:t>
                    </m:r>
                    <m:r>
                      <a:rPr lang="tr-TR" altLang="ko-KR" sz="1700" kern="0" dirty="0">
                        <a:latin typeface="Cambria Math" panose="02040503050406030204" pitchFamily="18" charset="0"/>
                      </a:rPr>
                      <m:t>𝑇</m:t>
                    </m:r>
                  </m:oMath>
                </a14:m>
                <a:r>
                  <a:rPr lang="tr-TR" altLang="ko-KR" sz="1700" kern="0" dirty="0"/>
                  <a:t>      (J)</a:t>
                </a:r>
              </a:p>
              <a:p>
                <a:pPr marL="0" indent="0" algn="just">
                  <a:spcBef>
                    <a:spcPts val="0"/>
                  </a:spcBef>
                  <a:buFontTx/>
                  <a:buNone/>
                </a:pPr>
                <a:r>
                  <a:rPr lang="tr-TR" altLang="ko-KR" sz="1700" i="1" kern="0" dirty="0"/>
                  <a:t>(</a:t>
                </a:r>
                <a:r>
                  <a:rPr lang="tr-TR" altLang="ko-KR" sz="1700" i="1" kern="0" dirty="0" err="1"/>
                  <a:t>Stationary</a:t>
                </a:r>
                <a:r>
                  <a:rPr lang="tr-TR" altLang="ko-KR" sz="1700" i="1" kern="0" dirty="0"/>
                  <a:t> </a:t>
                </a:r>
                <a:r>
                  <a:rPr lang="tr-TR" altLang="ko-KR" sz="1700" i="1" kern="0" dirty="0" err="1"/>
                  <a:t>closed</a:t>
                </a:r>
                <a:r>
                  <a:rPr lang="tr-TR" altLang="ko-KR" sz="1700" i="1" kern="0" dirty="0"/>
                  <a:t> </a:t>
                </a:r>
                <a:r>
                  <a:rPr lang="tr-TR" altLang="ko-KR" sz="1700" i="1" kern="0" dirty="0" err="1"/>
                  <a:t>system</a:t>
                </a:r>
                <a:r>
                  <a:rPr lang="tr-TR" altLang="ko-KR" sz="1700" i="1" kern="0" dirty="0"/>
                  <a:t>)</a:t>
                </a:r>
              </a:p>
              <a:p>
                <a:pPr marL="0" indent="0" algn="just">
                  <a:spcBef>
                    <a:spcPts val="1200"/>
                  </a:spcBef>
                  <a:buFontTx/>
                  <a:buNone/>
                </a:pPr>
                <a:r>
                  <a:rPr lang="tr-TR" altLang="ko-KR" sz="1600" kern="0" dirty="0">
                    <a:ea typeface="굴림" charset="-127"/>
                  </a:rPr>
                  <a:t>Bir sistem sadece ısı transferi içeriyorsa ve sınırlarında iş alışverişi yoksa, enerji dengesi:</a:t>
                </a:r>
              </a:p>
              <a:p>
                <a:pPr marL="0" indent="0" algn="just">
                  <a:spcBef>
                    <a:spcPts val="1200"/>
                  </a:spcBef>
                  <a:buFontTx/>
                  <a:buNone/>
                </a:pPr>
                <a:r>
                  <a:rPr lang="tr-TR" altLang="ko-KR" sz="1800" i="1" kern="1200" dirty="0">
                    <a:solidFill>
                      <a:srgbClr val="FF6699"/>
                    </a:solidFill>
                    <a:ea typeface="굴림" charset="-127"/>
                  </a:rPr>
                  <a:t>Sabit kapalı sistem, iş yok:     </a:t>
                </a:r>
                <a14:m>
                  <m:oMath xmlns:m="http://schemas.openxmlformats.org/officeDocument/2006/math">
                    <m:r>
                      <a:rPr lang="tr-TR" altLang="ko-KR" sz="1800" i="1" kern="1200" dirty="0" smtClean="0">
                        <a:solidFill>
                          <a:srgbClr val="FF6699"/>
                        </a:solidFill>
                        <a:latin typeface="Cambria Math" panose="02040503050406030204" pitchFamily="18" charset="0"/>
                        <a:ea typeface="굴림" charset="-127"/>
                      </a:rPr>
                      <m:t>𝑄</m:t>
                    </m:r>
                    <m:r>
                      <a:rPr lang="tr-TR" altLang="ko-KR" sz="1800" i="1" kern="1200" dirty="0">
                        <a:solidFill>
                          <a:srgbClr val="FF6699"/>
                        </a:solidFill>
                        <a:latin typeface="Cambria Math" panose="02040503050406030204" pitchFamily="18" charset="0"/>
                        <a:ea typeface="굴림" charset="-127"/>
                      </a:rPr>
                      <m:t>= </m:t>
                    </m:r>
                    <m:r>
                      <a:rPr lang="tr-TR" altLang="ko-KR" sz="1800" i="1" kern="1200" dirty="0">
                        <a:solidFill>
                          <a:srgbClr val="FF6699"/>
                        </a:solidFill>
                        <a:latin typeface="Cambria Math" panose="02040503050406030204" pitchFamily="18" charset="0"/>
                        <a:ea typeface="굴림" charset="-127"/>
                      </a:rPr>
                      <m:t>𝑚𝑐𝑣</m:t>
                    </m:r>
                    <m:r>
                      <m:rPr>
                        <m:sty m:val="p"/>
                      </m:rPr>
                      <a:rPr lang="el-GR" sz="1800" i="1" kern="1200">
                        <a:solidFill>
                          <a:srgbClr val="FF6699"/>
                        </a:solidFill>
                        <a:latin typeface="Cambria Math" panose="02040503050406030204" pitchFamily="18" charset="0"/>
                        <a:ea typeface="굴림" charset="-127"/>
                      </a:rPr>
                      <m:t>Δ</m:t>
                    </m:r>
                    <m:r>
                      <a:rPr lang="tr-TR" altLang="ko-KR" sz="1800" i="1" kern="1200" dirty="0">
                        <a:solidFill>
                          <a:srgbClr val="FF6699"/>
                        </a:solidFill>
                        <a:latin typeface="Cambria Math" panose="02040503050406030204" pitchFamily="18" charset="0"/>
                        <a:ea typeface="굴림" charset="-127"/>
                      </a:rPr>
                      <m:t>𝑇</m:t>
                    </m:r>
                  </m:oMath>
                </a14:m>
                <a:r>
                  <a:rPr lang="tr-TR" altLang="ko-KR" sz="1800" i="1" kern="1200" dirty="0">
                    <a:solidFill>
                      <a:srgbClr val="FF6699"/>
                    </a:solidFill>
                    <a:ea typeface="굴림" charset="-127"/>
                    <a:cs typeface="Arial" panose="020B0604020202020204" pitchFamily="34" charset="0"/>
                  </a:rPr>
                  <a:t>     </a:t>
                </a:r>
                <a:r>
                  <a:rPr lang="tr-TR" altLang="ko-KR" sz="1800" kern="1200" dirty="0">
                    <a:solidFill>
                      <a:srgbClr val="FF6699"/>
                    </a:solidFill>
                    <a:ea typeface="굴림" charset="-127"/>
                    <a:cs typeface="Arial" panose="020B0604020202020204" pitchFamily="34" charset="0"/>
                  </a:rPr>
                  <a:t>(J)</a:t>
                </a:r>
              </a:p>
              <a:p>
                <a:pPr marL="0" indent="0" algn="just">
                  <a:spcBef>
                    <a:spcPts val="1200"/>
                  </a:spcBef>
                  <a:buFontTx/>
                  <a:buNone/>
                </a:pPr>
                <a:r>
                  <a:rPr lang="tr-TR" altLang="ko-KR" sz="1600" kern="0" dirty="0">
                    <a:ea typeface="굴림" charset="-127"/>
                  </a:rPr>
                  <a:t>Burada </a:t>
                </a:r>
                <a:r>
                  <a:rPr lang="tr-TR" altLang="ko-KR" sz="1600" i="1" kern="0" dirty="0">
                    <a:ea typeface="굴림" charset="-127"/>
                  </a:rPr>
                  <a:t>Q</a:t>
                </a:r>
                <a:r>
                  <a:rPr lang="tr-TR" altLang="ko-KR" sz="1600" kern="0" dirty="0">
                    <a:ea typeface="굴림" charset="-127"/>
                  </a:rPr>
                  <a:t>, sisteme veya sistemden transfer edilen net ısı miktarıdır.</a:t>
                </a:r>
              </a:p>
              <a:p>
                <a:pPr marL="0" indent="0" algn="just">
                  <a:buFontTx/>
                  <a:buNone/>
                </a:pPr>
                <a:endParaRPr lang="en-US" altLang="ko-KR" sz="1600" kern="0" dirty="0">
                  <a:ea typeface="굴림" charset="-127"/>
                </a:endParaRPr>
              </a:p>
            </p:txBody>
          </p:sp>
        </mc:Choice>
        <mc:Fallback xmlns="">
          <p:sp>
            <p:nvSpPr>
              <p:cNvPr id="10" name="Rectangle 3">
                <a:extLst>
                  <a:ext uri="{FF2B5EF4-FFF2-40B4-BE49-F238E27FC236}">
                    <a16:creationId xmlns:a16="http://schemas.microsoft.com/office/drawing/2014/main" id="{B4BC4C91-DDE5-4DBC-974C-5D43C13835D7}"/>
                  </a:ext>
                </a:extLst>
              </p:cNvPr>
              <p:cNvSpPr txBox="1">
                <a:spLocks noRot="1" noChangeAspect="1" noMove="1" noResize="1" noEditPoints="1" noAdjustHandles="1" noChangeArrowheads="1" noChangeShapeType="1" noTextEdit="1"/>
              </p:cNvSpPr>
              <p:nvPr/>
            </p:nvSpPr>
            <p:spPr bwMode="auto">
              <a:xfrm>
                <a:off x="2124522" y="3557306"/>
                <a:ext cx="6860229" cy="3178182"/>
              </a:xfrm>
              <a:prstGeom prst="rect">
                <a:avLst/>
              </a:prstGeom>
              <a:blipFill>
                <a:blip r:embed="rId7"/>
                <a:stretch>
                  <a:fillRect l="-800" t="-576" r="-4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p:spTree>
    <p:extLst>
      <p:ext uri="{BB962C8B-B14F-4D97-AF65-F5344CB8AC3E}">
        <p14:creationId xmlns:p14="http://schemas.microsoft.com/office/powerpoint/2010/main" val="13129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7A6644B9-657B-4B9D-9050-0FEB92EE8463}"/>
                  </a:ext>
                </a:extLst>
              </p:cNvPr>
              <p:cNvSpPr>
                <a:spLocks noGrp="1" noChangeArrowheads="1"/>
              </p:cNvSpPr>
              <p:nvPr>
                <p:ph idx="1"/>
              </p:nvPr>
            </p:nvSpPr>
            <p:spPr>
              <a:xfrm>
                <a:off x="1800486" y="117426"/>
                <a:ext cx="7056784" cy="2635392"/>
              </a:xfrm>
            </p:spPr>
            <p:txBody>
              <a:bodyPr/>
              <a:lstStyle/>
              <a:p>
                <a:pPr marL="0" indent="0" algn="just">
                  <a:buNone/>
                </a:pPr>
                <a:endParaRPr lang="tr-TR" altLang="ko-KR" sz="1600" dirty="0">
                  <a:ea typeface="굴림" charset="-127"/>
                </a:endParaRPr>
              </a:p>
              <a:p>
                <a:pPr marL="0" indent="0" algn="just">
                  <a:buNone/>
                </a:pPr>
                <a:endParaRPr lang="tr-TR" altLang="ko-KR" sz="1800" dirty="0">
                  <a:ea typeface="굴림" charset="-127"/>
                </a:endParaRPr>
              </a:p>
              <a:p>
                <a:pPr marL="0" indent="0" algn="just">
                  <a:buNone/>
                </a:pPr>
                <a:r>
                  <a:rPr lang="tr-TR" altLang="ko-KR" sz="1600" dirty="0">
                    <a:ea typeface="굴림" charset="-127"/>
                  </a:rPr>
                  <a:t>Çoğu </a:t>
                </a:r>
                <a:r>
                  <a:rPr lang="tr-TR" altLang="ko-KR" sz="1600" u="sng" dirty="0">
                    <a:ea typeface="굴림" charset="-127"/>
                  </a:rPr>
                  <a:t>kontrol hacimleri (açık sistemleri)</a:t>
                </a:r>
                <a:r>
                  <a:rPr lang="tr-TR" altLang="ko-KR" sz="1600" dirty="0">
                    <a:ea typeface="굴림" charset="-127"/>
                  </a:rPr>
                  <a:t>, sürekli şartlar altında çözümlenir. </a:t>
                </a:r>
                <a:r>
                  <a:rPr lang="tr-TR" altLang="ko-KR" sz="1600" dirty="0">
                    <a:solidFill>
                      <a:srgbClr val="FF0000"/>
                    </a:solidFill>
                    <a:ea typeface="굴림" charset="-127"/>
                  </a:rPr>
                  <a:t>Sürekli</a:t>
                </a:r>
                <a:r>
                  <a:rPr lang="tr-TR" altLang="ko-KR" sz="1600" dirty="0">
                    <a:ea typeface="굴림" charset="-127"/>
                  </a:rPr>
                  <a:t> demek, belli bir konumda zamana bağlı değişimin olmaması demektir. Yine </a:t>
                </a:r>
                <a:r>
                  <a:rPr lang="tr-TR" altLang="ko-KR" sz="1600" dirty="0" err="1">
                    <a:solidFill>
                      <a:srgbClr val="FF0000"/>
                    </a:solidFill>
                    <a:ea typeface="굴림" charset="-127"/>
                  </a:rPr>
                  <a:t>üniform</a:t>
                </a:r>
                <a:r>
                  <a:rPr lang="tr-TR" altLang="ko-KR" sz="1600" dirty="0">
                    <a:ea typeface="굴림" charset="-127"/>
                  </a:rPr>
                  <a:t> demek, belli bir zamanda bir yüzey veya bölge boyunca konuma göre değişimin olmaması demektir. </a:t>
                </a:r>
              </a:p>
              <a:p>
                <a:pPr marL="0" indent="0" algn="just">
                  <a:buNone/>
                </a:pPr>
                <a:r>
                  <a:rPr lang="tr-TR" altLang="ko-KR" sz="1600" dirty="0">
                    <a:solidFill>
                      <a:srgbClr val="FF0000"/>
                    </a:solidFill>
                  </a:rPr>
                  <a:t>Kütle akış debisi (</a:t>
                </a:r>
                <a:r>
                  <a:rPr lang="tr-TR" altLang="ko-KR" sz="1600" dirty="0" err="1">
                    <a:solidFill>
                      <a:srgbClr val="FF0000"/>
                    </a:solidFill>
                  </a:rPr>
                  <a:t>mass</a:t>
                </a:r>
                <a:r>
                  <a:rPr lang="tr-TR" altLang="ko-KR" sz="1600" dirty="0">
                    <a:solidFill>
                      <a:srgbClr val="FF0000"/>
                    </a:solidFill>
                  </a:rPr>
                  <a:t> </a:t>
                </a:r>
                <a:r>
                  <a:rPr lang="tr-TR" altLang="ko-KR" sz="1600" dirty="0" err="1">
                    <a:solidFill>
                      <a:srgbClr val="FF0000"/>
                    </a:solidFill>
                  </a:rPr>
                  <a:t>flow</a:t>
                </a:r>
                <a:r>
                  <a:rPr lang="tr-TR" altLang="ko-KR" sz="1600" dirty="0">
                    <a:solidFill>
                      <a:srgbClr val="FF0000"/>
                    </a:solidFill>
                  </a:rPr>
                  <a:t> rate)</a:t>
                </a:r>
                <a:r>
                  <a:rPr lang="tr-TR" sz="1600" dirty="0"/>
                  <a:t>, </a:t>
                </a:r>
                <a14:m>
                  <m:oMath xmlns:m="http://schemas.openxmlformats.org/officeDocument/2006/math">
                    <m:acc>
                      <m:accPr>
                        <m:chr m:val="̇"/>
                        <m:ctrlPr>
                          <a:rPr lang="tr-TR" sz="1800" i="1" dirty="0">
                            <a:solidFill>
                              <a:srgbClr val="FF0000"/>
                            </a:solidFill>
                            <a:latin typeface="Cambria Math" panose="02040503050406030204" pitchFamily="18" charset="0"/>
                          </a:rPr>
                        </m:ctrlPr>
                      </m:accPr>
                      <m:e>
                        <m:r>
                          <a:rPr lang="tr-TR" sz="1800" b="0" i="1" dirty="0" smtClean="0">
                            <a:solidFill>
                              <a:srgbClr val="FF0000"/>
                            </a:solidFill>
                            <a:latin typeface="Cambria Math" panose="02040503050406030204" pitchFamily="18" charset="0"/>
                          </a:rPr>
                          <m:t>𝑚</m:t>
                        </m:r>
                      </m:e>
                    </m:acc>
                  </m:oMath>
                </a14:m>
                <a:r>
                  <a:rPr lang="tr-TR" sz="1800" dirty="0">
                    <a:solidFill>
                      <a:srgbClr val="FF0000"/>
                    </a:solidFill>
                  </a:rPr>
                  <a:t> </a:t>
                </a:r>
                <a:r>
                  <a:rPr lang="tr-TR" sz="1600" dirty="0"/>
                  <a:t>ile gösterilir ve bir akış cihazının bir kesitinden, birim zamanda akan kütle miktarına denir. Bir akışkan boru veya kanallar içindeki bir kontrol hacmine girip, çıkabilir.</a:t>
                </a:r>
                <a:endParaRPr lang="en-US" altLang="ko-KR" sz="1600" dirty="0">
                  <a:solidFill>
                    <a:srgbClr val="FF0000"/>
                  </a:solidFill>
                </a:endParaRPr>
              </a:p>
            </p:txBody>
          </p:sp>
        </mc:Choice>
        <mc:Fallback xmlns="">
          <p:sp>
            <p:nvSpPr>
              <p:cNvPr id="7" name="Rectangle 3">
                <a:extLst>
                  <a:ext uri="{FF2B5EF4-FFF2-40B4-BE49-F238E27FC236}">
                    <a16:creationId xmlns:a16="http://schemas.microsoft.com/office/drawing/2014/main" id="{7A6644B9-657B-4B9D-9050-0FEB92EE8463}"/>
                  </a:ext>
                </a:extLst>
              </p:cNvPr>
              <p:cNvSpPr>
                <a:spLocks noGrp="1" noRot="1" noChangeAspect="1" noMove="1" noResize="1" noEditPoints="1" noAdjustHandles="1" noChangeArrowheads="1" noChangeShapeType="1" noTextEdit="1"/>
              </p:cNvSpPr>
              <p:nvPr>
                <p:ph idx="1"/>
              </p:nvPr>
            </p:nvSpPr>
            <p:spPr>
              <a:xfrm>
                <a:off x="1800486" y="117426"/>
                <a:ext cx="7056784" cy="2635392"/>
              </a:xfrm>
              <a:blipFill>
                <a:blip r:embed="rId2"/>
                <a:stretch>
                  <a:fillRect l="-432" r="-518"/>
                </a:stretch>
              </a:blipFill>
            </p:spPr>
            <p:txBody>
              <a:bodyPr/>
              <a:lstStyle/>
              <a:p>
                <a:r>
                  <a:rPr lang="tr-TR">
                    <a:noFill/>
                  </a:rPr>
                  <a:t> </a:t>
                </a:r>
              </a:p>
            </p:txBody>
          </p:sp>
        </mc:Fallback>
      </mc:AlternateContent>
      <p:sp>
        <p:nvSpPr>
          <p:cNvPr id="12" name="Başlık 1">
            <a:extLst>
              <a:ext uri="{FF2B5EF4-FFF2-40B4-BE49-F238E27FC236}">
                <a16:creationId xmlns:a16="http://schemas.microsoft.com/office/drawing/2014/main" id="{3AE1DBA1-3C24-44D3-8003-71CECE03BBD0}"/>
              </a:ext>
            </a:extLst>
          </p:cNvPr>
          <p:cNvSpPr txBox="1">
            <a:spLocks/>
          </p:cNvSpPr>
          <p:nvPr/>
        </p:nvSpPr>
        <p:spPr bwMode="auto">
          <a:xfrm>
            <a:off x="1790031" y="121747"/>
            <a:ext cx="7077694" cy="49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a:lstStyle>
          <a:p>
            <a:r>
              <a:rPr lang="tr-TR" sz="2000" b="1" kern="0" dirty="0">
                <a:solidFill>
                  <a:srgbClr val="FF0000"/>
                </a:solidFill>
              </a:rPr>
              <a:t>2. Sürekli akış sistemleri (</a:t>
            </a:r>
            <a:r>
              <a:rPr lang="tr-TR" sz="2000" b="1" kern="0" dirty="0" err="1">
                <a:solidFill>
                  <a:srgbClr val="FF0000"/>
                </a:solidFill>
              </a:rPr>
              <a:t>Steady-flow</a:t>
            </a:r>
            <a:r>
              <a:rPr lang="tr-TR" sz="2000" b="1" kern="0" dirty="0">
                <a:solidFill>
                  <a:srgbClr val="FF0000"/>
                </a:solidFill>
              </a:rPr>
              <a:t> </a:t>
            </a:r>
            <a:r>
              <a:rPr lang="tr-TR" sz="2000" b="1" kern="0" dirty="0" err="1">
                <a:solidFill>
                  <a:srgbClr val="FF0000"/>
                </a:solidFill>
              </a:rPr>
              <a:t>systems</a:t>
            </a:r>
            <a:r>
              <a:rPr lang="tr-TR" sz="2000" b="1" kern="0" dirty="0">
                <a:solidFill>
                  <a:srgbClr val="FF0000"/>
                </a:solidFill>
              </a:rPr>
              <a:t>) için enerji dengesi</a:t>
            </a:r>
          </a:p>
        </p:txBody>
      </p:sp>
      <mc:AlternateContent xmlns:mc="http://schemas.openxmlformats.org/markup-compatibility/2006" xmlns:a14="http://schemas.microsoft.com/office/drawing/2010/main">
        <mc:Choice Requires="a14">
          <p:sp>
            <p:nvSpPr>
              <p:cNvPr id="8" name="Rectangle 3">
                <a:extLst>
                  <a:ext uri="{FF2B5EF4-FFF2-40B4-BE49-F238E27FC236}">
                    <a16:creationId xmlns:a16="http://schemas.microsoft.com/office/drawing/2014/main" id="{C9CA612C-3617-4A64-9257-EF8628563ED5}"/>
                  </a:ext>
                </a:extLst>
              </p:cNvPr>
              <p:cNvSpPr txBox="1">
                <a:spLocks noChangeArrowheads="1"/>
              </p:cNvSpPr>
              <p:nvPr/>
            </p:nvSpPr>
            <p:spPr bwMode="auto">
              <a:xfrm>
                <a:off x="2876306" y="2781722"/>
                <a:ext cx="6027763" cy="39604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just">
                  <a:buFontTx/>
                  <a:buNone/>
                </a:pPr>
                <a:r>
                  <a:rPr lang="tr-TR" altLang="ko-KR" sz="1600" dirty="0"/>
                  <a:t>Tek boyutlu akış yaklaşımıyla (</a:t>
                </a:r>
                <a:r>
                  <a:rPr lang="tr-TR" altLang="ko-KR" sz="1600" u="sng" dirty="0"/>
                  <a:t>Akış doğrultusuna dik</a:t>
                </a:r>
                <a:r>
                  <a:rPr lang="tr-TR" altLang="ko-KR" sz="1600" dirty="0"/>
                  <a:t> herhangi bir kesitte bütün özelliklerin </a:t>
                </a:r>
                <a:r>
                  <a:rPr lang="tr-TR" altLang="ko-KR" sz="1600" dirty="0" err="1"/>
                  <a:t>üniform</a:t>
                </a:r>
                <a:r>
                  <a:rPr lang="tr-TR" altLang="ko-KR" sz="1600" dirty="0"/>
                  <a:t> olduğu ve bütün kesit üzerinden özelliklerin yığın ortalama değerlere sahip olduğu </a:t>
                </a:r>
                <a:r>
                  <a:rPr lang="tr-TR" altLang="ko-KR" sz="1600" dirty="0" err="1"/>
                  <a:t>kabûlü</a:t>
                </a:r>
                <a:r>
                  <a:rPr lang="tr-TR" altLang="ko-KR" sz="1600" dirty="0"/>
                  <a:t>) bir boru veya kanalda:</a:t>
                </a:r>
              </a:p>
              <a:p>
                <a:pPr marL="0" indent="0" algn="ctr">
                  <a:buFontTx/>
                  <a:buNone/>
                </a:pPr>
                <a14:m>
                  <m:oMath xmlns:m="http://schemas.openxmlformats.org/officeDocument/2006/math">
                    <m:acc>
                      <m:accPr>
                        <m:chr m:val="̇"/>
                        <m:ctrlPr>
                          <a:rPr lang="tr-TR" altLang="ko-KR" i="1" smtClean="0">
                            <a:solidFill>
                              <a:srgbClr val="FF6699"/>
                            </a:solidFill>
                            <a:latin typeface="Cambria Math" panose="02040503050406030204" pitchFamily="18" charset="0"/>
                          </a:rPr>
                        </m:ctrlPr>
                      </m:accPr>
                      <m:e>
                        <m:r>
                          <a:rPr lang="tr-TR" altLang="ko-KR" b="0" i="1" smtClean="0">
                            <a:solidFill>
                              <a:srgbClr val="FF6699"/>
                            </a:solidFill>
                            <a:latin typeface="Cambria Math" panose="02040503050406030204" pitchFamily="18" charset="0"/>
                          </a:rPr>
                          <m:t>𝑚</m:t>
                        </m:r>
                      </m:e>
                    </m:acc>
                  </m:oMath>
                </a14:m>
                <a:r>
                  <a:rPr lang="tr-TR" altLang="ko-KR" i="1" dirty="0">
                    <a:solidFill>
                      <a:srgbClr val="FF6699"/>
                    </a:solidFill>
                  </a:rPr>
                  <a:t>= </a:t>
                </a:r>
                <a:r>
                  <a:rPr lang="el-GR" i="1" dirty="0">
                    <a:solidFill>
                      <a:srgbClr val="FF6699"/>
                    </a:solidFill>
                  </a:rPr>
                  <a:t>ρ</a:t>
                </a:r>
                <a:r>
                  <a:rPr lang="tr-TR" i="1" dirty="0" err="1">
                    <a:solidFill>
                      <a:srgbClr val="FF6699"/>
                    </a:solidFill>
                  </a:rPr>
                  <a:t>VA</a:t>
                </a:r>
                <a:r>
                  <a:rPr lang="tr-TR" i="1" baseline="-25000" dirty="0" err="1">
                    <a:solidFill>
                      <a:srgbClr val="FF6699"/>
                    </a:solidFill>
                  </a:rPr>
                  <a:t>c</a:t>
                </a:r>
                <a:r>
                  <a:rPr lang="tr-TR" i="1" baseline="-25000" dirty="0">
                    <a:solidFill>
                      <a:srgbClr val="FF6699"/>
                    </a:solidFill>
                  </a:rPr>
                  <a:t>      </a:t>
                </a:r>
                <a:r>
                  <a:rPr lang="tr-TR" dirty="0">
                    <a:solidFill>
                      <a:srgbClr val="FF6699"/>
                    </a:solidFill>
                  </a:rPr>
                  <a:t>(kg/s)</a:t>
                </a:r>
              </a:p>
              <a:p>
                <a:pPr marL="0" indent="0" algn="just">
                  <a:buFontTx/>
                  <a:buNone/>
                </a:pPr>
                <a:endParaRPr lang="tr-TR" altLang="ko-KR" sz="1600" kern="0" dirty="0">
                  <a:ea typeface="굴림" charset="-127"/>
                </a:endParaRPr>
              </a:p>
              <a:p>
                <a:pPr marL="0" indent="0" algn="just">
                  <a:buFontTx/>
                  <a:buNone/>
                </a:pPr>
                <a:r>
                  <a:rPr lang="tr-TR" altLang="ko-KR" sz="1600" kern="0" dirty="0">
                    <a:ea typeface="굴림" charset="-127"/>
                  </a:rPr>
                  <a:t>Burada, </a:t>
                </a:r>
                <a:r>
                  <a:rPr lang="el-GR" sz="1600" i="1" kern="0" dirty="0">
                    <a:ea typeface="굴림" charset="-127"/>
                  </a:rPr>
                  <a:t>ρ</a:t>
                </a:r>
                <a:r>
                  <a:rPr lang="tr-TR" sz="1600" kern="0" dirty="0">
                    <a:ea typeface="굴림" charset="-127"/>
                  </a:rPr>
                  <a:t> akışkanın özgül kütlesi, </a:t>
                </a:r>
                <a:r>
                  <a:rPr lang="tr-TR" sz="1600" i="1" kern="0" dirty="0">
                    <a:ea typeface="굴림" charset="-127"/>
                  </a:rPr>
                  <a:t>V </a:t>
                </a:r>
                <a:r>
                  <a:rPr lang="tr-TR" sz="1600" kern="0" dirty="0">
                    <a:ea typeface="굴림" charset="-127"/>
                  </a:rPr>
                  <a:t>akış doğrultusunda akışkan hızı ve </a:t>
                </a:r>
                <a:r>
                  <a:rPr lang="tr-TR" sz="1600" i="1" kern="0" dirty="0" err="1">
                    <a:ea typeface="굴림" charset="-127"/>
                  </a:rPr>
                  <a:t>A</a:t>
                </a:r>
                <a:r>
                  <a:rPr lang="tr-TR" sz="1600" i="1" kern="0" baseline="-25000" dirty="0" err="1">
                    <a:ea typeface="굴림" charset="-127"/>
                  </a:rPr>
                  <a:t>c</a:t>
                </a:r>
                <a:r>
                  <a:rPr lang="tr-TR" sz="1600" kern="0" dirty="0">
                    <a:ea typeface="굴림" charset="-127"/>
                  </a:rPr>
                  <a:t> ise boru veya kanalın kesit alanıdır.</a:t>
                </a:r>
              </a:p>
              <a:p>
                <a:pPr marL="0" indent="0" algn="just">
                  <a:buNone/>
                </a:pPr>
                <a:endParaRPr lang="tr-TR" altLang="ko-KR" sz="1600" dirty="0">
                  <a:solidFill>
                    <a:srgbClr val="FF0000"/>
                  </a:solidFill>
                </a:endParaRPr>
              </a:p>
              <a:p>
                <a:pPr marL="0" indent="0" algn="just">
                  <a:buNone/>
                </a:pPr>
                <a:r>
                  <a:rPr lang="tr-TR" altLang="ko-KR" sz="1600" dirty="0">
                    <a:solidFill>
                      <a:srgbClr val="FF0000"/>
                    </a:solidFill>
                  </a:rPr>
                  <a:t>Hacimsel debi (</a:t>
                </a:r>
                <a:r>
                  <a:rPr lang="tr-TR" altLang="ko-KR" sz="1600" dirty="0" err="1">
                    <a:solidFill>
                      <a:srgbClr val="FF0000"/>
                    </a:solidFill>
                  </a:rPr>
                  <a:t>volume</a:t>
                </a:r>
                <a:r>
                  <a:rPr lang="tr-TR" altLang="ko-KR" sz="1600" dirty="0">
                    <a:solidFill>
                      <a:srgbClr val="FF0000"/>
                    </a:solidFill>
                  </a:rPr>
                  <a:t> </a:t>
                </a:r>
                <a:r>
                  <a:rPr lang="tr-TR" altLang="ko-KR" sz="1600" dirty="0" err="1">
                    <a:solidFill>
                      <a:srgbClr val="FF0000"/>
                    </a:solidFill>
                  </a:rPr>
                  <a:t>flow</a:t>
                </a:r>
                <a:r>
                  <a:rPr lang="tr-TR" altLang="ko-KR" sz="1600" dirty="0">
                    <a:solidFill>
                      <a:srgbClr val="FF0000"/>
                    </a:solidFill>
                  </a:rPr>
                  <a:t> rate)</a:t>
                </a:r>
                <a:r>
                  <a:rPr lang="tr-TR" sz="1600" dirty="0"/>
                  <a:t>, </a:t>
                </a:r>
                <a14:m>
                  <m:oMath xmlns:m="http://schemas.openxmlformats.org/officeDocument/2006/math">
                    <m:acc>
                      <m:accPr>
                        <m:chr m:val="̇"/>
                        <m:ctrlPr>
                          <a:rPr lang="tr-TR" sz="1800" i="1" dirty="0">
                            <a:solidFill>
                              <a:srgbClr val="FF0000"/>
                            </a:solidFill>
                            <a:latin typeface="Cambria Math" panose="02040503050406030204" pitchFamily="18" charset="0"/>
                          </a:rPr>
                        </m:ctrlPr>
                      </m:accPr>
                      <m:e>
                        <m:r>
                          <a:rPr lang="tr-TR" sz="1800" b="0" i="1" dirty="0" smtClean="0">
                            <a:solidFill>
                              <a:srgbClr val="FF0000"/>
                            </a:solidFill>
                            <a:latin typeface="Cambria Math" panose="02040503050406030204" pitchFamily="18" charset="0"/>
                          </a:rPr>
                          <m:t>𝑉</m:t>
                        </m:r>
                      </m:e>
                    </m:acc>
                  </m:oMath>
                </a14:m>
                <a:r>
                  <a:rPr lang="tr-TR" sz="1800" dirty="0">
                    <a:solidFill>
                      <a:srgbClr val="FF0000"/>
                    </a:solidFill>
                  </a:rPr>
                  <a:t> </a:t>
                </a:r>
                <a:r>
                  <a:rPr lang="tr-TR" sz="1600" dirty="0"/>
                  <a:t>ile gösterilir ve bir boru veya kanalın içerisinde birim zamanda akan akışkan hacmine denir. </a:t>
                </a:r>
              </a:p>
              <a:p>
                <a:pPr marL="0" indent="0" algn="ctr">
                  <a:buNone/>
                </a:pPr>
                <a14:m>
                  <m:oMath xmlns:m="http://schemas.openxmlformats.org/officeDocument/2006/math">
                    <m:acc>
                      <m:accPr>
                        <m:chr m:val="̇"/>
                        <m:ctrlPr>
                          <a:rPr lang="tr-TR" altLang="ko-KR" i="1" smtClean="0">
                            <a:solidFill>
                              <a:srgbClr val="FF6699"/>
                            </a:solidFill>
                            <a:latin typeface="Cambria Math" panose="02040503050406030204" pitchFamily="18" charset="0"/>
                          </a:rPr>
                        </m:ctrlPr>
                      </m:accPr>
                      <m:e>
                        <m:r>
                          <a:rPr lang="tr-TR" altLang="ko-KR" i="1">
                            <a:solidFill>
                              <a:srgbClr val="FF6699"/>
                            </a:solidFill>
                            <a:latin typeface="Cambria Math" panose="02040503050406030204" pitchFamily="18" charset="0"/>
                          </a:rPr>
                          <m:t>𝑉</m:t>
                        </m:r>
                      </m:e>
                    </m:acc>
                  </m:oMath>
                </a14:m>
                <a:r>
                  <a:rPr lang="tr-TR" altLang="ko-KR" i="1" dirty="0">
                    <a:solidFill>
                      <a:srgbClr val="FF6699"/>
                    </a:solidFill>
                  </a:rPr>
                  <a:t>= </a:t>
                </a:r>
                <a:r>
                  <a:rPr lang="tr-TR" i="1" dirty="0" err="1">
                    <a:solidFill>
                      <a:srgbClr val="FF6699"/>
                    </a:solidFill>
                  </a:rPr>
                  <a:t>VA</a:t>
                </a:r>
                <a:r>
                  <a:rPr lang="tr-TR" i="1" baseline="-25000" dirty="0" err="1">
                    <a:solidFill>
                      <a:srgbClr val="FF6699"/>
                    </a:solidFill>
                  </a:rPr>
                  <a:t>c</a:t>
                </a:r>
                <a:r>
                  <a:rPr lang="tr-TR" i="1" baseline="-25000" dirty="0">
                    <a:solidFill>
                      <a:srgbClr val="FF6699"/>
                    </a:solidFill>
                  </a:rPr>
                  <a:t> </a:t>
                </a:r>
                <a:r>
                  <a:rPr lang="tr-TR" i="1" dirty="0">
                    <a:solidFill>
                      <a:srgbClr val="FF6699"/>
                    </a:solidFill>
                  </a:rPr>
                  <a:t>= </a:t>
                </a:r>
                <a14:m>
                  <m:oMath xmlns:m="http://schemas.openxmlformats.org/officeDocument/2006/math">
                    <m:f>
                      <m:fPr>
                        <m:ctrlPr>
                          <a:rPr lang="tr-TR" sz="2400" i="1" smtClean="0">
                            <a:solidFill>
                              <a:srgbClr val="FF6699"/>
                            </a:solidFill>
                            <a:latin typeface="Cambria Math" panose="02040503050406030204" pitchFamily="18" charset="0"/>
                          </a:rPr>
                        </m:ctrlPr>
                      </m:fPr>
                      <m:num>
                        <m:acc>
                          <m:accPr>
                            <m:chr m:val="̇"/>
                            <m:ctrlPr>
                              <a:rPr lang="tr-TR" sz="2400" i="1">
                                <a:solidFill>
                                  <a:srgbClr val="FF6699"/>
                                </a:solidFill>
                                <a:latin typeface="Cambria Math" panose="02040503050406030204" pitchFamily="18" charset="0"/>
                              </a:rPr>
                            </m:ctrlPr>
                          </m:accPr>
                          <m:e>
                            <m:r>
                              <a:rPr lang="tr-TR" sz="2400" i="1">
                                <a:solidFill>
                                  <a:srgbClr val="FF6699"/>
                                </a:solidFill>
                                <a:latin typeface="Cambria Math" panose="02040503050406030204" pitchFamily="18" charset="0"/>
                              </a:rPr>
                              <m:t>𝑚</m:t>
                            </m:r>
                          </m:e>
                        </m:acc>
                      </m:num>
                      <m:den>
                        <m:r>
                          <m:rPr>
                            <m:nor/>
                          </m:rPr>
                          <a:rPr lang="el-GR" sz="2400" i="1" dirty="0">
                            <a:solidFill>
                              <a:srgbClr val="FF6699"/>
                            </a:solidFill>
                          </a:rPr>
                          <m:t>ρ</m:t>
                        </m:r>
                      </m:den>
                    </m:f>
                  </m:oMath>
                </a14:m>
                <a:r>
                  <a:rPr lang="tr-TR" altLang="ko-KR" sz="2400" kern="0" dirty="0">
                    <a:ea typeface="굴림" charset="-127"/>
                  </a:rPr>
                  <a:t>     </a:t>
                </a:r>
                <a:r>
                  <a:rPr lang="tr-TR" altLang="ko-KR" dirty="0">
                    <a:solidFill>
                      <a:srgbClr val="FF6699"/>
                    </a:solidFill>
                  </a:rPr>
                  <a:t>(m</a:t>
                </a:r>
                <a:r>
                  <a:rPr lang="tr-TR" altLang="ko-KR" baseline="30000" dirty="0">
                    <a:solidFill>
                      <a:srgbClr val="FF6699"/>
                    </a:solidFill>
                  </a:rPr>
                  <a:t>3</a:t>
                </a:r>
                <a:r>
                  <a:rPr lang="tr-TR" altLang="ko-KR" dirty="0">
                    <a:solidFill>
                      <a:srgbClr val="FF6699"/>
                    </a:solidFill>
                  </a:rPr>
                  <a:t>/s)</a:t>
                </a:r>
                <a:endParaRPr lang="en-US" altLang="ko-KR" dirty="0">
                  <a:solidFill>
                    <a:srgbClr val="FF6699"/>
                  </a:solidFill>
                </a:endParaRPr>
              </a:p>
            </p:txBody>
          </p:sp>
        </mc:Choice>
        <mc:Fallback xmlns="">
          <p:sp>
            <p:nvSpPr>
              <p:cNvPr id="8" name="Rectangle 3">
                <a:extLst>
                  <a:ext uri="{FF2B5EF4-FFF2-40B4-BE49-F238E27FC236}">
                    <a16:creationId xmlns:a16="http://schemas.microsoft.com/office/drawing/2014/main" id="{C9CA612C-3617-4A64-9257-EF8628563ED5}"/>
                  </a:ext>
                </a:extLst>
              </p:cNvPr>
              <p:cNvSpPr txBox="1">
                <a:spLocks noRot="1" noChangeAspect="1" noMove="1" noResize="1" noEditPoints="1" noAdjustHandles="1" noChangeArrowheads="1" noChangeShapeType="1" noTextEdit="1"/>
              </p:cNvSpPr>
              <p:nvPr/>
            </p:nvSpPr>
            <p:spPr bwMode="auto">
              <a:xfrm>
                <a:off x="2876306" y="2781722"/>
                <a:ext cx="6027763" cy="3960440"/>
              </a:xfrm>
              <a:prstGeom prst="rect">
                <a:avLst/>
              </a:prstGeom>
              <a:blipFill>
                <a:blip r:embed="rId5"/>
                <a:stretch>
                  <a:fillRect l="-607" t="-462" r="-5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Rectangle 3">
                <a:extLst>
                  <a:ext uri="{FF2B5EF4-FFF2-40B4-BE49-F238E27FC236}">
                    <a16:creationId xmlns:a16="http://schemas.microsoft.com/office/drawing/2014/main" id="{0147123A-7E0C-471C-AEC3-69F2C0C729AB}"/>
                  </a:ext>
                </a:extLst>
              </p:cNvPr>
              <p:cNvSpPr txBox="1">
                <a:spLocks noChangeArrowheads="1"/>
              </p:cNvSpPr>
              <p:nvPr/>
            </p:nvSpPr>
            <p:spPr bwMode="auto">
              <a:xfrm>
                <a:off x="108296" y="4941962"/>
                <a:ext cx="2736305" cy="1584176"/>
              </a:xfrm>
              <a:prstGeom prst="rect">
                <a:avLst/>
              </a:prstGeom>
              <a:solidFill>
                <a:srgbClr val="FF99FF">
                  <a:alpha val="69000"/>
                </a:srgbClr>
              </a:solidFill>
              <a:ln>
                <a:noFill/>
              </a:ln>
              <a:effectLst>
                <a:outerShdw blurRad="50800" dist="38100" dir="16200000" rotWithShape="0">
                  <a:prstClr val="black">
                    <a:alpha val="40000"/>
                  </a:prstClr>
                </a:outerShdw>
              </a:effec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ctr">
                  <a:spcBef>
                    <a:spcPts val="0"/>
                  </a:spcBef>
                  <a:buFontTx/>
                  <a:buNone/>
                </a:pPr>
                <a:r>
                  <a:rPr lang="tr-TR" sz="1600" kern="0" dirty="0">
                    <a:solidFill>
                      <a:schemeClr val="bg1"/>
                    </a:solidFill>
                  </a:rPr>
                  <a:t>HATIRLATMA !</a:t>
                </a:r>
              </a:p>
              <a:p>
                <a:pPr marL="0" indent="0" algn="ctr">
                  <a:spcBef>
                    <a:spcPts val="0"/>
                  </a:spcBef>
                  <a:buFontTx/>
                  <a:buNone/>
                </a:pPr>
                <a:endParaRPr lang="tr-TR" sz="1600" kern="0" dirty="0">
                  <a:solidFill>
                    <a:schemeClr val="bg1"/>
                  </a:solidFill>
                </a:endParaRPr>
              </a:p>
              <a:p>
                <a:pPr marL="0" indent="0" algn="ctr">
                  <a:spcBef>
                    <a:spcPts val="0"/>
                  </a:spcBef>
                  <a:buNone/>
                </a:pPr>
                <a:r>
                  <a:rPr lang="tr-TR" sz="1600" kern="0" dirty="0">
                    <a:solidFill>
                      <a:schemeClr val="bg1"/>
                    </a:solidFill>
                  </a:rPr>
                  <a:t>Dairenin alanı </a:t>
                </a:r>
                <a14:m>
                  <m:oMath xmlns:m="http://schemas.openxmlformats.org/officeDocument/2006/math">
                    <m:r>
                      <a:rPr lang="tr-TR" sz="1800" i="1" kern="0" dirty="0" smtClean="0">
                        <a:solidFill>
                          <a:schemeClr val="bg1"/>
                        </a:solidFill>
                        <a:latin typeface="Cambria Math" panose="02040503050406030204" pitchFamily="18" charset="0"/>
                      </a:rPr>
                      <m:t>(</m:t>
                    </m:r>
                    <m:r>
                      <a:rPr lang="tr-TR" sz="1800" i="1" kern="0" dirty="0" smtClean="0">
                        <a:solidFill>
                          <a:schemeClr val="bg1"/>
                        </a:solidFill>
                        <a:latin typeface="Cambria Math" panose="02040503050406030204" pitchFamily="18" charset="0"/>
                      </a:rPr>
                      <m:t>𝐴</m:t>
                    </m:r>
                    <m:r>
                      <a:rPr lang="tr-TR" sz="1800" i="1" kern="0" dirty="0" smtClean="0">
                        <a:solidFill>
                          <a:schemeClr val="bg1"/>
                        </a:solidFill>
                        <a:latin typeface="Cambria Math" panose="02040503050406030204" pitchFamily="18" charset="0"/>
                      </a:rPr>
                      <m:t>) =</m:t>
                    </m:r>
                    <m:f>
                      <m:fPr>
                        <m:ctrlPr>
                          <a:rPr lang="tr-TR" sz="1800" i="1" kern="0">
                            <a:solidFill>
                              <a:schemeClr val="bg1"/>
                            </a:solidFill>
                            <a:latin typeface="Cambria Math" panose="02040503050406030204" pitchFamily="18" charset="0"/>
                          </a:rPr>
                        </m:ctrlPr>
                      </m:fPr>
                      <m:num>
                        <m:r>
                          <a:rPr lang="tr-TR" sz="1800" i="1" kern="0">
                            <a:solidFill>
                              <a:schemeClr val="bg1"/>
                            </a:solidFill>
                            <a:latin typeface="Cambria Math" panose="02040503050406030204" pitchFamily="18" charset="0"/>
                          </a:rPr>
                          <m:t>1</m:t>
                        </m:r>
                      </m:num>
                      <m:den>
                        <m:r>
                          <a:rPr lang="tr-TR" sz="1800" b="0" i="1" kern="0" smtClean="0">
                            <a:solidFill>
                              <a:schemeClr val="bg1"/>
                            </a:solidFill>
                            <a:latin typeface="Cambria Math" panose="02040503050406030204" pitchFamily="18" charset="0"/>
                          </a:rPr>
                          <m:t>4</m:t>
                        </m:r>
                      </m:den>
                    </m:f>
                    <m:r>
                      <a:rPr lang="el-GR" sz="1800" i="1" kern="0" dirty="0" smtClean="0">
                        <a:solidFill>
                          <a:schemeClr val="bg1"/>
                        </a:solidFill>
                        <a:latin typeface="Cambria Math" panose="02040503050406030204" pitchFamily="18" charset="0"/>
                      </a:rPr>
                      <m:t>𝜋</m:t>
                    </m:r>
                    <m:r>
                      <a:rPr lang="tr-TR" sz="1800" i="1" kern="0" dirty="0" smtClean="0">
                        <a:solidFill>
                          <a:schemeClr val="bg1"/>
                        </a:solidFill>
                        <a:latin typeface="Cambria Math" panose="02040503050406030204" pitchFamily="18" charset="0"/>
                      </a:rPr>
                      <m:t>𝐷</m:t>
                    </m:r>
                    <m:r>
                      <a:rPr lang="tr-TR" sz="1800" i="1" kern="0" baseline="30000" dirty="0" smtClean="0">
                        <a:solidFill>
                          <a:schemeClr val="bg1"/>
                        </a:solidFill>
                        <a:latin typeface="Cambria Math" panose="02040503050406030204" pitchFamily="18" charset="0"/>
                      </a:rPr>
                      <m:t>2</m:t>
                    </m:r>
                  </m:oMath>
                </a14:m>
                <a:endParaRPr lang="el-GR" sz="1800" kern="0" baseline="30000" dirty="0">
                  <a:solidFill>
                    <a:schemeClr val="bg1"/>
                  </a:solidFill>
                </a:endParaRPr>
              </a:p>
              <a:p>
                <a:pPr marL="0" indent="0" algn="ctr">
                  <a:spcBef>
                    <a:spcPts val="0"/>
                  </a:spcBef>
                  <a:buFontTx/>
                  <a:buNone/>
                </a:pPr>
                <a:endParaRPr lang="tr-TR" sz="1600" kern="0" dirty="0">
                  <a:solidFill>
                    <a:schemeClr val="bg1"/>
                  </a:solidFill>
                </a:endParaRPr>
              </a:p>
              <a:p>
                <a:pPr marL="0" indent="0" algn="ctr">
                  <a:spcBef>
                    <a:spcPts val="0"/>
                  </a:spcBef>
                  <a:buFontTx/>
                  <a:buNone/>
                </a:pPr>
                <a:r>
                  <a:rPr lang="tr-TR" sz="1600" kern="0" dirty="0">
                    <a:solidFill>
                      <a:schemeClr val="bg1"/>
                    </a:solidFill>
                  </a:rPr>
                  <a:t>Burada </a:t>
                </a:r>
                <a:r>
                  <a:rPr lang="tr-TR" sz="1600" i="1" kern="0" dirty="0">
                    <a:solidFill>
                      <a:schemeClr val="bg1"/>
                    </a:solidFill>
                  </a:rPr>
                  <a:t>D</a:t>
                </a:r>
                <a:r>
                  <a:rPr lang="tr-TR" sz="1600" kern="0" dirty="0">
                    <a:solidFill>
                      <a:schemeClr val="bg1"/>
                    </a:solidFill>
                  </a:rPr>
                  <a:t>, dairenin çapıdır.</a:t>
                </a:r>
              </a:p>
              <a:p>
                <a:pPr marL="0" indent="0" algn="ctr">
                  <a:spcBef>
                    <a:spcPts val="0"/>
                  </a:spcBef>
                  <a:buFontTx/>
                  <a:buNone/>
                </a:pPr>
                <a:endParaRPr lang="tr-TR" sz="1600" kern="0" dirty="0">
                  <a:solidFill>
                    <a:schemeClr val="bg1"/>
                  </a:solidFill>
                </a:endParaRPr>
              </a:p>
            </p:txBody>
          </p:sp>
        </mc:Choice>
        <mc:Fallback xmlns="">
          <p:sp>
            <p:nvSpPr>
              <p:cNvPr id="9" name="Rectangle 3">
                <a:extLst>
                  <a:ext uri="{FF2B5EF4-FFF2-40B4-BE49-F238E27FC236}">
                    <a16:creationId xmlns:a16="http://schemas.microsoft.com/office/drawing/2014/main" id="{0147123A-7E0C-471C-AEC3-69F2C0C729AB}"/>
                  </a:ext>
                </a:extLst>
              </p:cNvPr>
              <p:cNvSpPr txBox="1">
                <a:spLocks noRot="1" noChangeAspect="1" noMove="1" noResize="1" noEditPoints="1" noAdjustHandles="1" noChangeArrowheads="1" noChangeShapeType="1" noTextEdit="1"/>
              </p:cNvSpPr>
              <p:nvPr/>
            </p:nvSpPr>
            <p:spPr bwMode="auto">
              <a:xfrm>
                <a:off x="108296" y="4941962"/>
                <a:ext cx="2736305" cy="1584176"/>
              </a:xfrm>
              <a:prstGeom prst="rect">
                <a:avLst/>
              </a:prstGeom>
              <a:blipFill>
                <a:blip r:embed="rId6"/>
                <a:stretch>
                  <a:fillRect/>
                </a:stretch>
              </a:blipFill>
              <a:ln>
                <a:noFill/>
              </a:ln>
              <a:effectLst>
                <a:outerShdw blurRad="50800" dist="38100" dir="16200000" rotWithShape="0">
                  <a:prstClr val="black">
                    <a:alpha val="40000"/>
                  </a:prstClr>
                </a:outerShdw>
              </a:effectLst>
            </p:spPr>
            <p:txBody>
              <a:bodyPr/>
              <a:lstStyle/>
              <a:p>
                <a:r>
                  <a:rPr lang="tr-TR">
                    <a:noFill/>
                  </a:rPr>
                  <a:t> </a:t>
                </a:r>
              </a:p>
            </p:txBody>
          </p:sp>
        </mc:Fallback>
      </mc:AlternateContent>
    </p:spTree>
    <p:extLst>
      <p:ext uri="{BB962C8B-B14F-4D97-AF65-F5344CB8AC3E}">
        <p14:creationId xmlns:p14="http://schemas.microsoft.com/office/powerpoint/2010/main" val="130857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7A6644B9-657B-4B9D-9050-0FEB92EE8463}"/>
                  </a:ext>
                </a:extLst>
              </p:cNvPr>
              <p:cNvSpPr>
                <a:spLocks noGrp="1" noChangeArrowheads="1"/>
              </p:cNvSpPr>
              <p:nvPr>
                <p:ph idx="1"/>
              </p:nvPr>
            </p:nvSpPr>
            <p:spPr>
              <a:xfrm>
                <a:off x="2916610" y="117425"/>
                <a:ext cx="5976664" cy="2957467"/>
              </a:xfrm>
            </p:spPr>
            <p:txBody>
              <a:bodyPr/>
              <a:lstStyle/>
              <a:p>
                <a:pPr marL="0" indent="0" algn="just">
                  <a:buNone/>
                </a:pPr>
                <a:r>
                  <a:rPr lang="tr-TR" altLang="ko-KR" sz="1600" kern="1200" dirty="0"/>
                  <a:t>Tek giriş ve tek çıkışı olan bir sürekli akış sistemi için kontrol hacmine giren ve çıkan kütle akış debileri birbirlerine eşit olmalıdır:</a:t>
                </a:r>
              </a:p>
              <a:p>
                <a:pPr marL="0" indent="0" algn="ctr">
                  <a:buNone/>
                </a:pPr>
                <a14:m>
                  <m:oMath xmlns:m="http://schemas.openxmlformats.org/officeDocument/2006/math">
                    <m:acc>
                      <m:accPr>
                        <m:chr m:val="̇"/>
                        <m:ctrlPr>
                          <a:rPr lang="tr-TR" altLang="ko-KR" i="1" kern="1200" smtClean="0">
                            <a:solidFill>
                              <a:srgbClr val="FF6699"/>
                            </a:solidFill>
                            <a:latin typeface="Cambria Math" panose="02040503050406030204" pitchFamily="18" charset="0"/>
                          </a:rPr>
                        </m:ctrlPr>
                      </m:accPr>
                      <m:e>
                        <m:r>
                          <a:rPr lang="tr-TR" altLang="ko-KR" b="0" i="1" kern="1200" smtClean="0">
                            <a:solidFill>
                              <a:srgbClr val="FF6699"/>
                            </a:solidFill>
                            <a:latin typeface="Cambria Math" panose="02040503050406030204" pitchFamily="18" charset="0"/>
                          </a:rPr>
                          <m:t>𝑚</m:t>
                        </m:r>
                      </m:e>
                    </m:acc>
                  </m:oMath>
                </a14:m>
                <a:r>
                  <a:rPr lang="tr-TR" altLang="ko-KR" kern="1200" baseline="-25000" dirty="0">
                    <a:solidFill>
                      <a:srgbClr val="FF6699"/>
                    </a:solidFill>
                  </a:rPr>
                  <a:t>giren </a:t>
                </a:r>
                <a:r>
                  <a:rPr lang="tr-TR" altLang="ko-KR" i="1" kern="1200" dirty="0">
                    <a:solidFill>
                      <a:srgbClr val="FF6699"/>
                    </a:solidFill>
                    <a:latin typeface="Cambria Math" panose="02040503050406030204" pitchFamily="18" charset="0"/>
                  </a:rPr>
                  <a:t>=</a:t>
                </a:r>
                <a:r>
                  <a:rPr lang="tr-TR" altLang="ko-KR" kern="1200" baseline="-25000" dirty="0">
                    <a:solidFill>
                      <a:srgbClr val="FF6699"/>
                    </a:solidFill>
                  </a:rPr>
                  <a:t> </a:t>
                </a:r>
                <a14:m>
                  <m:oMath xmlns:m="http://schemas.openxmlformats.org/officeDocument/2006/math">
                    <m:acc>
                      <m:accPr>
                        <m:chr m:val="̇"/>
                        <m:ctrlPr>
                          <a:rPr lang="tr-TR" altLang="ko-KR" i="1" kern="1200" smtClean="0">
                            <a:solidFill>
                              <a:srgbClr val="FF6699"/>
                            </a:solidFill>
                            <a:latin typeface="Cambria Math" panose="02040503050406030204" pitchFamily="18" charset="0"/>
                          </a:rPr>
                        </m:ctrlPr>
                      </m:accPr>
                      <m:e>
                        <m:r>
                          <a:rPr lang="tr-TR" altLang="ko-KR" i="1" kern="1200">
                            <a:solidFill>
                              <a:srgbClr val="FF6699"/>
                            </a:solidFill>
                            <a:latin typeface="Cambria Math" panose="02040503050406030204" pitchFamily="18" charset="0"/>
                          </a:rPr>
                          <m:t>𝑚</m:t>
                        </m:r>
                      </m:e>
                    </m:acc>
                    <m:r>
                      <a:rPr lang="tr-TR" altLang="ko-KR" b="0" i="0" kern="1200" baseline="-25000" smtClean="0">
                        <a:solidFill>
                          <a:srgbClr val="FF6699"/>
                        </a:solidFill>
                        <a:latin typeface="Cambria Math" panose="02040503050406030204" pitchFamily="18" charset="0"/>
                      </a:rPr>
                      <m:t>ç</m:t>
                    </m:r>
                    <m:r>
                      <a:rPr lang="tr-TR" altLang="ko-KR" b="0" i="0" kern="1200" baseline="-25000" smtClean="0">
                        <a:solidFill>
                          <a:srgbClr val="FF6699"/>
                        </a:solidFill>
                        <a:latin typeface="Cambria Math" panose="02040503050406030204" pitchFamily="18" charset="0"/>
                      </a:rPr>
                      <m:t>𝚤</m:t>
                    </m:r>
                    <m:r>
                      <m:rPr>
                        <m:sty m:val="p"/>
                      </m:rPr>
                      <a:rPr lang="tr-TR" altLang="ko-KR" b="0" i="0" kern="1200" baseline="-25000" smtClean="0">
                        <a:solidFill>
                          <a:srgbClr val="FF6699"/>
                        </a:solidFill>
                        <a:latin typeface="Cambria Math" panose="02040503050406030204" pitchFamily="18" charset="0"/>
                      </a:rPr>
                      <m:t>kan</m:t>
                    </m:r>
                  </m:oMath>
                </a14:m>
                <a:r>
                  <a:rPr lang="tr-TR" altLang="ko-KR" kern="1200" baseline="-25000" dirty="0"/>
                  <a:t> </a:t>
                </a:r>
                <a:r>
                  <a:rPr lang="tr-TR" altLang="ko-KR" i="1" kern="1200" dirty="0">
                    <a:solidFill>
                      <a:srgbClr val="FF6699"/>
                    </a:solidFill>
                    <a:latin typeface="Cambria Math" panose="02040503050406030204" pitchFamily="18" charset="0"/>
                  </a:rPr>
                  <a:t>=</a:t>
                </a:r>
                <a14:m>
                  <m:oMath xmlns:m="http://schemas.openxmlformats.org/officeDocument/2006/math">
                    <m:acc>
                      <m:accPr>
                        <m:chr m:val="̇"/>
                        <m:ctrlPr>
                          <a:rPr lang="tr-TR" altLang="ko-KR" i="1" kern="1200">
                            <a:solidFill>
                              <a:srgbClr val="FF6699"/>
                            </a:solidFill>
                            <a:latin typeface="Cambria Math" panose="02040503050406030204" pitchFamily="18" charset="0"/>
                          </a:rPr>
                        </m:ctrlPr>
                      </m:accPr>
                      <m:e>
                        <m:r>
                          <a:rPr lang="tr-TR" altLang="ko-KR" i="1" kern="1200">
                            <a:solidFill>
                              <a:srgbClr val="FF6699"/>
                            </a:solidFill>
                            <a:latin typeface="Cambria Math" panose="02040503050406030204" pitchFamily="18" charset="0"/>
                          </a:rPr>
                          <m:t> </m:t>
                        </m:r>
                        <m:r>
                          <a:rPr lang="tr-TR" altLang="ko-KR" i="1" kern="1200">
                            <a:solidFill>
                              <a:srgbClr val="FF6699"/>
                            </a:solidFill>
                            <a:latin typeface="Cambria Math" panose="02040503050406030204" pitchFamily="18" charset="0"/>
                          </a:rPr>
                          <m:t>𝑚</m:t>
                        </m:r>
                      </m:e>
                    </m:acc>
                  </m:oMath>
                </a14:m>
                <a:endParaRPr lang="tr-TR" altLang="ko-KR" i="1" kern="1200" dirty="0">
                  <a:solidFill>
                    <a:srgbClr val="FF6699"/>
                  </a:solidFill>
                  <a:latin typeface="Cambria Math" panose="02040503050406030204" pitchFamily="18" charset="0"/>
                </a:endParaRPr>
              </a:p>
              <a:p>
                <a:pPr marL="0" indent="0" algn="just">
                  <a:buNone/>
                </a:pPr>
                <a:endParaRPr lang="tr-TR" altLang="ko-KR" sz="1600" kern="1200" dirty="0"/>
              </a:p>
              <a:p>
                <a:pPr marL="0" indent="0" algn="just">
                  <a:buNone/>
                </a:pPr>
                <a:r>
                  <a:rPr lang="tr-TR" altLang="ko-KR" sz="1600" kern="1200" dirty="0"/>
                  <a:t>Kinetik ve potansiyel enerjiler ihmal ediliyorsa ve iş etkileşimi yoksa, sürekli akış sistemi için enerji dengesi:</a:t>
                </a:r>
              </a:p>
              <a:p>
                <a:pPr marL="0" indent="0" algn="ctr">
                  <a:buNone/>
                </a:pPr>
                <a14:m>
                  <m:oMath xmlns:m="http://schemas.openxmlformats.org/officeDocument/2006/math">
                    <m:acc>
                      <m:accPr>
                        <m:chr m:val="̇"/>
                        <m:ctrlPr>
                          <a:rPr lang="tr-TR" altLang="ko-KR" i="1">
                            <a:solidFill>
                              <a:srgbClr val="FF6699"/>
                            </a:solidFill>
                            <a:latin typeface="Cambria Math" panose="02040503050406030204" pitchFamily="18" charset="0"/>
                          </a:rPr>
                        </m:ctrlPr>
                      </m:accPr>
                      <m:e>
                        <m:r>
                          <a:rPr lang="tr-TR" altLang="ko-KR" b="0" i="1" smtClean="0">
                            <a:solidFill>
                              <a:srgbClr val="FF6699"/>
                            </a:solidFill>
                            <a:latin typeface="Cambria Math" panose="02040503050406030204" pitchFamily="18" charset="0"/>
                          </a:rPr>
                          <m:t>𝑄</m:t>
                        </m:r>
                      </m:e>
                    </m:acc>
                  </m:oMath>
                </a14:m>
                <a:r>
                  <a:rPr lang="tr-TR" altLang="ko-KR" i="1" dirty="0">
                    <a:solidFill>
                      <a:srgbClr val="FF6699"/>
                    </a:solidFill>
                  </a:rPr>
                  <a:t>= </a:t>
                </a:r>
                <a14:m>
                  <m:oMath xmlns:m="http://schemas.openxmlformats.org/officeDocument/2006/math">
                    <m:acc>
                      <m:accPr>
                        <m:chr m:val="̇"/>
                        <m:ctrlPr>
                          <a:rPr lang="tr-TR" altLang="ko-KR" i="1" smtClean="0">
                            <a:solidFill>
                              <a:srgbClr val="FF6699"/>
                            </a:solidFill>
                            <a:latin typeface="Cambria Math" panose="02040503050406030204" pitchFamily="18" charset="0"/>
                          </a:rPr>
                        </m:ctrlPr>
                      </m:accPr>
                      <m:e>
                        <m:r>
                          <a:rPr lang="tr-TR" altLang="ko-KR" b="0" i="1" smtClean="0">
                            <a:solidFill>
                              <a:srgbClr val="FF6699"/>
                            </a:solidFill>
                            <a:latin typeface="Cambria Math" panose="02040503050406030204" pitchFamily="18" charset="0"/>
                          </a:rPr>
                          <m:t>𝑚</m:t>
                        </m:r>
                      </m:e>
                    </m:acc>
                    <m:r>
                      <m:rPr>
                        <m:sty m:val="p"/>
                      </m:rPr>
                      <a:rPr lang="el-GR" i="1" kern="1200">
                        <a:solidFill>
                          <a:srgbClr val="FF6699"/>
                        </a:solidFill>
                        <a:latin typeface="Cambria Math" panose="02040503050406030204" pitchFamily="18" charset="0"/>
                        <a:ea typeface="굴림" charset="-127"/>
                      </a:rPr>
                      <m:t>Δ</m:t>
                    </m:r>
                    <m:r>
                      <a:rPr lang="tr-TR" b="0" i="1" kern="1200" smtClean="0">
                        <a:solidFill>
                          <a:srgbClr val="FF6699"/>
                        </a:solidFill>
                        <a:latin typeface="Cambria Math" panose="02040503050406030204" pitchFamily="18" charset="0"/>
                        <a:ea typeface="굴림" charset="-127"/>
                      </a:rPr>
                      <m:t>𝐻</m:t>
                    </m:r>
                  </m:oMath>
                </a14:m>
                <a:r>
                  <a:rPr lang="tr-TR" altLang="ko-KR" i="1" kern="1200" dirty="0">
                    <a:solidFill>
                      <a:srgbClr val="FF6699"/>
                    </a:solidFill>
                    <a:ea typeface="굴림" charset="-127"/>
                    <a:cs typeface="Arial" panose="020B0604020202020204" pitchFamily="34" charset="0"/>
                  </a:rPr>
                  <a:t> = </a:t>
                </a:r>
                <a14:m>
                  <m:oMath xmlns:m="http://schemas.openxmlformats.org/officeDocument/2006/math">
                    <m:acc>
                      <m:accPr>
                        <m:chr m:val="̇"/>
                        <m:ctrlPr>
                          <a:rPr lang="tr-TR" altLang="ko-KR" i="1">
                            <a:solidFill>
                              <a:srgbClr val="FF6699"/>
                            </a:solidFill>
                            <a:latin typeface="Cambria Math" panose="02040503050406030204" pitchFamily="18" charset="0"/>
                          </a:rPr>
                        </m:ctrlPr>
                      </m:accPr>
                      <m:e>
                        <m:r>
                          <a:rPr lang="tr-TR" altLang="ko-KR" i="1">
                            <a:solidFill>
                              <a:srgbClr val="FF6699"/>
                            </a:solidFill>
                            <a:latin typeface="Cambria Math" panose="02040503050406030204" pitchFamily="18" charset="0"/>
                          </a:rPr>
                          <m:t>𝑚</m:t>
                        </m:r>
                      </m:e>
                    </m:acc>
                    <m:r>
                      <a:rPr lang="tr-TR" i="1" kern="1200" dirty="0">
                        <a:solidFill>
                          <a:srgbClr val="FF6699"/>
                        </a:solidFill>
                        <a:latin typeface="Cambria Math" panose="02040503050406030204" pitchFamily="18" charset="0"/>
                        <a:ea typeface="굴림" charset="-127"/>
                      </a:rPr>
                      <m:t>𝑐</m:t>
                    </m:r>
                    <m:r>
                      <a:rPr lang="tr-TR" b="0" i="1" kern="1200" baseline="-25000" dirty="0" smtClean="0">
                        <a:solidFill>
                          <a:srgbClr val="FF6699"/>
                        </a:solidFill>
                        <a:latin typeface="Cambria Math" panose="02040503050406030204" pitchFamily="18" charset="0"/>
                        <a:ea typeface="굴림" charset="-127"/>
                      </a:rPr>
                      <m:t>𝑝</m:t>
                    </m:r>
                    <m:r>
                      <m:rPr>
                        <m:sty m:val="p"/>
                      </m:rPr>
                      <a:rPr lang="el-GR" i="1" kern="1200">
                        <a:solidFill>
                          <a:srgbClr val="FF6699"/>
                        </a:solidFill>
                        <a:latin typeface="Cambria Math" panose="02040503050406030204" pitchFamily="18" charset="0"/>
                        <a:ea typeface="굴림" charset="-127"/>
                      </a:rPr>
                      <m:t>Δ</m:t>
                    </m:r>
                    <m:r>
                      <a:rPr lang="tr-TR" i="1" kern="1200">
                        <a:solidFill>
                          <a:srgbClr val="FF6699"/>
                        </a:solidFill>
                        <a:latin typeface="Cambria Math" panose="02040503050406030204" pitchFamily="18" charset="0"/>
                        <a:ea typeface="굴림" charset="-127"/>
                      </a:rPr>
                      <m:t>𝐻</m:t>
                    </m:r>
                  </m:oMath>
                </a14:m>
                <a:r>
                  <a:rPr lang="tr-TR" i="1" baseline="-25000" dirty="0">
                    <a:solidFill>
                      <a:srgbClr val="FF6699"/>
                    </a:solidFill>
                  </a:rPr>
                  <a:t>      </a:t>
                </a:r>
                <a:r>
                  <a:rPr lang="tr-TR" sz="1800" dirty="0">
                    <a:solidFill>
                      <a:srgbClr val="FF6699"/>
                    </a:solidFill>
                  </a:rPr>
                  <a:t>(</a:t>
                </a:r>
                <a:r>
                  <a:rPr lang="tr-TR" sz="1800" dirty="0" err="1">
                    <a:solidFill>
                      <a:srgbClr val="FF6699"/>
                    </a:solidFill>
                  </a:rPr>
                  <a:t>kJ</a:t>
                </a:r>
                <a:r>
                  <a:rPr lang="tr-TR" sz="1800" dirty="0">
                    <a:solidFill>
                      <a:srgbClr val="FF6699"/>
                    </a:solidFill>
                  </a:rPr>
                  <a:t>/s)</a:t>
                </a:r>
              </a:p>
              <a:p>
                <a:pPr marL="0" indent="0" algn="just">
                  <a:buNone/>
                </a:pPr>
                <a:r>
                  <a:rPr lang="tr-TR" altLang="ko-KR" sz="1600" kern="1200" dirty="0"/>
                  <a:t>Burada, </a:t>
                </a:r>
                <a14:m>
                  <m:oMath xmlns:m="http://schemas.openxmlformats.org/officeDocument/2006/math">
                    <m:acc>
                      <m:accPr>
                        <m:chr m:val="̇"/>
                        <m:ctrlPr>
                          <a:rPr lang="tr-TR" altLang="ko-KR" sz="1800" i="1" kern="1200">
                            <a:latin typeface="Cambria Math" panose="02040503050406030204" pitchFamily="18" charset="0"/>
                          </a:rPr>
                        </m:ctrlPr>
                      </m:accPr>
                      <m:e>
                        <m:r>
                          <a:rPr lang="tr-TR" altLang="ko-KR" sz="1800" kern="1200">
                            <a:latin typeface="Cambria Math" panose="02040503050406030204" pitchFamily="18" charset="0"/>
                          </a:rPr>
                          <m:t>𝑄</m:t>
                        </m:r>
                      </m:e>
                    </m:acc>
                  </m:oMath>
                </a14:m>
                <a:r>
                  <a:rPr lang="tr-TR" altLang="ko-KR" sz="1800" kern="1200" dirty="0"/>
                  <a:t> </a:t>
                </a:r>
                <a:r>
                  <a:rPr lang="tr-TR" altLang="ko-KR" sz="1600" kern="1200" dirty="0"/>
                  <a:t>kontrol hacmine giren veya çıkan net ısı transfer hızıdır. </a:t>
                </a:r>
                <a:endParaRPr lang="en-US" altLang="ko-KR" sz="1600" kern="1200" dirty="0"/>
              </a:p>
            </p:txBody>
          </p:sp>
        </mc:Choice>
        <mc:Fallback xmlns="">
          <p:sp>
            <p:nvSpPr>
              <p:cNvPr id="7" name="Rectangle 3">
                <a:extLst>
                  <a:ext uri="{FF2B5EF4-FFF2-40B4-BE49-F238E27FC236}">
                    <a16:creationId xmlns:a16="http://schemas.microsoft.com/office/drawing/2014/main" id="{7A6644B9-657B-4B9D-9050-0FEB92EE8463}"/>
                  </a:ext>
                </a:extLst>
              </p:cNvPr>
              <p:cNvSpPr>
                <a:spLocks noGrp="1" noRot="1" noChangeAspect="1" noMove="1" noResize="1" noEditPoints="1" noAdjustHandles="1" noChangeArrowheads="1" noChangeShapeType="1" noTextEdit="1"/>
              </p:cNvSpPr>
              <p:nvPr>
                <p:ph idx="1"/>
              </p:nvPr>
            </p:nvSpPr>
            <p:spPr>
              <a:xfrm>
                <a:off x="2916610" y="117425"/>
                <a:ext cx="5976664" cy="2957467"/>
              </a:xfrm>
              <a:blipFill>
                <a:blip r:embed="rId2"/>
                <a:stretch>
                  <a:fillRect l="-510" t="-619" r="-510" b="-3711"/>
                </a:stretch>
              </a:blipFill>
            </p:spPr>
            <p:txBody>
              <a:bodyPr/>
              <a:lstStyle/>
              <a:p>
                <a:r>
                  <a:rPr lang="tr-TR">
                    <a:noFill/>
                  </a:rPr>
                  <a:t> </a:t>
                </a:r>
              </a:p>
            </p:txBody>
          </p:sp>
        </mc:Fallback>
      </mc:AlternateContent>
      <p:sp>
        <p:nvSpPr>
          <p:cNvPr id="12" name="Başlık 1">
            <a:extLst>
              <a:ext uri="{FF2B5EF4-FFF2-40B4-BE49-F238E27FC236}">
                <a16:creationId xmlns:a16="http://schemas.microsoft.com/office/drawing/2014/main" id="{3AE1DBA1-3C24-44D3-8003-71CECE03BBD0}"/>
              </a:ext>
            </a:extLst>
          </p:cNvPr>
          <p:cNvSpPr txBox="1">
            <a:spLocks/>
          </p:cNvSpPr>
          <p:nvPr/>
        </p:nvSpPr>
        <p:spPr bwMode="auto">
          <a:xfrm>
            <a:off x="2484562" y="3074893"/>
            <a:ext cx="6696744" cy="49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2" rIns="91443" bIns="45722" numCol="1" anchor="ctr" anchorCtr="0" compatLnSpc="1">
            <a:prstTxWarp prst="textNoShape">
              <a:avLst/>
            </a:prstTxWarp>
          </a:bodyPr>
          <a:lst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a:lstStyle>
          <a:p>
            <a:r>
              <a:rPr lang="tr-TR" sz="2000" b="1" kern="0" dirty="0">
                <a:solidFill>
                  <a:srgbClr val="FF0000"/>
                </a:solidFill>
              </a:rPr>
              <a:t>2. Yüzey enerji dengesi (</a:t>
            </a:r>
            <a:r>
              <a:rPr lang="tr-TR" sz="2000" b="1" kern="0" dirty="0" err="1">
                <a:solidFill>
                  <a:srgbClr val="FF0000"/>
                </a:solidFill>
              </a:rPr>
              <a:t>Surface</a:t>
            </a:r>
            <a:r>
              <a:rPr lang="tr-TR" sz="2000" b="1" kern="0" dirty="0">
                <a:solidFill>
                  <a:srgbClr val="FF0000"/>
                </a:solidFill>
              </a:rPr>
              <a:t> </a:t>
            </a:r>
            <a:r>
              <a:rPr lang="tr-TR" sz="2000" b="1" kern="0" dirty="0" err="1">
                <a:solidFill>
                  <a:srgbClr val="FF0000"/>
                </a:solidFill>
              </a:rPr>
              <a:t>energy</a:t>
            </a:r>
            <a:r>
              <a:rPr lang="tr-TR" sz="2000" b="1" kern="0" dirty="0">
                <a:solidFill>
                  <a:srgbClr val="FF0000"/>
                </a:solidFill>
              </a:rPr>
              <a:t> </a:t>
            </a:r>
            <a:r>
              <a:rPr lang="tr-TR" sz="2000" b="1" kern="0" dirty="0" err="1">
                <a:solidFill>
                  <a:srgbClr val="FF0000"/>
                </a:solidFill>
              </a:rPr>
              <a:t>balance</a:t>
            </a:r>
            <a:r>
              <a:rPr lang="tr-TR" sz="2000" b="1" kern="0" dirty="0">
                <a:solidFill>
                  <a:srgbClr val="FF0000"/>
                </a:solidFill>
              </a:rPr>
              <a:t>)</a:t>
            </a:r>
          </a:p>
        </p:txBody>
      </p:sp>
      <mc:AlternateContent xmlns:mc="http://schemas.openxmlformats.org/markup-compatibility/2006" xmlns:a14="http://schemas.microsoft.com/office/drawing/2010/main">
        <mc:Choice Requires="a14">
          <p:sp>
            <p:nvSpPr>
              <p:cNvPr id="8" name="Rectangle 3">
                <a:extLst>
                  <a:ext uri="{FF2B5EF4-FFF2-40B4-BE49-F238E27FC236}">
                    <a16:creationId xmlns:a16="http://schemas.microsoft.com/office/drawing/2014/main" id="{C9CA612C-3617-4A64-9257-EF8628563ED5}"/>
                  </a:ext>
                </a:extLst>
              </p:cNvPr>
              <p:cNvSpPr txBox="1">
                <a:spLocks noChangeArrowheads="1"/>
              </p:cNvSpPr>
              <p:nvPr/>
            </p:nvSpPr>
            <p:spPr bwMode="auto">
              <a:xfrm>
                <a:off x="2484562" y="3513267"/>
                <a:ext cx="6408712" cy="30848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just">
                  <a:buNone/>
                </a:pPr>
                <a:r>
                  <a:rPr lang="tr-TR" altLang="ko-KR" sz="1600" dirty="0">
                    <a:ea typeface="굴림" charset="-127"/>
                  </a:rPr>
                  <a:t>Bir yüzeyin hacmi ve kütlesi olmadığı için enerjisi de yoktur. Dolayısıyla bir yüzey, tıpkı bir sürekli akış sistemi gibi bir işlem boyunca enerji içeriği sabit kalan hayali bir sistem olarak görülebilir. Bu durumdaki bir yüzey için enerji dengesi:</a:t>
                </a:r>
              </a:p>
              <a:p>
                <a:pPr marL="0" indent="0" algn="ctr">
                  <a:buNone/>
                </a:pPr>
                <a14:m>
                  <m:oMath xmlns:m="http://schemas.openxmlformats.org/officeDocument/2006/math">
                    <m:acc>
                      <m:accPr>
                        <m:chr m:val="̇"/>
                        <m:ctrlPr>
                          <a:rPr lang="tr-TR" altLang="ko-KR" i="1" kern="1200" smtClean="0">
                            <a:solidFill>
                              <a:srgbClr val="FF6699"/>
                            </a:solidFill>
                            <a:latin typeface="Cambria Math" panose="02040503050406030204" pitchFamily="18" charset="0"/>
                          </a:rPr>
                        </m:ctrlPr>
                      </m:accPr>
                      <m:e>
                        <m:r>
                          <a:rPr lang="tr-TR" altLang="ko-KR" b="0" i="1" kern="1200" smtClean="0">
                            <a:solidFill>
                              <a:srgbClr val="FF6699"/>
                            </a:solidFill>
                            <a:latin typeface="Cambria Math" panose="02040503050406030204" pitchFamily="18" charset="0"/>
                          </a:rPr>
                          <m:t>𝐸</m:t>
                        </m:r>
                      </m:e>
                    </m:acc>
                  </m:oMath>
                </a14:m>
                <a:r>
                  <a:rPr lang="tr-TR" altLang="ko-KR" i="1" kern="1200" baseline="-25000" dirty="0">
                    <a:solidFill>
                      <a:srgbClr val="FF6699"/>
                    </a:solidFill>
                  </a:rPr>
                  <a:t>giren </a:t>
                </a:r>
                <a:r>
                  <a:rPr lang="tr-TR" altLang="ko-KR" i="1" kern="1200" dirty="0">
                    <a:solidFill>
                      <a:srgbClr val="FF6699"/>
                    </a:solidFill>
                    <a:latin typeface="Cambria Math" panose="02040503050406030204" pitchFamily="18" charset="0"/>
                  </a:rPr>
                  <a:t>=</a:t>
                </a:r>
                <a:r>
                  <a:rPr lang="tr-TR" altLang="ko-KR" i="1" kern="1200" baseline="-25000" dirty="0">
                    <a:solidFill>
                      <a:srgbClr val="FF6699"/>
                    </a:solidFill>
                  </a:rPr>
                  <a:t> </a:t>
                </a:r>
                <a14:m>
                  <m:oMath xmlns:m="http://schemas.openxmlformats.org/officeDocument/2006/math">
                    <m:acc>
                      <m:accPr>
                        <m:chr m:val="̇"/>
                        <m:ctrlPr>
                          <a:rPr lang="tr-TR" altLang="ko-KR" i="1" kern="1200" smtClean="0">
                            <a:solidFill>
                              <a:srgbClr val="FF6699"/>
                            </a:solidFill>
                            <a:latin typeface="Cambria Math" panose="02040503050406030204" pitchFamily="18" charset="0"/>
                          </a:rPr>
                        </m:ctrlPr>
                      </m:accPr>
                      <m:e>
                        <m:r>
                          <a:rPr lang="tr-TR" altLang="ko-KR" b="0" i="1" kern="1200" smtClean="0">
                            <a:solidFill>
                              <a:srgbClr val="FF6699"/>
                            </a:solidFill>
                            <a:latin typeface="Cambria Math" panose="02040503050406030204" pitchFamily="18" charset="0"/>
                          </a:rPr>
                          <m:t>𝐸</m:t>
                        </m:r>
                      </m:e>
                    </m:acc>
                    <m:r>
                      <a:rPr lang="tr-TR" altLang="ko-KR" b="0" i="1" kern="1200" baseline="-25000" smtClean="0">
                        <a:solidFill>
                          <a:srgbClr val="FF6699"/>
                        </a:solidFill>
                        <a:latin typeface="Cambria Math" panose="02040503050406030204" pitchFamily="18" charset="0"/>
                      </a:rPr>
                      <m:t>ç</m:t>
                    </m:r>
                    <m:r>
                      <a:rPr lang="tr-TR" altLang="ko-KR" b="0" i="1" kern="1200" baseline="-25000" smtClean="0">
                        <a:solidFill>
                          <a:srgbClr val="FF6699"/>
                        </a:solidFill>
                        <a:latin typeface="Cambria Math" panose="02040503050406030204" pitchFamily="18" charset="0"/>
                      </a:rPr>
                      <m:t>𝚤𝑘𝑎𝑛</m:t>
                    </m:r>
                  </m:oMath>
                </a14:m>
                <a:r>
                  <a:rPr lang="tr-TR" altLang="ko-KR" i="1" kern="1200" baseline="-25000" dirty="0"/>
                  <a:t> </a:t>
                </a:r>
              </a:p>
              <a:p>
                <a:pPr marL="0" indent="0" algn="just">
                  <a:buNone/>
                </a:pPr>
                <a:r>
                  <a:rPr lang="tr-TR" altLang="ko-KR" sz="1600" dirty="0">
                    <a:ea typeface="굴림" charset="-127"/>
                  </a:rPr>
                  <a:t>Bir yüzeyin hacmi olmadığı için, bu denge ısı üretimi içermez. Şekil 1-19’daki duvarın dış yüzeyi için enerji dengesi:</a:t>
                </a:r>
              </a:p>
              <a:p>
                <a:pPr marL="0" indent="0" algn="ctr">
                  <a:buNone/>
                </a:pPr>
                <a14:m>
                  <m:oMath xmlns:m="http://schemas.openxmlformats.org/officeDocument/2006/math">
                    <m:acc>
                      <m:accPr>
                        <m:chr m:val="̇"/>
                        <m:ctrlPr>
                          <a:rPr lang="tr-TR" altLang="ko-KR" i="1" kern="1200" smtClean="0">
                            <a:solidFill>
                              <a:srgbClr val="FF6699"/>
                            </a:solidFill>
                            <a:latin typeface="Cambria Math" panose="02040503050406030204" pitchFamily="18" charset="0"/>
                          </a:rPr>
                        </m:ctrlPr>
                      </m:accPr>
                      <m:e>
                        <m:r>
                          <a:rPr lang="tr-TR" altLang="ko-KR" b="0" i="1" kern="1200" smtClean="0">
                            <a:solidFill>
                              <a:srgbClr val="FF6699"/>
                            </a:solidFill>
                            <a:latin typeface="Cambria Math" panose="02040503050406030204" pitchFamily="18" charset="0"/>
                          </a:rPr>
                          <m:t>𝑄</m:t>
                        </m:r>
                      </m:e>
                    </m:acc>
                    <m:r>
                      <a:rPr lang="tr-TR" altLang="ko-KR" b="0" i="0" kern="1200" baseline="-25000" smtClean="0">
                        <a:solidFill>
                          <a:srgbClr val="FF6699"/>
                        </a:solidFill>
                        <a:latin typeface="Cambria Math" panose="02040503050406030204" pitchFamily="18" charset="0"/>
                      </a:rPr>
                      <m:t>1</m:t>
                    </m:r>
                  </m:oMath>
                </a14:m>
                <a:r>
                  <a:rPr lang="tr-TR" altLang="ko-KR" kern="1200" baseline="-25000" dirty="0">
                    <a:solidFill>
                      <a:srgbClr val="FF6699"/>
                    </a:solidFill>
                  </a:rPr>
                  <a:t> </a:t>
                </a:r>
                <a:r>
                  <a:rPr lang="tr-TR" altLang="ko-KR" i="1" kern="1200" dirty="0">
                    <a:solidFill>
                      <a:srgbClr val="FF6699"/>
                    </a:solidFill>
                    <a:latin typeface="Cambria Math" panose="02040503050406030204" pitchFamily="18" charset="0"/>
                  </a:rPr>
                  <a:t>=</a:t>
                </a:r>
                <a:r>
                  <a:rPr lang="tr-TR" altLang="ko-KR" kern="1200" baseline="-25000" dirty="0">
                    <a:solidFill>
                      <a:srgbClr val="FF6699"/>
                    </a:solidFill>
                  </a:rPr>
                  <a:t> </a:t>
                </a:r>
                <a14:m>
                  <m:oMath xmlns:m="http://schemas.openxmlformats.org/officeDocument/2006/math">
                    <m:acc>
                      <m:accPr>
                        <m:chr m:val="̇"/>
                        <m:ctrlPr>
                          <a:rPr lang="tr-TR" altLang="ko-KR" i="1" kern="1200" smtClean="0">
                            <a:solidFill>
                              <a:srgbClr val="FF6699"/>
                            </a:solidFill>
                            <a:latin typeface="Cambria Math" panose="02040503050406030204" pitchFamily="18" charset="0"/>
                          </a:rPr>
                        </m:ctrlPr>
                      </m:accPr>
                      <m:e>
                        <m:r>
                          <a:rPr lang="tr-TR" altLang="ko-KR" b="0" i="1" kern="1200" smtClean="0">
                            <a:solidFill>
                              <a:srgbClr val="FF6699"/>
                            </a:solidFill>
                            <a:latin typeface="Cambria Math" panose="02040503050406030204" pitchFamily="18" charset="0"/>
                          </a:rPr>
                          <m:t>𝑄</m:t>
                        </m:r>
                      </m:e>
                    </m:acc>
                    <m:r>
                      <a:rPr lang="tr-TR" altLang="ko-KR" b="0" i="1" kern="1200" baseline="-25000" smtClean="0">
                        <a:solidFill>
                          <a:srgbClr val="FF6699"/>
                        </a:solidFill>
                        <a:latin typeface="Cambria Math" panose="02040503050406030204" pitchFamily="18" charset="0"/>
                      </a:rPr>
                      <m:t>2</m:t>
                    </m:r>
                    <m:r>
                      <a:rPr lang="tr-TR" altLang="ko-KR" b="0" i="1" kern="1200" smtClean="0">
                        <a:solidFill>
                          <a:srgbClr val="FF6699"/>
                        </a:solidFill>
                        <a:latin typeface="Cambria Math" panose="02040503050406030204" pitchFamily="18" charset="0"/>
                      </a:rPr>
                      <m:t>+</m:t>
                    </m:r>
                  </m:oMath>
                </a14:m>
                <a:r>
                  <a:rPr lang="tr-TR" altLang="ko-KR" i="1" kern="1200" dirty="0">
                    <a:solidFill>
                      <a:srgbClr val="FF6699"/>
                    </a:solidFill>
                    <a:latin typeface="Cambria Math" panose="02040503050406030204" pitchFamily="18" charset="0"/>
                  </a:rPr>
                  <a:t> </a:t>
                </a:r>
                <a14:m>
                  <m:oMath xmlns:m="http://schemas.openxmlformats.org/officeDocument/2006/math">
                    <m:acc>
                      <m:accPr>
                        <m:chr m:val="̇"/>
                        <m:ctrlPr>
                          <a:rPr lang="tr-TR" altLang="ko-KR" i="1" kern="1200" smtClean="0">
                            <a:solidFill>
                              <a:srgbClr val="FF6699"/>
                            </a:solidFill>
                            <a:latin typeface="Cambria Math" panose="02040503050406030204" pitchFamily="18" charset="0"/>
                          </a:rPr>
                        </m:ctrlPr>
                      </m:accPr>
                      <m:e>
                        <m:r>
                          <a:rPr lang="tr-TR" altLang="ko-KR" b="0" i="1" kern="1200" smtClean="0">
                            <a:solidFill>
                              <a:srgbClr val="FF6699"/>
                            </a:solidFill>
                            <a:latin typeface="Cambria Math" panose="02040503050406030204" pitchFamily="18" charset="0"/>
                          </a:rPr>
                          <m:t>𝑄</m:t>
                        </m:r>
                      </m:e>
                    </m:acc>
                  </m:oMath>
                </a14:m>
                <a:r>
                  <a:rPr lang="tr-TR" altLang="ko-KR" i="1" kern="1200" baseline="-25000" dirty="0">
                    <a:solidFill>
                      <a:srgbClr val="FF6699"/>
                    </a:solidFill>
                    <a:latin typeface="Cambria Math" panose="02040503050406030204" pitchFamily="18" charset="0"/>
                  </a:rPr>
                  <a:t>3</a:t>
                </a:r>
              </a:p>
              <a:p>
                <a:pPr marL="0" indent="0" algn="just">
                  <a:buNone/>
                </a:pPr>
                <a:r>
                  <a:rPr lang="tr-TR" altLang="ko-KR" sz="1600" kern="1200" dirty="0"/>
                  <a:t>Burada, </a:t>
                </a:r>
                <a14:m>
                  <m:oMath xmlns:m="http://schemas.openxmlformats.org/officeDocument/2006/math">
                    <m:acc>
                      <m:accPr>
                        <m:chr m:val="̇"/>
                        <m:ctrlPr>
                          <a:rPr lang="tr-TR" altLang="ko-KR" sz="1800" i="1" kern="1200">
                            <a:latin typeface="Cambria Math" panose="02040503050406030204" pitchFamily="18" charset="0"/>
                          </a:rPr>
                        </m:ctrlPr>
                      </m:accPr>
                      <m:e>
                        <m:r>
                          <a:rPr lang="tr-TR" altLang="ko-KR" sz="1800" kern="1200">
                            <a:latin typeface="Cambria Math" panose="02040503050406030204" pitchFamily="18" charset="0"/>
                          </a:rPr>
                          <m:t>𝑄</m:t>
                        </m:r>
                      </m:e>
                    </m:acc>
                  </m:oMath>
                </a14:m>
                <a:r>
                  <a:rPr lang="tr-TR" altLang="ko-KR" sz="1800" kern="1200" baseline="-25000" dirty="0"/>
                  <a:t>1</a:t>
                </a:r>
                <a:r>
                  <a:rPr lang="tr-TR" altLang="ko-KR" sz="1800" kern="1200" dirty="0"/>
                  <a:t> </a:t>
                </a:r>
                <a:r>
                  <a:rPr lang="tr-TR" altLang="ko-KR" sz="1600" kern="1200" dirty="0"/>
                  <a:t>duvardan yüzeye ısı iletimini, </a:t>
                </a:r>
                <a14:m>
                  <m:oMath xmlns:m="http://schemas.openxmlformats.org/officeDocument/2006/math">
                    <m:acc>
                      <m:accPr>
                        <m:chr m:val="̇"/>
                        <m:ctrlPr>
                          <a:rPr lang="tr-TR" altLang="ko-KR" sz="1600" i="1">
                            <a:latin typeface="Cambria Math" panose="02040503050406030204" pitchFamily="18" charset="0"/>
                          </a:rPr>
                        </m:ctrlPr>
                      </m:accPr>
                      <m:e>
                        <m:r>
                          <a:rPr lang="tr-TR" altLang="ko-KR" sz="1600">
                            <a:latin typeface="Cambria Math" panose="02040503050406030204" pitchFamily="18" charset="0"/>
                          </a:rPr>
                          <m:t>𝑄</m:t>
                        </m:r>
                      </m:e>
                    </m:acc>
                    <m:r>
                      <a:rPr lang="tr-TR" altLang="ko-KR" sz="1600" b="0" i="0" baseline="-25000" smtClean="0">
                        <a:latin typeface="Cambria Math" panose="02040503050406030204" pitchFamily="18" charset="0"/>
                      </a:rPr>
                      <m:t>2 </m:t>
                    </m:r>
                  </m:oMath>
                </a14:m>
                <a:r>
                  <a:rPr lang="tr-TR" altLang="ko-KR" sz="1600" kern="1200" dirty="0"/>
                  <a:t>yüzeyden dış ortam havasına ısı </a:t>
                </a:r>
                <a:r>
                  <a:rPr lang="tr-TR" altLang="ko-KR" sz="1600" kern="1200" dirty="0" err="1"/>
                  <a:t>taşınımını</a:t>
                </a:r>
                <a:r>
                  <a:rPr lang="tr-TR" altLang="ko-KR" sz="1600" kern="1200" dirty="0"/>
                  <a:t> ve </a:t>
                </a:r>
                <a14:m>
                  <m:oMath xmlns:m="http://schemas.openxmlformats.org/officeDocument/2006/math">
                    <m:acc>
                      <m:accPr>
                        <m:chr m:val="̇"/>
                        <m:ctrlPr>
                          <a:rPr lang="tr-TR" altLang="ko-KR" sz="1600" i="1">
                            <a:latin typeface="Cambria Math" panose="02040503050406030204" pitchFamily="18" charset="0"/>
                          </a:rPr>
                        </m:ctrlPr>
                      </m:accPr>
                      <m:e>
                        <m:r>
                          <a:rPr lang="tr-TR" altLang="ko-KR" sz="1600">
                            <a:latin typeface="Cambria Math" panose="02040503050406030204" pitchFamily="18" charset="0"/>
                          </a:rPr>
                          <m:t>𝑄</m:t>
                        </m:r>
                      </m:e>
                    </m:acc>
                  </m:oMath>
                </a14:m>
                <a:r>
                  <a:rPr lang="tr-TR" altLang="ko-KR" sz="1600" baseline="-25000" dirty="0"/>
                  <a:t>3</a:t>
                </a:r>
                <a:r>
                  <a:rPr lang="tr-TR" altLang="ko-KR" sz="1600" dirty="0"/>
                  <a:t> yüzeyden çevreye ısı ışınımını gösterir.</a:t>
                </a:r>
                <a:endParaRPr lang="en-US" altLang="ko-KR" sz="1600" kern="1200" dirty="0"/>
              </a:p>
              <a:p>
                <a:pPr marL="0" indent="0" algn="just">
                  <a:buNone/>
                </a:pPr>
                <a:endParaRPr lang="tr-TR" altLang="ko-KR" sz="1600" dirty="0">
                  <a:ea typeface="굴림" charset="-127"/>
                </a:endParaRPr>
              </a:p>
            </p:txBody>
          </p:sp>
        </mc:Choice>
        <mc:Fallback xmlns="">
          <p:sp>
            <p:nvSpPr>
              <p:cNvPr id="8" name="Rectangle 3">
                <a:extLst>
                  <a:ext uri="{FF2B5EF4-FFF2-40B4-BE49-F238E27FC236}">
                    <a16:creationId xmlns:a16="http://schemas.microsoft.com/office/drawing/2014/main" id="{C9CA612C-3617-4A64-9257-EF8628563ED5}"/>
                  </a:ext>
                </a:extLst>
              </p:cNvPr>
              <p:cNvSpPr txBox="1">
                <a:spLocks noRot="1" noChangeAspect="1" noMove="1" noResize="1" noEditPoints="1" noAdjustHandles="1" noChangeArrowheads="1" noChangeShapeType="1" noTextEdit="1"/>
              </p:cNvSpPr>
              <p:nvPr/>
            </p:nvSpPr>
            <p:spPr bwMode="auto">
              <a:xfrm>
                <a:off x="2484562" y="3513267"/>
                <a:ext cx="6408712" cy="3084879"/>
              </a:xfrm>
              <a:prstGeom prst="rect">
                <a:avLst/>
              </a:prstGeom>
              <a:blipFill>
                <a:blip r:embed="rId3"/>
                <a:stretch>
                  <a:fillRect l="-571" t="-593" r="-4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p:spTree>
    <p:extLst>
      <p:ext uri="{BB962C8B-B14F-4D97-AF65-F5344CB8AC3E}">
        <p14:creationId xmlns:p14="http://schemas.microsoft.com/office/powerpoint/2010/main" val="2072082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180306" y="189435"/>
            <a:ext cx="8784976" cy="6409234"/>
          </a:xfrm>
        </p:spPr>
        <p:txBody>
          <a:bodyPr/>
          <a:lstStyle/>
          <a:p>
            <a:pPr marL="0" indent="0" algn="just">
              <a:buNone/>
            </a:pPr>
            <a:r>
              <a:rPr lang="ru-RU" altLang="ko-KR" sz="1800" dirty="0">
                <a:ea typeface="굴림" charset="-127"/>
              </a:rPr>
              <a:t>. </a:t>
            </a:r>
            <a:endParaRPr lang="uk-UA" sz="1800" dirty="0"/>
          </a:p>
        </p:txBody>
      </p:sp>
      <mc:AlternateContent xmlns:mc="http://schemas.openxmlformats.org/markup-compatibility/2006" xmlns:a14="http://schemas.microsoft.com/office/drawing/2010/main">
        <mc:Choice Requires="a14">
          <p:sp>
            <p:nvSpPr>
              <p:cNvPr id="5" name="Rectangle 3">
                <a:extLst>
                  <a:ext uri="{FF2B5EF4-FFF2-40B4-BE49-F238E27FC236}">
                    <a16:creationId xmlns:a16="http://schemas.microsoft.com/office/drawing/2014/main" id="{68D87C88-E9A9-45BE-8F46-BD4B6805884C}"/>
                  </a:ext>
                </a:extLst>
              </p:cNvPr>
              <p:cNvSpPr txBox="1">
                <a:spLocks noChangeArrowheads="1"/>
              </p:cNvSpPr>
              <p:nvPr/>
            </p:nvSpPr>
            <p:spPr bwMode="auto">
              <a:xfrm>
                <a:off x="216310" y="188912"/>
                <a:ext cx="8712968" cy="64092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3" tIns="45722" rIns="91443" bIns="45722"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marL="0" indent="0" algn="just">
                  <a:buNone/>
                </a:pPr>
                <a:r>
                  <a:rPr lang="tr-TR" altLang="ko-KR" sz="1600" dirty="0">
                    <a:ea typeface="굴림" charset="-127"/>
                  </a:rPr>
                  <a:t>Etkileşmelerin doğrultuları bilinmiyorsa, bütün enerji etkileşmelerinin yüzeye doğru oldukları kabul edilir ve yüzeyde enerji dengesi: </a:t>
                </a:r>
              </a:p>
              <a:p>
                <a:pPr marL="0" indent="0" algn="just">
                  <a:buNone/>
                </a:pPr>
                <a14:m>
                  <m:oMathPara xmlns:m="http://schemas.openxmlformats.org/officeDocument/2006/math">
                    <m:oMathParaPr>
                      <m:jc m:val="centerGroup"/>
                    </m:oMathParaPr>
                    <m:oMath xmlns:m="http://schemas.openxmlformats.org/officeDocument/2006/math">
                      <m:nary>
                        <m:naryPr>
                          <m:chr m:val="∑"/>
                          <m:subHide m:val="on"/>
                          <m:supHide m:val="on"/>
                          <m:ctrlPr>
                            <a:rPr lang="en-US" altLang="ko-KR" i="1" kern="1200" smtClean="0">
                              <a:solidFill>
                                <a:srgbClr val="FF6699"/>
                              </a:solidFill>
                              <a:latin typeface="Cambria Math" panose="02040503050406030204" pitchFamily="18" charset="0"/>
                            </a:rPr>
                          </m:ctrlPr>
                        </m:naryPr>
                        <m:sub/>
                        <m:sup/>
                        <m:e>
                          <m:acc>
                            <m:accPr>
                              <m:chr m:val="̇"/>
                              <m:ctrlPr>
                                <a:rPr lang="en-US" altLang="ko-KR" i="1" kern="1200" smtClean="0">
                                  <a:solidFill>
                                    <a:srgbClr val="FF6699"/>
                                  </a:solidFill>
                                  <a:latin typeface="Cambria Math" panose="02040503050406030204" pitchFamily="18" charset="0"/>
                                </a:rPr>
                              </m:ctrlPr>
                            </m:accPr>
                            <m:e>
                              <m:r>
                                <a:rPr lang="tr-TR" altLang="ko-KR" i="1">
                                  <a:solidFill>
                                    <a:srgbClr val="FF6699"/>
                                  </a:solidFill>
                                  <a:latin typeface="Cambria Math" panose="02040503050406030204" pitchFamily="18" charset="0"/>
                                </a:rPr>
                                <m:t>𝐸</m:t>
                              </m:r>
                            </m:e>
                          </m:acc>
                          <m:r>
                            <a:rPr lang="tr-TR" altLang="ko-KR" b="0" i="1" kern="1200" baseline="-25000" smtClean="0">
                              <a:solidFill>
                                <a:srgbClr val="FF6699"/>
                              </a:solidFill>
                              <a:latin typeface="Cambria Math" panose="02040503050406030204" pitchFamily="18" charset="0"/>
                            </a:rPr>
                            <m:t>𝑔𝑖𝑟𝑒𝑛</m:t>
                          </m:r>
                          <m:r>
                            <a:rPr lang="tr-TR" altLang="ko-KR" b="0" i="1" kern="1200" smtClean="0">
                              <a:solidFill>
                                <a:srgbClr val="FF6699"/>
                              </a:solidFill>
                              <a:latin typeface="Cambria Math" panose="02040503050406030204" pitchFamily="18" charset="0"/>
                            </a:rPr>
                            <m:t>=0</m:t>
                          </m:r>
                        </m:e>
                      </m:nary>
                    </m:oMath>
                  </m:oMathPara>
                </a14:m>
                <a:endParaRPr lang="en-US" altLang="ko-KR" kern="1200" dirty="0"/>
              </a:p>
              <a:p>
                <a:pPr marL="0" indent="0" algn="just">
                  <a:buNone/>
                </a:pPr>
                <a:endParaRPr lang="tr-TR" altLang="ko-KR" sz="1600" dirty="0">
                  <a:ea typeface="굴림" charset="-127"/>
                </a:endParaRPr>
              </a:p>
            </p:txBody>
          </p:sp>
        </mc:Choice>
        <mc:Fallback xmlns="">
          <p:sp>
            <p:nvSpPr>
              <p:cNvPr id="5" name="Rectangle 3">
                <a:extLst>
                  <a:ext uri="{FF2B5EF4-FFF2-40B4-BE49-F238E27FC236}">
                    <a16:creationId xmlns:a16="http://schemas.microsoft.com/office/drawing/2014/main" id="{68D87C88-E9A9-45BE-8F46-BD4B6805884C}"/>
                  </a:ext>
                </a:extLst>
              </p:cNvPr>
              <p:cNvSpPr txBox="1">
                <a:spLocks noRot="1" noChangeAspect="1" noMove="1" noResize="1" noEditPoints="1" noAdjustHandles="1" noChangeArrowheads="1" noChangeShapeType="1" noTextEdit="1"/>
              </p:cNvSpPr>
              <p:nvPr/>
            </p:nvSpPr>
            <p:spPr bwMode="auto">
              <a:xfrm>
                <a:off x="216310" y="188912"/>
                <a:ext cx="8712968" cy="6409233"/>
              </a:xfrm>
              <a:prstGeom prst="rect">
                <a:avLst/>
              </a:prstGeom>
              <a:blipFill>
                <a:blip r:embed="rId3"/>
                <a:stretch>
                  <a:fillRect l="-350" t="-285" r="-3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noFill/>
                  </a:rPr>
                  <a:t> </a:t>
                </a:r>
              </a:p>
            </p:txBody>
          </p:sp>
        </mc:Fallback>
      </mc:AlternateContent>
    </p:spTree>
    <p:extLst>
      <p:ext uri="{BB962C8B-B14F-4D97-AF65-F5344CB8AC3E}">
        <p14:creationId xmlns:p14="http://schemas.microsoft.com/office/powerpoint/2010/main" val="1460107180"/>
      </p:ext>
    </p:extLst>
  </p:cSld>
  <p:clrMapOvr>
    <a:masterClrMapping/>
  </p:clrMapOvr>
</p:sld>
</file>

<file path=ppt/theme/theme1.xml><?xml version="1.0" encoding="utf-8"?>
<a:theme xmlns:a="http://schemas.openxmlformats.org/drawingml/2006/main" name="template">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mplate">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lnDef>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rgbClr val="F6872B"/>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TotalTime>
  <Words>814</Words>
  <Application>Microsoft Office PowerPoint</Application>
  <PresentationFormat>Özel</PresentationFormat>
  <Paragraphs>68</Paragraphs>
  <Slides>6</Slides>
  <Notes>3</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6</vt:i4>
      </vt:variant>
    </vt:vector>
  </HeadingPairs>
  <TitlesOfParts>
    <vt:vector size="12" baseType="lpstr">
      <vt:lpstr>Arial</vt:lpstr>
      <vt:lpstr>Cambria Math</vt:lpstr>
      <vt:lpstr>Franklin Gothic Medium</vt:lpstr>
      <vt:lpstr>Futura LT Book</vt:lpstr>
      <vt:lpstr>template</vt:lpstr>
      <vt:lpstr>Custom Design</vt:lpstr>
      <vt:lpstr>PROF. DR. BİRCE TABAN</vt:lpstr>
      <vt:lpstr>PowerPoint Sunusu</vt:lpstr>
      <vt:lpstr>PowerPoint Sunusu</vt:lpstr>
      <vt:lpstr>PowerPoint Sunusu</vt:lpstr>
      <vt:lpstr>PowerPoint Sunusu</vt:lpstr>
      <vt:lpstr>PowerPoint Sunusu</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ADMIN</dc:creator>
  <cp:lastModifiedBy>Birce Mercanoglu Taban</cp:lastModifiedBy>
  <cp:revision>83</cp:revision>
  <dcterms:created xsi:type="dcterms:W3CDTF">2015-05-26T05:21:02Z</dcterms:created>
  <dcterms:modified xsi:type="dcterms:W3CDTF">2021-11-16T06:47:23Z</dcterms:modified>
</cp:coreProperties>
</file>