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258" r:id="rId3"/>
    <p:sldId id="259" r:id="rId4"/>
    <p:sldId id="260" r:id="rId5"/>
    <p:sldId id="263" r:id="rId6"/>
    <p:sldId id="264" r:id="rId7"/>
    <p:sldId id="265" r:id="rId8"/>
    <p:sldId id="266" r:id="rId9"/>
    <p:sldId id="267" r:id="rId10"/>
    <p:sldId id="268" r:id="rId11"/>
    <p:sldId id="269" r:id="rId12"/>
    <p:sldId id="270" r:id="rId13"/>
    <p:sldId id="272" r:id="rId14"/>
    <p:sldId id="273" r:id="rId15"/>
    <p:sldId id="274"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9" r:id="rId39"/>
    <p:sldId id="300" r:id="rId40"/>
    <p:sldId id="301" r:id="rId41"/>
    <p:sldId id="303" r:id="rId42"/>
    <p:sldId id="305" r:id="rId43"/>
    <p:sldId id="306" r:id="rId44"/>
    <p:sldId id="307" r:id="rId45"/>
    <p:sldId id="309" r:id="rId4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0D35C-F71D-4AEF-964E-B259C40DE80E}" type="datetimeFigureOut">
              <a:rPr lang="tr-TR" smtClean="0"/>
              <a:pPr/>
              <a:t>29.01.2020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7E038A-04AB-4C74-832D-2E71E3E781C3}"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3DD525-AB0D-465C-B85D-C2E43A89F5F2}" type="slidenum">
              <a:rPr lang="tr-TR"/>
              <a:pPr/>
              <a:t>1</a:t>
            </a:fld>
            <a:endParaRPr lang="tr-T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283704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6D3CB-7842-4EB3-B05F-AED83CA699B6}" type="slidenum">
              <a:rPr lang="tr-TR"/>
              <a:pPr/>
              <a:t>12</a:t>
            </a:fld>
            <a:endParaRPr lang="tr-T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80059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06F9D-D692-480C-92C7-3F9EBF032DE0}" type="slidenum">
              <a:rPr lang="tr-TR"/>
              <a:pPr/>
              <a:t>13</a:t>
            </a:fld>
            <a:endParaRPr lang="tr-T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558242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1CA2B-F455-4B5F-A681-2FA3FFD9D55C}" type="slidenum">
              <a:rPr lang="tr-TR"/>
              <a:pPr/>
              <a:t>14</a:t>
            </a:fld>
            <a:endParaRPr lang="tr-T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015988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D01A92-B722-469C-A2A6-66F82B44DD01}" type="slidenum">
              <a:rPr lang="tr-TR"/>
              <a:pPr/>
              <a:t>15</a:t>
            </a:fld>
            <a:endParaRPr lang="tr-T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4895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102C2-BE4C-4BC9-AD29-281E780D5441}" type="slidenum">
              <a:rPr lang="tr-TR"/>
              <a:pPr/>
              <a:t>16</a:t>
            </a:fld>
            <a:endParaRPr lang="tr-T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6410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AC5DF-C291-4FA8-8205-731492C269BE}" type="slidenum">
              <a:rPr lang="tr-TR"/>
              <a:pPr/>
              <a:t>17</a:t>
            </a:fld>
            <a:endParaRPr lang="tr-T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010403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27DEF-5167-48B5-902A-3E57C6FB7F60}" type="slidenum">
              <a:rPr lang="tr-TR"/>
              <a:pPr/>
              <a:t>18</a:t>
            </a:fld>
            <a:endParaRPr lang="tr-T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50394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FFD54-AA90-42B4-8C8C-EDB7744124AF}" type="slidenum">
              <a:rPr lang="tr-TR"/>
              <a:pPr/>
              <a:t>19</a:t>
            </a:fld>
            <a:endParaRPr lang="tr-T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815863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EB9AD-58DB-41A6-9705-5E4413B7CE4E}" type="slidenum">
              <a:rPr lang="tr-TR"/>
              <a:pPr/>
              <a:t>20</a:t>
            </a:fld>
            <a:endParaRPr lang="tr-T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933852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E890A4-26D7-4E8F-AEA5-D815CD17A616}" type="slidenum">
              <a:rPr lang="tr-TR"/>
              <a:pPr/>
              <a:t>21</a:t>
            </a:fld>
            <a:endParaRPr lang="tr-T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988612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B327A-01F7-4FC3-ACD5-6092EB0C26AB}" type="slidenum">
              <a:rPr lang="tr-TR"/>
              <a:pPr/>
              <a:t>2</a:t>
            </a:fld>
            <a:endParaRPr lang="tr-T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92340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8A441-E4F8-4870-B2EB-921515E7041C}" type="slidenum">
              <a:rPr lang="tr-TR"/>
              <a:pPr/>
              <a:t>22</a:t>
            </a:fld>
            <a:endParaRPr lang="tr-T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61780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B259D-DB62-4FE4-BFE9-EBCDC3FFD00C}" type="slidenum">
              <a:rPr lang="tr-TR"/>
              <a:pPr/>
              <a:t>23</a:t>
            </a:fld>
            <a:endParaRPr lang="tr-T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111882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DBDAE-D98F-48A2-A7ED-DBFB27F776DB}" type="slidenum">
              <a:rPr lang="tr-TR"/>
              <a:pPr/>
              <a:t>24</a:t>
            </a:fld>
            <a:endParaRPr lang="tr-T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16328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1F129-D964-4CB2-8725-A4B8C51EBCDD}" type="slidenum">
              <a:rPr lang="tr-TR"/>
              <a:pPr/>
              <a:t>25</a:t>
            </a:fld>
            <a:endParaRPr lang="tr-T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852715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E20F06-C43B-4C54-8D79-F2CBB22DF820}" type="slidenum">
              <a:rPr lang="tr-TR"/>
              <a:pPr/>
              <a:t>26</a:t>
            </a:fld>
            <a:endParaRPr lang="tr-T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773862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902DE-89BB-427E-8146-AE71F5FF81FF}" type="slidenum">
              <a:rPr lang="tr-TR"/>
              <a:pPr/>
              <a:t>27</a:t>
            </a:fld>
            <a:endParaRPr lang="tr-TR"/>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507055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02C9C-974B-4BE3-A2A3-636232919AA0}" type="slidenum">
              <a:rPr lang="tr-TR"/>
              <a:pPr/>
              <a:t>28</a:t>
            </a:fld>
            <a:endParaRPr lang="tr-T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963314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8038B-0CE4-48B1-BD0B-C19A11821814}" type="slidenum">
              <a:rPr lang="tr-TR"/>
              <a:pPr/>
              <a:t>29</a:t>
            </a:fld>
            <a:endParaRPr lang="tr-T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741175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B4747-A650-4551-8B71-768C551E2E5B}" type="slidenum">
              <a:rPr lang="tr-TR"/>
              <a:pPr/>
              <a:t>30</a:t>
            </a:fld>
            <a:endParaRPr lang="tr-T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365669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A42E41-B828-463D-88CD-1DC3C68BC661}" type="slidenum">
              <a:rPr lang="tr-TR"/>
              <a:pPr/>
              <a:t>31</a:t>
            </a:fld>
            <a:endParaRPr lang="tr-T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79880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06A2C-F4DB-4FC6-87EF-0E018F77F87D}" type="slidenum">
              <a:rPr lang="tr-TR"/>
              <a:pPr/>
              <a:t>3</a:t>
            </a:fld>
            <a:endParaRPr lang="tr-T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957440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A0036-715E-445D-A999-DD0CFC407F31}" type="slidenum">
              <a:rPr lang="tr-TR"/>
              <a:pPr/>
              <a:t>32</a:t>
            </a:fld>
            <a:endParaRPr lang="tr-T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754963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15FDAA-A528-4313-92DF-893EDA94E1FC}" type="slidenum">
              <a:rPr lang="tr-TR"/>
              <a:pPr/>
              <a:t>33</a:t>
            </a:fld>
            <a:endParaRPr lang="tr-T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636226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6E77-8B36-4927-9930-3AB6418725ED}" type="slidenum">
              <a:rPr lang="tr-TR"/>
              <a:pPr/>
              <a:t>34</a:t>
            </a:fld>
            <a:endParaRPr lang="tr-T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005316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BDABD-B1ED-453C-AA1E-829A436DDD1A}" type="slidenum">
              <a:rPr lang="tr-TR"/>
              <a:pPr/>
              <a:t>35</a:t>
            </a:fld>
            <a:endParaRPr lang="tr-T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637385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78DD0-EB70-4B7F-9A95-74CF6C4BD236}" type="slidenum">
              <a:rPr lang="tr-TR"/>
              <a:pPr/>
              <a:t>36</a:t>
            </a:fld>
            <a:endParaRPr lang="tr-T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875213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6203F9-15CB-4C22-9438-0BBD2D2133C2}" type="slidenum">
              <a:rPr lang="tr-TR"/>
              <a:pPr/>
              <a:t>39</a:t>
            </a:fld>
            <a:endParaRPr lang="tr-T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265688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7FA60-001D-40AC-A9C0-718B6EE1790B}" type="slidenum">
              <a:rPr lang="tr-TR"/>
              <a:pPr/>
              <a:t>40</a:t>
            </a:fld>
            <a:endParaRPr lang="tr-T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782048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DC1A4-E73A-41EE-A0C0-8F9E808F6DAE}" type="slidenum">
              <a:rPr lang="tr-TR"/>
              <a:pPr/>
              <a:t>41</a:t>
            </a:fld>
            <a:endParaRPr lang="tr-T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164997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5E20C-61E7-49F6-82B2-E985977F3220}" type="slidenum">
              <a:rPr lang="tr-TR"/>
              <a:pPr/>
              <a:t>42</a:t>
            </a:fld>
            <a:endParaRPr lang="tr-T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694884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87449-C172-4AF8-B020-2A1C8BD54EBA}" type="slidenum">
              <a:rPr lang="tr-TR"/>
              <a:pPr/>
              <a:t>43</a:t>
            </a:fld>
            <a:endParaRPr lang="tr-T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4938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95F1A4-6D8B-4B44-B15B-405EE7426059}" type="slidenum">
              <a:rPr lang="tr-TR"/>
              <a:pPr/>
              <a:t>4</a:t>
            </a:fld>
            <a:endParaRPr lang="tr-T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603103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3DFC9-B04E-4CFA-A9F4-71F622089438}" type="slidenum">
              <a:rPr lang="tr-TR"/>
              <a:pPr/>
              <a:t>44</a:t>
            </a:fld>
            <a:endParaRPr lang="tr-T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78351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55905-42AE-42E1-9A1C-AA76C6481B55}" type="slidenum">
              <a:rPr lang="tr-TR"/>
              <a:pPr/>
              <a:t>6</a:t>
            </a:fld>
            <a:endParaRPr lang="tr-T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84257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6BE52-5372-415F-879F-93E340C645AD}" type="slidenum">
              <a:rPr lang="tr-TR"/>
              <a:pPr/>
              <a:t>8</a:t>
            </a:fld>
            <a:endParaRPr lang="tr-T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7028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13729-143D-4CE9-86DB-9A7B111AAB30}" type="slidenum">
              <a:rPr lang="tr-TR"/>
              <a:pPr/>
              <a:t>9</a:t>
            </a:fld>
            <a:endParaRPr lang="tr-T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3518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97822-B4E0-479C-9F8E-83A8D0467413}" type="slidenum">
              <a:rPr lang="tr-TR"/>
              <a:pPr/>
              <a:t>10</a:t>
            </a:fld>
            <a:endParaRPr lang="tr-T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53962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F8D0F-BC41-4687-9854-07E8518C27EE}" type="slidenum">
              <a:rPr lang="tr-TR"/>
              <a:pPr/>
              <a:t>11</a:t>
            </a:fld>
            <a:endParaRPr lang="tr-T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583936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81000"/>
            <a:ext cx="8229600" cy="13716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981200"/>
            <a:ext cx="40386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9812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8200" y="41148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Veri Yer Tutucusu"/>
          <p:cNvSpPr>
            <a:spLocks noGrp="1"/>
          </p:cNvSpPr>
          <p:nvPr>
            <p:ph type="dt" sz="half" idx="10"/>
          </p:nvPr>
        </p:nvSpPr>
        <p:spPr>
          <a:xfrm>
            <a:off x="457200" y="6245225"/>
            <a:ext cx="2133600" cy="476250"/>
          </a:xfrm>
        </p:spPr>
        <p:txBody>
          <a:bodyPr/>
          <a:lstStyle>
            <a:lvl1pPr>
              <a:defRPr/>
            </a:lvl1pPr>
          </a:lstStyle>
          <a:p>
            <a:endParaRPr lang="tr-TR"/>
          </a:p>
        </p:txBody>
      </p:sp>
      <p:sp>
        <p:nvSpPr>
          <p:cNvPr id="7" name="6 Altbilgi Yer Tutucusu"/>
          <p:cNvSpPr>
            <a:spLocks noGrp="1"/>
          </p:cNvSpPr>
          <p:nvPr>
            <p:ph type="ftr" sz="quarter" idx="11"/>
          </p:nvPr>
        </p:nvSpPr>
        <p:spPr>
          <a:xfrm>
            <a:off x="3124200" y="6245225"/>
            <a:ext cx="2895600" cy="476250"/>
          </a:xfrm>
        </p:spPr>
        <p:txBody>
          <a:bodyPr/>
          <a:lstStyle>
            <a:lvl1pPr>
              <a:defRPr/>
            </a:lvl1pPr>
          </a:lstStyle>
          <a:p>
            <a:endParaRPr lang="tr-TR"/>
          </a:p>
        </p:txBody>
      </p:sp>
      <p:sp>
        <p:nvSpPr>
          <p:cNvPr id="8" name="7 Slayt Numarası Yer Tutucusu"/>
          <p:cNvSpPr>
            <a:spLocks noGrp="1"/>
          </p:cNvSpPr>
          <p:nvPr>
            <p:ph type="sldNum" sz="quarter" idx="12"/>
          </p:nvPr>
        </p:nvSpPr>
        <p:spPr>
          <a:xfrm>
            <a:off x="6553200" y="6245225"/>
            <a:ext cx="2133600" cy="476250"/>
          </a:xfrm>
        </p:spPr>
        <p:txBody>
          <a:bodyPr/>
          <a:lstStyle>
            <a:lvl1pPr>
              <a:defRPr/>
            </a:lvl1pPr>
          </a:lstStyle>
          <a:p>
            <a:fld id="{CD2ED66B-B61E-4E8A-95F2-97CBA63C10DB}" type="slidenum">
              <a:rPr lang="tr-TR"/>
              <a:pPr/>
              <a:t>‹#›</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81000"/>
            <a:ext cx="8229600" cy="13716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981200"/>
            <a:ext cx="40386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981200"/>
            <a:ext cx="40386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a:xfrm>
            <a:off x="457200" y="6245225"/>
            <a:ext cx="2133600" cy="476250"/>
          </a:xfrm>
        </p:spPr>
        <p:txBody>
          <a:bodyPr/>
          <a:lstStyle>
            <a:lvl1pPr>
              <a:defRPr/>
            </a:lvl1pPr>
          </a:lstStyle>
          <a:p>
            <a:endParaRPr lang="tr-TR"/>
          </a:p>
        </p:txBody>
      </p:sp>
      <p:sp>
        <p:nvSpPr>
          <p:cNvPr id="6" name="5 Altbilgi Yer Tutucusu"/>
          <p:cNvSpPr>
            <a:spLocks noGrp="1"/>
          </p:cNvSpPr>
          <p:nvPr>
            <p:ph type="ftr" sz="quarter" idx="11"/>
          </p:nvPr>
        </p:nvSpPr>
        <p:spPr>
          <a:xfrm>
            <a:off x="3124200" y="6245225"/>
            <a:ext cx="2895600" cy="476250"/>
          </a:xfrm>
        </p:spPr>
        <p:txBody>
          <a:bodyPr/>
          <a:lstStyle>
            <a:lvl1pPr>
              <a:defRPr/>
            </a:lvl1pPr>
          </a:lstStyle>
          <a:p>
            <a:endParaRPr lang="tr-TR"/>
          </a:p>
        </p:txBody>
      </p:sp>
      <p:sp>
        <p:nvSpPr>
          <p:cNvPr id="7" name="6 Slayt Numarası Yer Tutucusu"/>
          <p:cNvSpPr>
            <a:spLocks noGrp="1"/>
          </p:cNvSpPr>
          <p:nvPr>
            <p:ph type="sldNum" sz="quarter" idx="12"/>
          </p:nvPr>
        </p:nvSpPr>
        <p:spPr>
          <a:xfrm>
            <a:off x="6553200" y="6245225"/>
            <a:ext cx="2133600" cy="476250"/>
          </a:xfrm>
        </p:spPr>
        <p:txBody>
          <a:bodyPr/>
          <a:lstStyle>
            <a:lvl1pPr>
              <a:defRPr/>
            </a:lvl1pPr>
          </a:lstStyle>
          <a:p>
            <a:fld id="{F530F43E-71AF-4278-B810-DC1270246DAD}" type="slidenum">
              <a:rPr lang="tr-TR"/>
              <a:pP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7200" y="381000"/>
            <a:ext cx="8229600" cy="13716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7200" y="19812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9812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7200" y="41148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8200" y="41148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a:xfrm>
            <a:off x="457200" y="6245225"/>
            <a:ext cx="2133600" cy="476250"/>
          </a:xfrm>
        </p:spPr>
        <p:txBody>
          <a:bodyPr/>
          <a:lstStyle>
            <a:lvl1pPr>
              <a:defRPr/>
            </a:lvl1pPr>
          </a:lstStyle>
          <a:p>
            <a:endParaRPr lang="tr-TR"/>
          </a:p>
        </p:txBody>
      </p:sp>
      <p:sp>
        <p:nvSpPr>
          <p:cNvPr id="8" name="7 Altbilgi Yer Tutucusu"/>
          <p:cNvSpPr>
            <a:spLocks noGrp="1"/>
          </p:cNvSpPr>
          <p:nvPr>
            <p:ph type="ftr" sz="quarter" idx="11"/>
          </p:nvPr>
        </p:nvSpPr>
        <p:spPr>
          <a:xfrm>
            <a:off x="3124200" y="6245225"/>
            <a:ext cx="2895600" cy="476250"/>
          </a:xfrm>
        </p:spPr>
        <p:txBody>
          <a:bodyPr/>
          <a:lstStyle>
            <a:lvl1pPr>
              <a:defRPr/>
            </a:lvl1pPr>
          </a:lstStyle>
          <a:p>
            <a:endParaRPr lang="tr-TR"/>
          </a:p>
        </p:txBody>
      </p:sp>
      <p:sp>
        <p:nvSpPr>
          <p:cNvPr id="9" name="8 Slayt Numarası Yer Tutucusu"/>
          <p:cNvSpPr>
            <a:spLocks noGrp="1"/>
          </p:cNvSpPr>
          <p:nvPr>
            <p:ph type="sldNum" sz="quarter" idx="12"/>
          </p:nvPr>
        </p:nvSpPr>
        <p:spPr>
          <a:xfrm>
            <a:off x="6553200" y="6245225"/>
            <a:ext cx="2133600" cy="476250"/>
          </a:xfrm>
        </p:spPr>
        <p:txBody>
          <a:bodyPr/>
          <a:lstStyle>
            <a:lvl1pPr>
              <a:defRPr/>
            </a:lvl1pPr>
          </a:lstStyle>
          <a:p>
            <a:fld id="{143256A6-232F-49EB-A186-99133FAF186C}" type="slidenum">
              <a:rPr lang="tr-T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BDDE833-02B5-4CF9-A7AB-6068B9D7D428}"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EA277293-CC5C-40AA-B286-2DEFE5DDD46C}" type="datetimeFigureOut">
              <a:rPr lang="tr-TR" smtClean="0"/>
              <a:pPr/>
              <a:t>29.01.2020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1BDDE833-02B5-4CF9-A7AB-6068B9D7D428}"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A277293-CC5C-40AA-B286-2DEFE5DDD46C}" type="datetimeFigureOut">
              <a:rPr lang="tr-TR" smtClean="0"/>
              <a:pPr/>
              <a:t>29.01.2020</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BDDE833-02B5-4CF9-A7AB-6068B9D7D428}"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oleObject" Target="../embeddings/oleObject2.bin"/><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8.png"/><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10.pn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2.png"/><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7.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4.png"/><Relationship Id="rId4" Type="http://schemas.openxmlformats.org/officeDocument/2006/relationships/oleObject" Target="../embeddings/oleObject7.bin"/><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17.png"/><Relationship Id="rId4" Type="http://schemas.openxmlformats.org/officeDocument/2006/relationships/oleObject" Target="../embeddings/oleObject10.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image" Target="../media/image18.png"/><Relationship Id="rId5" Type="http://schemas.openxmlformats.org/officeDocument/2006/relationships/oleObject" Target="../embeddings/oleObject11.bin"/><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21.png"/><Relationship Id="rId4" Type="http://schemas.openxmlformats.org/officeDocument/2006/relationships/oleObject" Target="../embeddings/oleObject12.bin"/></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2.xml"/><Relationship Id="rId7"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oleObject" Target="../embeddings/oleObject13.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33.xml"/><Relationship Id="rId7"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oleObject" Target="../embeddings/oleObject14.bin"/><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12.vml"/><Relationship Id="rId5" Type="http://schemas.openxmlformats.org/officeDocument/2006/relationships/image" Target="../media/image31.png"/><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13.xml"/><Relationship Id="rId4" Type="http://schemas.openxmlformats.org/officeDocument/2006/relationships/image" Target="../media/image34.tiff"/></Relationships>
</file>

<file path=ppt/slides/_rels/slide3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mlDrawing" Target="../drawings/vmlDrawing13.vml"/><Relationship Id="rId5" Type="http://schemas.openxmlformats.org/officeDocument/2006/relationships/image" Target="../media/image37.png"/><Relationship Id="rId4" Type="http://schemas.openxmlformats.org/officeDocument/2006/relationships/oleObject" Target="../embeddings/oleObject17.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39.xml"/><Relationship Id="rId7"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oleObject" Target="../embeddings/oleObject19.bin"/><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oleObject" Target="../embeddings/oleObject18.bin"/><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normAutofit fontScale="90000"/>
          </a:bodyPr>
          <a:lstStyle/>
          <a:p>
            <a:r>
              <a:rPr lang="tr-TR" b="1" dirty="0">
                <a:latin typeface="Comic Sans MS" pitchFamily="66" charset="0"/>
              </a:rPr>
              <a:t>Sabit Protezlerde Renk ve Tespit Yöntemleri</a:t>
            </a:r>
          </a:p>
        </p:txBody>
      </p:sp>
      <p:sp>
        <p:nvSpPr>
          <p:cNvPr id="14339" name="Rectangle 3"/>
          <p:cNvSpPr>
            <a:spLocks noGrp="1" noChangeArrowheads="1"/>
          </p:cNvSpPr>
          <p:nvPr>
            <p:ph type="subTitle" idx="1"/>
          </p:nvPr>
        </p:nvSpPr>
        <p:spPr>
          <a:xfrm>
            <a:off x="323850" y="3886200"/>
            <a:ext cx="8820150" cy="1752600"/>
          </a:xfrm>
        </p:spPr>
        <p:txBody>
          <a:bodyPr/>
          <a:lstStyle/>
          <a:p>
            <a:r>
              <a:rPr lang="tr-TR" sz="2800">
                <a:latin typeface="Comic Sans MS" pitchFamily="66" charset="0"/>
              </a:rPr>
              <a:t> Prof.Dr.Hakan TERZİOĞLU</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tr-TR">
                <a:latin typeface="Comic Sans MS" pitchFamily="66" charset="0"/>
              </a:rPr>
              <a:t>Işık </a:t>
            </a:r>
          </a:p>
        </p:txBody>
      </p:sp>
      <p:sp>
        <p:nvSpPr>
          <p:cNvPr id="18435" name="Rectangle 3"/>
          <p:cNvSpPr>
            <a:spLocks noGrp="1" noChangeArrowheads="1"/>
          </p:cNvSpPr>
          <p:nvPr>
            <p:ph type="body" sz="half" idx="1"/>
          </p:nvPr>
        </p:nvSpPr>
        <p:spPr>
          <a:xfrm>
            <a:off x="323850" y="1981200"/>
            <a:ext cx="8424863" cy="4114800"/>
          </a:xfrm>
        </p:spPr>
        <p:txBody>
          <a:bodyPr/>
          <a:lstStyle/>
          <a:p>
            <a:pPr>
              <a:buFont typeface="Wingdings" pitchFamily="2" charset="2"/>
              <a:buNone/>
            </a:pPr>
            <a:r>
              <a:rPr lang="tr-TR">
                <a:latin typeface="Comic Sans MS" pitchFamily="66" charset="0"/>
              </a:rPr>
              <a:t>	 D</a:t>
            </a:r>
            <a:r>
              <a:rPr lang="tr-TR" sz="2800">
                <a:latin typeface="Comic Sans MS" pitchFamily="66" charset="0"/>
              </a:rPr>
              <a:t>algaboyu nanometre(nm) ile ölçülebilen görülebilir elektromanyetik enerjidir.</a:t>
            </a:r>
          </a:p>
          <a:p>
            <a:pPr>
              <a:buFont typeface="Wingdings" pitchFamily="2" charset="2"/>
              <a:buNone/>
            </a:pPr>
            <a:endParaRPr lang="tr-TR" sz="2800"/>
          </a:p>
          <a:p>
            <a:pPr>
              <a:buFont typeface="Wingdings" pitchFamily="2" charset="2"/>
              <a:buNone/>
            </a:pPr>
            <a:r>
              <a:rPr lang="tr-TR" sz="2800"/>
              <a:t>   </a:t>
            </a:r>
            <a:endParaRPr lang="tr-TR"/>
          </a:p>
        </p:txBody>
      </p:sp>
      <p:sp>
        <p:nvSpPr>
          <p:cNvPr id="2" name="İçerik Yer Tutucusu 1"/>
          <p:cNvSpPr>
            <a:spLocks noGrp="1"/>
          </p:cNvSpPr>
          <p:nvPr>
            <p:ph sz="quarter" idx="3"/>
          </p:nvPr>
        </p:nvSpPr>
        <p:spPr/>
        <p:txBody>
          <a:bodyPr/>
          <a:lstStyle/>
          <a:p>
            <a:endParaRPr lang="tr-TR"/>
          </a:p>
        </p:txBody>
      </p:sp>
      <p:sp>
        <p:nvSpPr>
          <p:cNvPr id="3" name="İçerik Yer Tutucusu 2"/>
          <p:cNvSpPr>
            <a:spLocks noGrp="1"/>
          </p:cNvSpPr>
          <p:nvPr>
            <p:ph sz="quarter" idx="2"/>
          </p:nvPr>
        </p:nvSpPr>
        <p:spPr/>
        <p:txBody>
          <a:bodyP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1000" tmFilter="0, 0; .2, .5; .8, .5; 1, 0"/>
                                        <p:tgtEl>
                                          <p:spTgt spid="18434"/>
                                        </p:tgtEl>
                                      </p:cBhvr>
                                    </p:animEffect>
                                    <p:animScale>
                                      <p:cBhvr>
                                        <p:cTn id="7" dur="500" autoRev="1" fill="hold"/>
                                        <p:tgtEl>
                                          <p:spTgt spid="184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250825" y="1844675"/>
            <a:ext cx="8642350" cy="4608513"/>
          </a:xfrm>
        </p:spPr>
        <p:txBody>
          <a:bodyPr/>
          <a:lstStyle/>
          <a:p>
            <a:pPr>
              <a:buFont typeface="Wingdings" pitchFamily="2" charset="2"/>
              <a:buNone/>
            </a:pPr>
            <a:r>
              <a:rPr lang="tr-TR" sz="2400">
                <a:latin typeface="Comic Sans MS" pitchFamily="66" charset="0"/>
              </a:rPr>
              <a:t>    </a:t>
            </a:r>
            <a:r>
              <a:rPr lang="tr-TR">
                <a:latin typeface="Comic Sans MS" pitchFamily="66" charset="0"/>
              </a:rPr>
              <a:t>Açık bir günde  öğle saatlerinde kuzeyden gelen ışık idealdir. (CRI= 100)</a:t>
            </a:r>
          </a:p>
          <a:p>
            <a:pPr>
              <a:buFont typeface="Wingdings" pitchFamily="2" charset="2"/>
              <a:buNone/>
            </a:pPr>
            <a:endParaRPr lang="tr-TR"/>
          </a:p>
          <a:p>
            <a:pPr>
              <a:buFont typeface="Wingdings" pitchFamily="2" charset="2"/>
              <a:buNone/>
            </a:pPr>
            <a:r>
              <a:rPr lang="tr-TR" sz="2800"/>
              <a:t>	</a:t>
            </a:r>
            <a:r>
              <a:rPr lang="tr-TR" sz="2400">
                <a:latin typeface="Comic Sans MS" pitchFamily="66" charset="0"/>
              </a:rPr>
              <a:t>	</a:t>
            </a:r>
          </a:p>
          <a:p>
            <a:pPr>
              <a:buFont typeface="Wingdings" pitchFamily="2" charset="2"/>
              <a:buNone/>
            </a:pPr>
            <a:endParaRPr lang="tr-TR" sz="2400">
              <a:latin typeface="Comic Sans MS" pitchFamily="66" charset="0"/>
            </a:endParaRPr>
          </a:p>
          <a:p>
            <a:pPr>
              <a:buFont typeface="Wingdings" pitchFamily="2" charset="2"/>
              <a:buNone/>
            </a:pPr>
            <a:r>
              <a:rPr lang="tr-TR" sz="2400">
                <a:latin typeface="Comic Sans MS" pitchFamily="66" charset="0"/>
              </a:rPr>
              <a:t>   </a:t>
            </a:r>
          </a:p>
          <a:p>
            <a:endParaRPr lang="tr-TR" sz="2400">
              <a:latin typeface="Comic Sans MS" pitchFamily="66" charset="0"/>
            </a:endParaRPr>
          </a:p>
        </p:txBody>
      </p:sp>
      <p:sp>
        <p:nvSpPr>
          <p:cNvPr id="2" name="İçerik Yer Tutucusu 1"/>
          <p:cNvSpPr>
            <a:spLocks noGrp="1"/>
          </p:cNvSpPr>
          <p:nvPr>
            <p:ph sz="quarter" idx="2"/>
          </p:nvPr>
        </p:nvSpPr>
        <p:spPr/>
        <p:txBody>
          <a:bodyPr/>
          <a:lstStyle/>
          <a:p>
            <a:endParaRPr lang="tr-TR"/>
          </a:p>
        </p:txBody>
      </p:sp>
      <p:sp>
        <p:nvSpPr>
          <p:cNvPr id="3" name="İçerik Yer Tutucusu 2"/>
          <p:cNvSpPr>
            <a:spLocks noGrp="1"/>
          </p:cNvSpPr>
          <p:nvPr>
            <p:ph sz="quarter" idx="3"/>
          </p:nvPr>
        </p:nvSpPr>
        <p:spPr/>
        <p:txBody>
          <a:bodyPr/>
          <a:lstStyle/>
          <a:p>
            <a:endParaRPr lang="tr-T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3" name="Rectangle 7"/>
          <p:cNvSpPr>
            <a:spLocks noGrp="1" noChangeArrowheads="1"/>
          </p:cNvSpPr>
          <p:nvPr>
            <p:ph type="title"/>
          </p:nvPr>
        </p:nvSpPr>
        <p:spPr/>
        <p:txBody>
          <a:bodyPr/>
          <a:lstStyle/>
          <a:p>
            <a:endParaRPr lang="tr-TR"/>
          </a:p>
        </p:txBody>
      </p:sp>
      <p:sp>
        <p:nvSpPr>
          <p:cNvPr id="96259" name="Rectangle 3"/>
          <p:cNvSpPr>
            <a:spLocks noGrp="1" noChangeArrowheads="1"/>
          </p:cNvSpPr>
          <p:nvPr>
            <p:ph type="body" sz="half" idx="1"/>
          </p:nvPr>
        </p:nvSpPr>
        <p:spPr>
          <a:xfrm>
            <a:off x="179388" y="2276475"/>
            <a:ext cx="8640762" cy="4824413"/>
          </a:xfrm>
        </p:spPr>
        <p:txBody>
          <a:bodyPr/>
          <a:lstStyle/>
          <a:p>
            <a:pPr>
              <a:buFont typeface="Wingdings" pitchFamily="2" charset="2"/>
              <a:buNone/>
            </a:pPr>
            <a:r>
              <a:rPr lang="tr-TR" sz="2800">
                <a:latin typeface="Comic Sans MS" pitchFamily="66" charset="0"/>
              </a:rPr>
              <a:t>	</a:t>
            </a:r>
            <a:r>
              <a:rPr lang="tr-TR" sz="2800" b="1">
                <a:latin typeface="Comic Sans MS" pitchFamily="66" charset="0"/>
              </a:rPr>
              <a:t>Işık Referans standartları;</a:t>
            </a:r>
          </a:p>
          <a:p>
            <a:pPr>
              <a:buFont typeface="Wingdings" pitchFamily="2" charset="2"/>
              <a:buNone/>
            </a:pPr>
            <a:endParaRPr lang="tr-TR" sz="2800">
              <a:latin typeface="Comic Sans MS" pitchFamily="66" charset="0"/>
            </a:endParaRPr>
          </a:p>
          <a:p>
            <a:pPr>
              <a:buFont typeface="Wingdings" pitchFamily="2" charset="2"/>
              <a:buNone/>
            </a:pPr>
            <a:r>
              <a:rPr lang="tr-TR" sz="2800">
                <a:latin typeface="Comic Sans MS" pitchFamily="66" charset="0"/>
              </a:rPr>
              <a:t>	       </a:t>
            </a:r>
            <a:r>
              <a:rPr lang="tr-TR" sz="2800" b="1">
                <a:latin typeface="Comic Sans MS" pitchFamily="66" charset="0"/>
              </a:rPr>
              <a:t>renk sunum indeksi</a:t>
            </a:r>
            <a:r>
              <a:rPr lang="tr-TR" sz="2800">
                <a:latin typeface="Comic Sans MS" pitchFamily="66" charset="0"/>
              </a:rPr>
              <a:t> CRI (color rendering index)</a:t>
            </a:r>
          </a:p>
          <a:p>
            <a:pPr>
              <a:buFont typeface="Wingdings" pitchFamily="2" charset="2"/>
              <a:buNone/>
            </a:pPr>
            <a:r>
              <a:rPr lang="tr-TR" sz="2800">
                <a:latin typeface="Comic Sans MS" pitchFamily="66" charset="0"/>
              </a:rPr>
              <a:t>	              </a:t>
            </a:r>
            <a:r>
              <a:rPr lang="tr-TR" sz="2800" b="1">
                <a:latin typeface="Comic Sans MS" pitchFamily="66" charset="0"/>
              </a:rPr>
              <a:t>renk ısısı</a:t>
            </a:r>
            <a:r>
              <a:rPr lang="tr-TR" sz="2800">
                <a:latin typeface="Comic Sans MS" pitchFamily="66" charset="0"/>
              </a:rPr>
              <a:t> (color temperature)</a:t>
            </a:r>
          </a:p>
        </p:txBody>
      </p:sp>
      <p:sp>
        <p:nvSpPr>
          <p:cNvPr id="96260" name="AutoShape 4"/>
          <p:cNvSpPr>
            <a:spLocks noChangeArrowheads="1"/>
          </p:cNvSpPr>
          <p:nvPr/>
        </p:nvSpPr>
        <p:spPr bwMode="auto">
          <a:xfrm>
            <a:off x="1331913" y="4365625"/>
            <a:ext cx="576262" cy="341313"/>
          </a:xfrm>
          <a:prstGeom prst="rightArrow">
            <a:avLst>
              <a:gd name="adj1" fmla="val 50000"/>
              <a:gd name="adj2" fmla="val 42209"/>
            </a:avLst>
          </a:prstGeom>
          <a:solidFill>
            <a:schemeClr val="accent1"/>
          </a:solidFill>
          <a:ln w="9525">
            <a:solidFill>
              <a:schemeClr val="tx1"/>
            </a:solidFill>
            <a:miter lim="800000"/>
            <a:headEnd/>
            <a:tailEnd/>
          </a:ln>
          <a:effectLst/>
        </p:spPr>
        <p:txBody>
          <a:bodyPr wrap="none" anchor="ctr"/>
          <a:lstStyle/>
          <a:p>
            <a:endParaRPr lang="tr-TR"/>
          </a:p>
        </p:txBody>
      </p:sp>
      <p:sp>
        <p:nvSpPr>
          <p:cNvPr id="96261" name="AutoShape 5"/>
          <p:cNvSpPr>
            <a:spLocks noChangeArrowheads="1"/>
          </p:cNvSpPr>
          <p:nvPr/>
        </p:nvSpPr>
        <p:spPr bwMode="auto">
          <a:xfrm>
            <a:off x="539750" y="3451225"/>
            <a:ext cx="579438" cy="338138"/>
          </a:xfrm>
          <a:prstGeom prst="rightArrow">
            <a:avLst>
              <a:gd name="adj1" fmla="val 50000"/>
              <a:gd name="adj2" fmla="val 42840"/>
            </a:avLst>
          </a:prstGeom>
          <a:solidFill>
            <a:schemeClr val="accent1"/>
          </a:solidFill>
          <a:ln w="9525">
            <a:solidFill>
              <a:schemeClr val="tx1"/>
            </a:solidFill>
            <a:miter lim="800000"/>
            <a:headEnd/>
            <a:tailEnd/>
          </a:ln>
          <a:effectLst/>
        </p:spPr>
        <p:txBody>
          <a:bodyPr wrap="none" anchor="ct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96261"/>
                                        </p:tgtEl>
                                        <p:attrNameLst>
                                          <p:attrName>style.visibility</p:attrName>
                                        </p:attrNameLst>
                                      </p:cBhvr>
                                      <p:to>
                                        <p:strVal val="visible"/>
                                      </p:to>
                                    </p:set>
                                    <p:anim from="(-#ppt_w/2)" to="(#ppt_x)" calcmode="lin" valueType="num">
                                      <p:cBhvr>
                                        <p:cTn id="7" dur="600" fill="hold">
                                          <p:stCondLst>
                                            <p:cond delay="0"/>
                                          </p:stCondLst>
                                        </p:cTn>
                                        <p:tgtEl>
                                          <p:spTgt spid="96261"/>
                                        </p:tgtEl>
                                        <p:attrNameLst>
                                          <p:attrName>ppt_x</p:attrName>
                                        </p:attrNameLst>
                                      </p:cBhvr>
                                    </p:anim>
                                    <p:anim from="0" to="-1.0" calcmode="lin" valueType="num">
                                      <p:cBhvr>
                                        <p:cTn id="8" dur="200" decel="50000" autoRev="1" fill="hold">
                                          <p:stCondLst>
                                            <p:cond delay="600"/>
                                          </p:stCondLst>
                                        </p:cTn>
                                        <p:tgtEl>
                                          <p:spTgt spid="96261"/>
                                        </p:tgtEl>
                                        <p:attrNameLst>
                                          <p:attrName>xshear</p:attrName>
                                        </p:attrNameLst>
                                      </p:cBhvr>
                                    </p:anim>
                                    <p:animScale>
                                      <p:cBhvr>
                                        <p:cTn id="9" dur="200" decel="100000" autoRev="1" fill="hold">
                                          <p:stCondLst>
                                            <p:cond delay="600"/>
                                          </p:stCondLst>
                                        </p:cTn>
                                        <p:tgtEl>
                                          <p:spTgt spid="96261"/>
                                        </p:tgtEl>
                                      </p:cBhvr>
                                      <p:from x="100000" y="100000"/>
                                      <p:to x="80000" y="100000"/>
                                    </p:animScale>
                                    <p:anim by="(#ppt_h/3+#ppt_w*0.1)" calcmode="lin" valueType="num">
                                      <p:cBhvr additive="sum">
                                        <p:cTn id="10" dur="200" decel="100000" autoRev="1" fill="hold">
                                          <p:stCondLst>
                                            <p:cond delay="600"/>
                                          </p:stCondLst>
                                        </p:cTn>
                                        <p:tgtEl>
                                          <p:spTgt spid="96261"/>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96260"/>
                                        </p:tgtEl>
                                        <p:attrNameLst>
                                          <p:attrName>style.visibility</p:attrName>
                                        </p:attrNameLst>
                                      </p:cBhvr>
                                      <p:to>
                                        <p:strVal val="visible"/>
                                      </p:to>
                                    </p:set>
                                    <p:anim from="(-#ppt_w/2)" to="(#ppt_x)" calcmode="lin" valueType="num">
                                      <p:cBhvr>
                                        <p:cTn id="13" dur="600" fill="hold">
                                          <p:stCondLst>
                                            <p:cond delay="0"/>
                                          </p:stCondLst>
                                        </p:cTn>
                                        <p:tgtEl>
                                          <p:spTgt spid="96260"/>
                                        </p:tgtEl>
                                        <p:attrNameLst>
                                          <p:attrName>ppt_x</p:attrName>
                                        </p:attrNameLst>
                                      </p:cBhvr>
                                    </p:anim>
                                    <p:anim from="0" to="-1.0" calcmode="lin" valueType="num">
                                      <p:cBhvr>
                                        <p:cTn id="14" dur="200" decel="50000" autoRev="1" fill="hold">
                                          <p:stCondLst>
                                            <p:cond delay="600"/>
                                          </p:stCondLst>
                                        </p:cTn>
                                        <p:tgtEl>
                                          <p:spTgt spid="96260"/>
                                        </p:tgtEl>
                                        <p:attrNameLst>
                                          <p:attrName>xshear</p:attrName>
                                        </p:attrNameLst>
                                      </p:cBhvr>
                                    </p:anim>
                                    <p:animScale>
                                      <p:cBhvr>
                                        <p:cTn id="15" dur="200" decel="100000" autoRev="1" fill="hold">
                                          <p:stCondLst>
                                            <p:cond delay="600"/>
                                          </p:stCondLst>
                                        </p:cTn>
                                        <p:tgtEl>
                                          <p:spTgt spid="96260"/>
                                        </p:tgtEl>
                                      </p:cBhvr>
                                      <p:from x="100000" y="100000"/>
                                      <p:to x="80000" y="100000"/>
                                    </p:animScale>
                                    <p:anim by="(#ppt_h/3+#ppt_w*0.1)" calcmode="lin" valueType="num">
                                      <p:cBhvr additive="sum">
                                        <p:cTn id="16" dur="200" decel="100000" autoRev="1" fill="hold">
                                          <p:stCondLst>
                                            <p:cond delay="600"/>
                                          </p:stCondLst>
                                        </p:cTn>
                                        <p:tgtEl>
                                          <p:spTgt spid="96260"/>
                                        </p:tgtEl>
                                        <p:attrNameLst>
                                          <p:attrName>ppt_x</p:attrName>
                                        </p:attrNameLst>
                                      </p:cBhvr>
                                    </p:anim>
                                  </p:childTnLst>
                                </p:cTn>
                              </p:par>
                              <p:par>
                                <p:cTn id="17" presetID="27" presetClass="emph" presetSubtype="0" fill="hold" nodeType="withEffect">
                                  <p:stCondLst>
                                    <p:cond delay="0"/>
                                  </p:stCondLst>
                                  <p:childTnLst>
                                    <p:animClr clrSpc="rgb" dir="cw">
                                      <p:cBhvr override="childStyle">
                                        <p:cTn id="18" dur="1000" autoRev="1" fill="hold"/>
                                        <p:tgtEl>
                                          <p:spTgt spid="96259">
                                            <p:txEl>
                                              <p:pRg st="0" end="0"/>
                                            </p:txEl>
                                          </p:spTgt>
                                        </p:tgtEl>
                                        <p:attrNameLst>
                                          <p:attrName>style.color</p:attrName>
                                        </p:attrNameLst>
                                      </p:cBhvr>
                                      <p:to>
                                        <a:schemeClr val="bg1"/>
                                      </p:to>
                                    </p:animClr>
                                    <p:animClr clrSpc="rgb" dir="cw">
                                      <p:cBhvr>
                                        <p:cTn id="19" dur="1000" autoRev="1" fill="hold"/>
                                        <p:tgtEl>
                                          <p:spTgt spid="96259">
                                            <p:txEl>
                                              <p:pRg st="0" end="0"/>
                                            </p:txEl>
                                          </p:spTgt>
                                        </p:tgtEl>
                                        <p:attrNameLst>
                                          <p:attrName>fillcolor</p:attrName>
                                        </p:attrNameLst>
                                      </p:cBhvr>
                                      <p:to>
                                        <a:schemeClr val="bg1"/>
                                      </p:to>
                                    </p:animClr>
                                    <p:set>
                                      <p:cBhvr>
                                        <p:cTn id="20" dur="1000" autoRev="1" fill="hold"/>
                                        <p:tgtEl>
                                          <p:spTgt spid="96259">
                                            <p:txEl>
                                              <p:pRg st="0" end="0"/>
                                            </p:txEl>
                                          </p:spTgt>
                                        </p:tgtEl>
                                        <p:attrNameLst>
                                          <p:attrName>fill.type</p:attrName>
                                        </p:attrNameLst>
                                      </p:cBhvr>
                                      <p:to>
                                        <p:strVal val="solid"/>
                                      </p:to>
                                    </p:set>
                                    <p:set>
                                      <p:cBhvr>
                                        <p:cTn id="21" dur="1000" autoRev="1" fill="hold"/>
                                        <p:tgtEl>
                                          <p:spTgt spid="96259">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962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6988"/>
            <a:ext cx="8229600" cy="1371601"/>
          </a:xfrm>
        </p:spPr>
        <p:txBody>
          <a:bodyPr/>
          <a:lstStyle/>
          <a:p>
            <a:r>
              <a:rPr lang="tr-TR" sz="4000" b="1">
                <a:latin typeface="Comic Sans MS" pitchFamily="66" charset="0"/>
              </a:rPr>
              <a:t>Rengin Boyutları</a:t>
            </a:r>
          </a:p>
        </p:txBody>
      </p:sp>
      <p:sp>
        <p:nvSpPr>
          <p:cNvPr id="20483" name="Rectangle 3"/>
          <p:cNvSpPr>
            <a:spLocks noGrp="1" noChangeArrowheads="1"/>
          </p:cNvSpPr>
          <p:nvPr>
            <p:ph type="body" sz="half" idx="1"/>
          </p:nvPr>
        </p:nvSpPr>
        <p:spPr/>
        <p:txBody>
          <a:bodyPr/>
          <a:lstStyle/>
          <a:p>
            <a:pPr>
              <a:lnSpc>
                <a:spcPct val="90000"/>
              </a:lnSpc>
              <a:buFont typeface="Wingdings" pitchFamily="2" charset="2"/>
              <a:buNone/>
            </a:pPr>
            <a:r>
              <a:rPr lang="tr-TR" sz="2000">
                <a:latin typeface="Comic Sans MS" pitchFamily="66" charset="0"/>
              </a:rPr>
              <a:t>	</a:t>
            </a:r>
            <a:r>
              <a:rPr lang="tr-TR" sz="2400">
                <a:latin typeface="Comic Sans MS" pitchFamily="66" charset="0"/>
              </a:rPr>
              <a:t>                    </a:t>
            </a:r>
            <a:endParaRPr lang="tr-TR" sz="2800">
              <a:latin typeface="Comic Sans MS" pitchFamily="66" charset="0"/>
            </a:endParaRPr>
          </a:p>
          <a:p>
            <a:pPr>
              <a:lnSpc>
                <a:spcPct val="90000"/>
              </a:lnSpc>
              <a:buFont typeface="Wingdings" pitchFamily="2" charset="2"/>
              <a:buNone/>
            </a:pPr>
            <a:endParaRPr lang="tr-TR" sz="2800">
              <a:latin typeface="Comic Sans MS" pitchFamily="66" charset="0"/>
            </a:endParaRPr>
          </a:p>
          <a:p>
            <a:pPr>
              <a:lnSpc>
                <a:spcPct val="90000"/>
              </a:lnSpc>
              <a:buFont typeface="Wingdings" pitchFamily="2" charset="2"/>
              <a:buNone/>
            </a:pPr>
            <a:r>
              <a:rPr lang="tr-TR" sz="2800">
                <a:latin typeface="Comic Sans MS" pitchFamily="66" charset="0"/>
              </a:rPr>
              <a:t>                                                                                           </a:t>
            </a:r>
          </a:p>
          <a:p>
            <a:pPr>
              <a:lnSpc>
                <a:spcPct val="90000"/>
              </a:lnSpc>
              <a:buFont typeface="Wingdings" pitchFamily="2" charset="2"/>
              <a:buNone/>
            </a:pPr>
            <a:endParaRPr lang="tr-TR" sz="2800">
              <a:latin typeface="Comic Sans MS" pitchFamily="66" charset="0"/>
            </a:endParaRPr>
          </a:p>
          <a:p>
            <a:pPr>
              <a:lnSpc>
                <a:spcPct val="90000"/>
              </a:lnSpc>
              <a:buFont typeface="Wingdings" pitchFamily="2" charset="2"/>
              <a:buNone/>
            </a:pPr>
            <a:r>
              <a:rPr lang="tr-TR" sz="2800">
                <a:latin typeface="Comic Sans MS" pitchFamily="66" charset="0"/>
              </a:rPr>
              <a:t>                        </a:t>
            </a:r>
            <a:r>
              <a:rPr lang="tr-TR" sz="2800" b="1">
                <a:latin typeface="Comic Sans MS" pitchFamily="66" charset="0"/>
              </a:rPr>
              <a:t>         </a:t>
            </a:r>
            <a:endParaRPr lang="tr-TR" sz="2800">
              <a:latin typeface="Comic Sans MS" pitchFamily="66" charset="0"/>
            </a:endParaRPr>
          </a:p>
          <a:p>
            <a:pPr>
              <a:lnSpc>
                <a:spcPct val="90000"/>
              </a:lnSpc>
              <a:buFont typeface="Wingdings" pitchFamily="2" charset="2"/>
              <a:buNone/>
            </a:pPr>
            <a:endParaRPr lang="tr-TR" sz="2800"/>
          </a:p>
          <a:p>
            <a:pPr>
              <a:lnSpc>
                <a:spcPct val="90000"/>
              </a:lnSpc>
              <a:buFont typeface="Wingdings" pitchFamily="2" charset="2"/>
              <a:buNone/>
            </a:pPr>
            <a:r>
              <a:rPr lang="tr-TR" sz="2000">
                <a:latin typeface="Comic Sans MS" pitchFamily="66" charset="0"/>
              </a:rPr>
              <a:t>	</a:t>
            </a:r>
          </a:p>
          <a:p>
            <a:pPr>
              <a:lnSpc>
                <a:spcPct val="90000"/>
              </a:lnSpc>
              <a:buFont typeface="Wingdings" pitchFamily="2" charset="2"/>
              <a:buNone/>
            </a:pPr>
            <a:r>
              <a:rPr lang="tr-TR" sz="2000">
                <a:latin typeface="Comic Sans MS" pitchFamily="66" charset="0"/>
              </a:rPr>
              <a:t>  </a:t>
            </a:r>
          </a:p>
          <a:p>
            <a:pPr>
              <a:lnSpc>
                <a:spcPct val="90000"/>
              </a:lnSpc>
              <a:buFont typeface="Wingdings" pitchFamily="2" charset="2"/>
              <a:buNone/>
            </a:pPr>
            <a:r>
              <a:rPr lang="tr-TR" sz="2000">
                <a:latin typeface="Comic Sans MS" pitchFamily="66" charset="0"/>
              </a:rPr>
              <a:t>    </a:t>
            </a:r>
          </a:p>
          <a:p>
            <a:pPr>
              <a:lnSpc>
                <a:spcPct val="90000"/>
              </a:lnSpc>
              <a:buFont typeface="Wingdings" pitchFamily="2" charset="2"/>
              <a:buNone/>
            </a:pPr>
            <a:endParaRPr lang="tr-TR" sz="2000">
              <a:latin typeface="Comic Sans MS" pitchFamily="66" charset="0"/>
            </a:endParaRPr>
          </a:p>
        </p:txBody>
      </p:sp>
      <p:sp>
        <p:nvSpPr>
          <p:cNvPr id="20493" name="WordArt 13"/>
          <p:cNvSpPr>
            <a:spLocks noChangeArrowheads="1" noChangeShapeType="1" noTextEdit="1"/>
          </p:cNvSpPr>
          <p:nvPr/>
        </p:nvSpPr>
        <p:spPr bwMode="auto">
          <a:xfrm>
            <a:off x="1476375" y="1341438"/>
            <a:ext cx="1079500" cy="104775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tr-TR" sz="3600" kern="10">
                <a:ln w="9525">
                  <a:round/>
                  <a:headEnd/>
                  <a:tailEnd/>
                </a:ln>
                <a:gradFill rotWithShape="0">
                  <a:gsLst>
                    <a:gs pos="0">
                      <a:srgbClr val="707070"/>
                    </a:gs>
                    <a:gs pos="50000">
                      <a:srgbClr val="FFFFFF"/>
                    </a:gs>
                    <a:gs pos="100000">
                      <a:srgbClr val="707070"/>
                    </a:gs>
                  </a:gsLst>
                  <a:lin ang="2700000" scaled="1"/>
                </a:gradFill>
                <a:effectLst/>
                <a:latin typeface="Impact"/>
              </a:rPr>
              <a:t>Ton </a:t>
            </a:r>
          </a:p>
        </p:txBody>
      </p:sp>
      <p:sp>
        <p:nvSpPr>
          <p:cNvPr id="20494" name="WordArt 14"/>
          <p:cNvSpPr>
            <a:spLocks noChangeArrowheads="1" noChangeShapeType="1" noTextEdit="1"/>
          </p:cNvSpPr>
          <p:nvPr/>
        </p:nvSpPr>
        <p:spPr bwMode="auto">
          <a:xfrm>
            <a:off x="2773363" y="2852738"/>
            <a:ext cx="2159000" cy="115252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tr-TR" sz="3600" kern="10">
                <a:ln w="9525">
                  <a:round/>
                  <a:headEnd/>
                  <a:tailEnd/>
                </a:ln>
                <a:gradFill rotWithShape="0">
                  <a:gsLst>
                    <a:gs pos="0">
                      <a:srgbClr val="707070"/>
                    </a:gs>
                    <a:gs pos="50000">
                      <a:srgbClr val="FFFFFF"/>
                    </a:gs>
                    <a:gs pos="100000">
                      <a:srgbClr val="707070"/>
                    </a:gs>
                  </a:gsLst>
                  <a:lin ang="2700000" scaled="1"/>
                </a:gradFill>
                <a:effectLst/>
                <a:latin typeface="Impact"/>
              </a:rPr>
              <a:t>Doygunluk</a:t>
            </a:r>
          </a:p>
        </p:txBody>
      </p:sp>
      <p:sp>
        <p:nvSpPr>
          <p:cNvPr id="20495" name="WordArt 15"/>
          <p:cNvSpPr>
            <a:spLocks noChangeArrowheads="1" noChangeShapeType="1" noTextEdit="1"/>
          </p:cNvSpPr>
          <p:nvPr/>
        </p:nvSpPr>
        <p:spPr bwMode="auto">
          <a:xfrm>
            <a:off x="4498975" y="4941888"/>
            <a:ext cx="1873250" cy="1223962"/>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tr-TR" sz="3600" kern="10">
                <a:ln w="9525">
                  <a:round/>
                  <a:headEnd/>
                  <a:tailEnd/>
                </a:ln>
                <a:gradFill rotWithShape="0">
                  <a:gsLst>
                    <a:gs pos="0">
                      <a:srgbClr val="707070"/>
                    </a:gs>
                    <a:gs pos="50000">
                      <a:srgbClr val="FFFFFF"/>
                    </a:gs>
                    <a:gs pos="100000">
                      <a:srgbClr val="707070"/>
                    </a:gs>
                  </a:gsLst>
                  <a:lin ang="2700000" scaled="1"/>
                </a:gradFill>
                <a:effectLst/>
                <a:latin typeface="Impact"/>
              </a:rPr>
              <a:t>Parlaklık</a:t>
            </a:r>
          </a:p>
        </p:txBody>
      </p:sp>
      <p:sp>
        <p:nvSpPr>
          <p:cNvPr id="2" name="İçerik Yer Tutucusu 1"/>
          <p:cNvSpPr>
            <a:spLocks noGrp="1"/>
          </p:cNvSpPr>
          <p:nvPr>
            <p:ph sz="quarter" idx="3"/>
          </p:nvPr>
        </p:nvSpPr>
        <p:spPr/>
        <p:txBody>
          <a:bodyPr/>
          <a:lstStyle/>
          <a:p>
            <a:endParaRPr lang="tr-TR" dirty="0"/>
          </a:p>
        </p:txBody>
      </p:sp>
      <p:sp>
        <p:nvSpPr>
          <p:cNvPr id="3" name="İçerik Yer Tutucusu 2"/>
          <p:cNvSpPr>
            <a:spLocks noGrp="1"/>
          </p:cNvSpPr>
          <p:nvPr>
            <p:ph sz="quarter" idx="2"/>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493"/>
                                        </p:tgtEl>
                                        <p:attrNameLst>
                                          <p:attrName>style.visibility</p:attrName>
                                        </p:attrNameLst>
                                      </p:cBhvr>
                                      <p:to>
                                        <p:strVal val="visible"/>
                                      </p:to>
                                    </p:set>
                                    <p:anim calcmode="lin" valueType="num">
                                      <p:cBhvr>
                                        <p:cTn id="7" dur="500" fill="hold"/>
                                        <p:tgtEl>
                                          <p:spTgt spid="20493"/>
                                        </p:tgtEl>
                                        <p:attrNameLst>
                                          <p:attrName>ppt_w</p:attrName>
                                        </p:attrNameLst>
                                      </p:cBhvr>
                                      <p:tavLst>
                                        <p:tav tm="0">
                                          <p:val>
                                            <p:fltVal val="0"/>
                                          </p:val>
                                        </p:tav>
                                        <p:tav tm="100000">
                                          <p:val>
                                            <p:strVal val="#ppt_w"/>
                                          </p:val>
                                        </p:tav>
                                      </p:tavLst>
                                    </p:anim>
                                    <p:anim calcmode="lin" valueType="num">
                                      <p:cBhvr>
                                        <p:cTn id="8" dur="500" fill="hold"/>
                                        <p:tgtEl>
                                          <p:spTgt spid="20493"/>
                                        </p:tgtEl>
                                        <p:attrNameLst>
                                          <p:attrName>ppt_h</p:attrName>
                                        </p:attrNameLst>
                                      </p:cBhvr>
                                      <p:tavLst>
                                        <p:tav tm="0">
                                          <p:val>
                                            <p:fltVal val="0"/>
                                          </p:val>
                                        </p:tav>
                                        <p:tav tm="100000">
                                          <p:val>
                                            <p:strVal val="#ppt_h"/>
                                          </p:val>
                                        </p:tav>
                                      </p:tavLst>
                                    </p:anim>
                                    <p:animEffect transition="in" filter="fade">
                                      <p:cBhvr>
                                        <p:cTn id="9" dur="500"/>
                                        <p:tgtEl>
                                          <p:spTgt spid="2049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0494"/>
                                        </p:tgtEl>
                                        <p:attrNameLst>
                                          <p:attrName>style.visibility</p:attrName>
                                        </p:attrNameLst>
                                      </p:cBhvr>
                                      <p:to>
                                        <p:strVal val="visible"/>
                                      </p:to>
                                    </p:set>
                                    <p:anim calcmode="lin" valueType="num">
                                      <p:cBhvr>
                                        <p:cTn id="12" dur="500" fill="hold"/>
                                        <p:tgtEl>
                                          <p:spTgt spid="20494"/>
                                        </p:tgtEl>
                                        <p:attrNameLst>
                                          <p:attrName>ppt_w</p:attrName>
                                        </p:attrNameLst>
                                      </p:cBhvr>
                                      <p:tavLst>
                                        <p:tav tm="0">
                                          <p:val>
                                            <p:fltVal val="0"/>
                                          </p:val>
                                        </p:tav>
                                        <p:tav tm="100000">
                                          <p:val>
                                            <p:strVal val="#ppt_w"/>
                                          </p:val>
                                        </p:tav>
                                      </p:tavLst>
                                    </p:anim>
                                    <p:anim calcmode="lin" valueType="num">
                                      <p:cBhvr>
                                        <p:cTn id="13" dur="500" fill="hold"/>
                                        <p:tgtEl>
                                          <p:spTgt spid="20494"/>
                                        </p:tgtEl>
                                        <p:attrNameLst>
                                          <p:attrName>ppt_h</p:attrName>
                                        </p:attrNameLst>
                                      </p:cBhvr>
                                      <p:tavLst>
                                        <p:tav tm="0">
                                          <p:val>
                                            <p:fltVal val="0"/>
                                          </p:val>
                                        </p:tav>
                                        <p:tav tm="100000">
                                          <p:val>
                                            <p:strVal val="#ppt_h"/>
                                          </p:val>
                                        </p:tav>
                                      </p:tavLst>
                                    </p:anim>
                                    <p:animEffect transition="in" filter="fade">
                                      <p:cBhvr>
                                        <p:cTn id="14" dur="500"/>
                                        <p:tgtEl>
                                          <p:spTgt spid="2049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0495"/>
                                        </p:tgtEl>
                                        <p:attrNameLst>
                                          <p:attrName>style.visibility</p:attrName>
                                        </p:attrNameLst>
                                      </p:cBhvr>
                                      <p:to>
                                        <p:strVal val="visible"/>
                                      </p:to>
                                    </p:set>
                                    <p:anim calcmode="lin" valueType="num">
                                      <p:cBhvr>
                                        <p:cTn id="17" dur="500" fill="hold"/>
                                        <p:tgtEl>
                                          <p:spTgt spid="20495"/>
                                        </p:tgtEl>
                                        <p:attrNameLst>
                                          <p:attrName>ppt_w</p:attrName>
                                        </p:attrNameLst>
                                      </p:cBhvr>
                                      <p:tavLst>
                                        <p:tav tm="0">
                                          <p:val>
                                            <p:fltVal val="0"/>
                                          </p:val>
                                        </p:tav>
                                        <p:tav tm="100000">
                                          <p:val>
                                            <p:strVal val="#ppt_w"/>
                                          </p:val>
                                        </p:tav>
                                      </p:tavLst>
                                    </p:anim>
                                    <p:anim calcmode="lin" valueType="num">
                                      <p:cBhvr>
                                        <p:cTn id="18" dur="500" fill="hold"/>
                                        <p:tgtEl>
                                          <p:spTgt spid="20495"/>
                                        </p:tgtEl>
                                        <p:attrNameLst>
                                          <p:attrName>ppt_h</p:attrName>
                                        </p:attrNameLst>
                                      </p:cBhvr>
                                      <p:tavLst>
                                        <p:tav tm="0">
                                          <p:val>
                                            <p:fltVal val="0"/>
                                          </p:val>
                                        </p:tav>
                                        <p:tav tm="100000">
                                          <p:val>
                                            <p:strVal val="#ppt_h"/>
                                          </p:val>
                                        </p:tav>
                                      </p:tavLst>
                                    </p:anim>
                                    <p:animEffect transition="in" filter="fade">
                                      <p:cBhvr>
                                        <p:cTn id="19"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nimBg="1"/>
      <p:bldP spid="20494" grpId="0" animBg="1"/>
      <p:bldP spid="204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sz="half" idx="1"/>
          </p:nvPr>
        </p:nvSpPr>
        <p:spPr>
          <a:xfrm>
            <a:off x="179388" y="115888"/>
            <a:ext cx="8785225" cy="5265737"/>
          </a:xfrm>
        </p:spPr>
        <p:txBody>
          <a:bodyPr/>
          <a:lstStyle/>
          <a:p>
            <a:pPr>
              <a:buFont typeface="Wingdings" pitchFamily="2" charset="2"/>
              <a:buNone/>
            </a:pPr>
            <a:r>
              <a:rPr lang="tr-TR" sz="2400">
                <a:latin typeface="Comic Sans MS" pitchFamily="66" charset="0"/>
              </a:rPr>
              <a:t>	</a:t>
            </a:r>
            <a:r>
              <a:rPr lang="tr-TR" b="1">
                <a:latin typeface="Comic Sans MS" pitchFamily="66" charset="0"/>
              </a:rPr>
              <a:t>Ton (hue)</a:t>
            </a:r>
          </a:p>
          <a:p>
            <a:pPr>
              <a:buFont typeface="Wingdings" pitchFamily="2" charset="2"/>
              <a:buNone/>
            </a:pPr>
            <a:r>
              <a:rPr lang="tr-TR" sz="2400">
                <a:latin typeface="Comic Sans MS" pitchFamily="66" charset="0"/>
              </a:rPr>
              <a:t>	</a:t>
            </a:r>
          </a:p>
          <a:p>
            <a:pPr>
              <a:buFont typeface="Wingdings" pitchFamily="2" charset="2"/>
              <a:buNone/>
            </a:pPr>
            <a:r>
              <a:rPr lang="tr-TR" sz="2400">
                <a:latin typeface="Comic Sans MS" pitchFamily="66" charset="0"/>
              </a:rPr>
              <a:t>	</a:t>
            </a:r>
            <a:r>
              <a:rPr lang="tr-TR" sz="2800">
                <a:latin typeface="Comic Sans MS" pitchFamily="66" charset="0"/>
              </a:rPr>
              <a:t>Rengin özel çeşitliliğidir. Rengin kendisidir.</a:t>
            </a:r>
          </a:p>
          <a:p>
            <a:pPr>
              <a:lnSpc>
                <a:spcPct val="150000"/>
              </a:lnSpc>
              <a:buFont typeface="Wingdings" pitchFamily="2" charset="2"/>
              <a:buNone/>
            </a:pPr>
            <a:r>
              <a:rPr lang="tr-TR" sz="2400">
                <a:latin typeface="Verdana" pitchFamily="34" charset="0"/>
              </a:rPr>
              <a:t>    </a:t>
            </a:r>
            <a:r>
              <a:rPr lang="tr-TR" sz="2400">
                <a:latin typeface="Comic Sans MS" pitchFamily="66" charset="0"/>
              </a:rPr>
              <a:t>Bir gözlemcinin çeşitli dalga boylarını algılama kalitesidir. Rengi tanıtan, diğer renklerden ayrılmasını sağlayan kırmızı, turuncu, sarı veya mor dediğimiz özelliktir. Rengin tonu, çeşidi ve karakteridir.</a:t>
            </a:r>
          </a:p>
          <a:p>
            <a:pPr>
              <a:lnSpc>
                <a:spcPct val="150000"/>
              </a:lnSpc>
              <a:buFont typeface="Wingdings" pitchFamily="2" charset="2"/>
              <a:buNone/>
            </a:pPr>
            <a:r>
              <a:rPr lang="tr-TR" sz="2400">
                <a:latin typeface="Comic Sans MS" pitchFamily="66" charset="0"/>
              </a:rPr>
              <a:t>      Doğal dişler çoğunlukla sarı/sarı-kırmızı aralığındadır.</a:t>
            </a:r>
          </a:p>
        </p:txBody>
      </p:sp>
      <p:sp>
        <p:nvSpPr>
          <p:cNvPr id="21516" name="AutoShape 12"/>
          <p:cNvSpPr>
            <a:spLocks noChangeAspect="1" noChangeArrowheads="1"/>
          </p:cNvSpPr>
          <p:nvPr/>
        </p:nvSpPr>
        <p:spPr bwMode="auto">
          <a:xfrm>
            <a:off x="250825" y="4149725"/>
            <a:ext cx="479425" cy="238125"/>
          </a:xfrm>
          <a:prstGeom prst="rightArrow">
            <a:avLst>
              <a:gd name="adj1" fmla="val 50000"/>
              <a:gd name="adj2" fmla="val 50333"/>
            </a:avLst>
          </a:prstGeom>
          <a:solidFill>
            <a:schemeClr val="accent1"/>
          </a:solidFill>
          <a:ln w="9525">
            <a:solidFill>
              <a:schemeClr val="tx1"/>
            </a:solidFill>
            <a:miter lim="800000"/>
            <a:headEnd/>
            <a:tailEnd/>
          </a:ln>
          <a:effectLst/>
        </p:spPr>
        <p:txBody>
          <a:bodyPr wrap="none" anchor="ctr"/>
          <a:lstStyle/>
          <a:p>
            <a:endParaRPr lang="tr-TR"/>
          </a:p>
        </p:txBody>
      </p:sp>
      <p:graphicFrame>
        <p:nvGraphicFramePr>
          <p:cNvPr id="21517" name="Object 13"/>
          <p:cNvGraphicFramePr>
            <a:graphicFrameLocks noGrp="1" noChangeAspect="1"/>
          </p:cNvGraphicFramePr>
          <p:nvPr>
            <p:ph sz="half" idx="2"/>
          </p:nvPr>
        </p:nvGraphicFramePr>
        <p:xfrm>
          <a:off x="2987675" y="4697413"/>
          <a:ext cx="4032250" cy="2160587"/>
        </p:xfrm>
        <a:graphic>
          <a:graphicData uri="http://schemas.openxmlformats.org/presentationml/2006/ole">
            <mc:AlternateContent xmlns:mc="http://schemas.openxmlformats.org/markup-compatibility/2006">
              <mc:Choice xmlns:v="urn:schemas-microsoft-com:vml" Requires="v">
                <p:oleObj spid="_x0000_s8199" name="Bit Eşlem Resmi" r:id="rId4" imgW="6838095" imgH="3839111" progId="PBrush">
                  <p:embed/>
                </p:oleObj>
              </mc:Choice>
              <mc:Fallback>
                <p:oleObj name="Bit Eşlem Resmi" r:id="rId4" imgW="6838095" imgH="3839111"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4697413"/>
                        <a:ext cx="4032250"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1517"/>
                                        </p:tgtEl>
                                        <p:attrNameLst>
                                          <p:attrName>style.visibility</p:attrName>
                                        </p:attrNameLst>
                                      </p:cBhvr>
                                      <p:to>
                                        <p:strVal val="visible"/>
                                      </p:to>
                                    </p:set>
                                    <p:anim calcmode="lin" valueType="num">
                                      <p:cBhvr>
                                        <p:cTn id="7" dur="500" fill="hold"/>
                                        <p:tgtEl>
                                          <p:spTgt spid="21517"/>
                                        </p:tgtEl>
                                        <p:attrNameLst>
                                          <p:attrName>ppt_w</p:attrName>
                                        </p:attrNameLst>
                                      </p:cBhvr>
                                      <p:tavLst>
                                        <p:tav tm="0">
                                          <p:val>
                                            <p:fltVal val="0"/>
                                          </p:val>
                                        </p:tav>
                                        <p:tav tm="100000">
                                          <p:val>
                                            <p:strVal val="#ppt_w"/>
                                          </p:val>
                                        </p:tav>
                                      </p:tavLst>
                                    </p:anim>
                                    <p:anim calcmode="lin" valueType="num">
                                      <p:cBhvr>
                                        <p:cTn id="8" dur="500" fill="hold"/>
                                        <p:tgtEl>
                                          <p:spTgt spid="215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468313" y="188913"/>
            <a:ext cx="8075612" cy="4114800"/>
          </a:xfrm>
        </p:spPr>
        <p:txBody>
          <a:bodyPr/>
          <a:lstStyle/>
          <a:p>
            <a:pPr>
              <a:buFont typeface="Wingdings" pitchFamily="2" charset="2"/>
              <a:buNone/>
            </a:pPr>
            <a:r>
              <a:rPr lang="tr-TR" sz="2800" b="1">
                <a:latin typeface="Comic Sans MS" pitchFamily="66" charset="0"/>
              </a:rPr>
              <a:t>	</a:t>
            </a:r>
            <a:r>
              <a:rPr lang="tr-TR" sz="3600" b="1">
                <a:latin typeface="Comic Sans MS" pitchFamily="66" charset="0"/>
              </a:rPr>
              <a:t>Renk Değeri (value)</a:t>
            </a:r>
          </a:p>
          <a:p>
            <a:pPr algn="just">
              <a:buFont typeface="Wingdings" pitchFamily="2" charset="2"/>
              <a:buNone/>
            </a:pPr>
            <a:r>
              <a:rPr lang="tr-TR" sz="2800">
                <a:latin typeface="Comic Sans MS" pitchFamily="66" charset="0"/>
              </a:rPr>
              <a:t>  </a:t>
            </a:r>
            <a:r>
              <a:rPr lang="tr-TR" sz="2400">
                <a:latin typeface="Comic Sans MS" pitchFamily="66" charset="0"/>
              </a:rPr>
              <a:t>Ana rengin parlaklık ve renk değeridir. Parlaklık olarak da isimlendirilebilir. Siyahlık- beyazlığın bir derecesidir. Açık bir rengi koyu bir renkten ayıran özelliktir. Düşük value değeri koyu renkleri, yüksek value değeri ise daha açık parlak renkleri ifade eder. </a:t>
            </a:r>
          </a:p>
          <a:p>
            <a:pPr algn="just">
              <a:buFont typeface="Wingdings" pitchFamily="2" charset="2"/>
              <a:buNone/>
            </a:pPr>
            <a:r>
              <a:rPr lang="tr-TR" sz="2400">
                <a:latin typeface="Comic Sans MS" pitchFamily="66" charset="0"/>
              </a:rPr>
              <a:t>	Tonun nisbi açıklık veya koyuluğudur. </a:t>
            </a:r>
          </a:p>
          <a:p>
            <a:pPr algn="just">
              <a:buFont typeface="Wingdings" pitchFamily="2" charset="2"/>
              <a:buNone/>
            </a:pPr>
            <a:r>
              <a:rPr lang="tr-TR" sz="2400">
                <a:latin typeface="Comic Sans MS" pitchFamily="66" charset="0"/>
              </a:rPr>
              <a:t>    Doğal dişler 5.5-8.5 arası parlaklık değeri gösterirler.</a:t>
            </a:r>
            <a:r>
              <a:rPr lang="tr-TR" sz="2800">
                <a:latin typeface="Comic Sans MS" pitchFamily="66" charset="0"/>
              </a:rPr>
              <a:t> </a:t>
            </a:r>
          </a:p>
        </p:txBody>
      </p:sp>
      <p:pic>
        <p:nvPicPr>
          <p:cNvPr id="23559" name="Picture 7" descr="üüüüüüüüüüüüüüüüüüüüü"/>
          <p:cNvPicPr>
            <a:picLocks noGrp="1" noChangeAspect="1" noChangeArrowheads="1"/>
          </p:cNvPicPr>
          <p:nvPr>
            <p:ph sz="quarter" idx="3"/>
          </p:nvPr>
        </p:nvPicPr>
        <p:blipFill>
          <a:blip r:embed="rId4" cstate="print"/>
          <a:srcRect/>
          <a:stretch>
            <a:fillRect/>
          </a:stretch>
        </p:blipFill>
        <p:spPr>
          <a:xfrm>
            <a:off x="684213" y="4149725"/>
            <a:ext cx="3816350" cy="2159000"/>
          </a:xfrm>
          <a:noFill/>
          <a:ln/>
        </p:spPr>
      </p:pic>
      <p:sp>
        <p:nvSpPr>
          <p:cNvPr id="23564" name="AutoShape 12"/>
          <p:cNvSpPr>
            <a:spLocks noChangeArrowheads="1"/>
          </p:cNvSpPr>
          <p:nvPr/>
        </p:nvSpPr>
        <p:spPr bwMode="auto">
          <a:xfrm>
            <a:off x="395288" y="3357563"/>
            <a:ext cx="471487" cy="252412"/>
          </a:xfrm>
          <a:prstGeom prst="rightArrow">
            <a:avLst>
              <a:gd name="adj1" fmla="val 50000"/>
              <a:gd name="adj2" fmla="val 46698"/>
            </a:avLst>
          </a:prstGeom>
          <a:solidFill>
            <a:schemeClr val="accent1"/>
          </a:solidFill>
          <a:ln w="9525">
            <a:solidFill>
              <a:schemeClr val="tx1"/>
            </a:solidFill>
            <a:miter lim="800000"/>
            <a:headEnd/>
            <a:tailEnd/>
          </a:ln>
          <a:effectLst/>
        </p:spPr>
        <p:txBody>
          <a:bodyPr wrap="none" anchor="ctr"/>
          <a:lstStyle/>
          <a:p>
            <a:endParaRPr lang="tr-TR"/>
          </a:p>
        </p:txBody>
      </p:sp>
      <p:graphicFrame>
        <p:nvGraphicFramePr>
          <p:cNvPr id="23565" name="Object 13"/>
          <p:cNvGraphicFramePr>
            <a:graphicFrameLocks noChangeAspect="1"/>
          </p:cNvGraphicFramePr>
          <p:nvPr/>
        </p:nvGraphicFramePr>
        <p:xfrm>
          <a:off x="4787900" y="4149725"/>
          <a:ext cx="3816350" cy="2159000"/>
        </p:xfrm>
        <a:graphic>
          <a:graphicData uri="http://schemas.openxmlformats.org/presentationml/2006/ole">
            <mc:AlternateContent xmlns:mc="http://schemas.openxmlformats.org/markup-compatibility/2006">
              <mc:Choice xmlns:v="urn:schemas-microsoft-com:vml" Requires="v">
                <p:oleObj spid="_x0000_s9223" name="Bit Eşlem Resmi" r:id="rId5" imgW="7961905" imgH="4229690" progId="PBrush">
                  <p:embed/>
                </p:oleObj>
              </mc:Choice>
              <mc:Fallback>
                <p:oleObj name="Bit Eşlem Resmi" r:id="rId5" imgW="7961905" imgH="4229690" progId="PBrus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4149725"/>
                        <a:ext cx="381635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500" fill="hold"/>
                                        <p:tgtEl>
                                          <p:spTgt spid="23559"/>
                                        </p:tgtEl>
                                        <p:attrNameLst>
                                          <p:attrName>ppt_w</p:attrName>
                                        </p:attrNameLst>
                                      </p:cBhvr>
                                      <p:tavLst>
                                        <p:tav tm="0">
                                          <p:val>
                                            <p:fltVal val="0"/>
                                          </p:val>
                                        </p:tav>
                                        <p:tav tm="100000">
                                          <p:val>
                                            <p:strVal val="#ppt_w"/>
                                          </p:val>
                                        </p:tav>
                                      </p:tavLst>
                                    </p:anim>
                                    <p:anim calcmode="lin" valueType="num">
                                      <p:cBhvr>
                                        <p:cTn id="8" dur="500" fill="hold"/>
                                        <p:tgtEl>
                                          <p:spTgt spid="2355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3565"/>
                                        </p:tgtEl>
                                        <p:attrNameLst>
                                          <p:attrName>style.visibility</p:attrName>
                                        </p:attrNameLst>
                                      </p:cBhvr>
                                      <p:to>
                                        <p:strVal val="visible"/>
                                      </p:to>
                                    </p:set>
                                    <p:anim calcmode="lin" valueType="num">
                                      <p:cBhvr>
                                        <p:cTn id="11" dur="500" fill="hold"/>
                                        <p:tgtEl>
                                          <p:spTgt spid="23565"/>
                                        </p:tgtEl>
                                        <p:attrNameLst>
                                          <p:attrName>ppt_w</p:attrName>
                                        </p:attrNameLst>
                                      </p:cBhvr>
                                      <p:tavLst>
                                        <p:tav tm="0">
                                          <p:val>
                                            <p:fltVal val="0"/>
                                          </p:val>
                                        </p:tav>
                                        <p:tav tm="100000">
                                          <p:val>
                                            <p:strVal val="#ppt_w"/>
                                          </p:val>
                                        </p:tav>
                                      </p:tavLst>
                                    </p:anim>
                                    <p:anim calcmode="lin" valueType="num">
                                      <p:cBhvr>
                                        <p:cTn id="12" dur="500" fill="hold"/>
                                        <p:tgtEl>
                                          <p:spTgt spid="235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1"/>
          </p:nvPr>
        </p:nvSpPr>
        <p:spPr>
          <a:xfrm>
            <a:off x="468313" y="0"/>
            <a:ext cx="8362950" cy="4475163"/>
          </a:xfrm>
        </p:spPr>
        <p:txBody>
          <a:bodyPr/>
          <a:lstStyle/>
          <a:p>
            <a:pPr>
              <a:buFont typeface="Wingdings" pitchFamily="2" charset="2"/>
              <a:buNone/>
            </a:pPr>
            <a:r>
              <a:rPr lang="tr-TR" b="1">
                <a:latin typeface="Comic Sans MS" pitchFamily="66" charset="0"/>
              </a:rPr>
              <a:t>	</a:t>
            </a:r>
            <a:r>
              <a:rPr lang="tr-TR" sz="3600" b="1">
                <a:latin typeface="Comic Sans MS" pitchFamily="66" charset="0"/>
              </a:rPr>
              <a:t>Doygunluk (chroma/saturasyon)</a:t>
            </a:r>
            <a:r>
              <a:rPr lang="tr-TR" sz="2800" b="1">
                <a:latin typeface="Comic Sans MS" pitchFamily="66" charset="0"/>
              </a:rPr>
              <a:t> </a:t>
            </a:r>
          </a:p>
          <a:p>
            <a:pPr>
              <a:buFont typeface="Wingdings" pitchFamily="2" charset="2"/>
              <a:buNone/>
            </a:pPr>
            <a:r>
              <a:rPr lang="tr-TR" sz="2800">
                <a:latin typeface="Comic Sans MS" pitchFamily="66" charset="0"/>
              </a:rPr>
              <a:t>	</a:t>
            </a:r>
          </a:p>
          <a:p>
            <a:pPr>
              <a:buFont typeface="Wingdings" pitchFamily="2" charset="2"/>
              <a:buNone/>
            </a:pPr>
            <a:r>
              <a:rPr lang="tr-TR" sz="2800">
                <a:latin typeface="Comic Sans MS" pitchFamily="66" charset="0"/>
              </a:rPr>
              <a:t>	</a:t>
            </a:r>
            <a:r>
              <a:rPr lang="tr-TR" sz="2400">
                <a:latin typeface="Comic Sans MS" pitchFamily="66" charset="0"/>
              </a:rPr>
              <a:t>Rengin yoğunluğu veya şiddeti olarak kabul edilir. Renk yoğunluğu renk tonunun renk içindeki miktarıdır. Munsell tarafından kuvvetli bir rengi zayıf bir renkten ayıran özellik olarak bildirilmiştir. Bir rengin doygunluğu veya saflığını belirtir.</a:t>
            </a:r>
          </a:p>
          <a:p>
            <a:pPr>
              <a:buFont typeface="Wingdings" pitchFamily="2" charset="2"/>
              <a:buNone/>
            </a:pPr>
            <a:r>
              <a:rPr lang="tr-TR" sz="2400">
                <a:latin typeface="Comic Sans MS" pitchFamily="66" charset="0"/>
              </a:rPr>
              <a:t>	Tonun gücü, kuvveti veya pigment konsantrasyonudur.</a:t>
            </a:r>
          </a:p>
          <a:p>
            <a:pPr>
              <a:buFont typeface="Wingdings" pitchFamily="2" charset="2"/>
              <a:buNone/>
            </a:pPr>
            <a:r>
              <a:rPr lang="tr-TR" sz="2400">
                <a:latin typeface="Comic Sans MS" pitchFamily="66" charset="0"/>
              </a:rPr>
              <a:t>	        Doğal dişler 0.5-4 arasında değişen doygunluk değerine sahiptir.</a:t>
            </a:r>
          </a:p>
        </p:txBody>
      </p:sp>
      <p:sp>
        <p:nvSpPr>
          <p:cNvPr id="22533" name="AutoShape 5"/>
          <p:cNvSpPr>
            <a:spLocks noChangeAspect="1" noChangeArrowheads="1"/>
          </p:cNvSpPr>
          <p:nvPr/>
        </p:nvSpPr>
        <p:spPr bwMode="auto">
          <a:xfrm>
            <a:off x="900113" y="3573463"/>
            <a:ext cx="493712" cy="244475"/>
          </a:xfrm>
          <a:prstGeom prst="rightArrow">
            <a:avLst>
              <a:gd name="adj1" fmla="val 50000"/>
              <a:gd name="adj2" fmla="val 50487"/>
            </a:avLst>
          </a:prstGeom>
          <a:solidFill>
            <a:schemeClr val="accent1"/>
          </a:solidFill>
          <a:ln w="9525">
            <a:solidFill>
              <a:schemeClr val="tx1"/>
            </a:solidFill>
            <a:miter lim="800000"/>
            <a:headEnd/>
            <a:tailEnd/>
          </a:ln>
          <a:effectLst/>
        </p:spPr>
        <p:txBody>
          <a:bodyPr wrap="none" anchor="ctr"/>
          <a:lstStyle/>
          <a:p>
            <a:endParaRPr lang="tr-TR"/>
          </a:p>
        </p:txBody>
      </p:sp>
      <p:graphicFrame>
        <p:nvGraphicFramePr>
          <p:cNvPr id="22534" name="Object 6"/>
          <p:cNvGraphicFramePr>
            <a:graphicFrameLocks noGrp="1" noChangeAspect="1"/>
          </p:cNvGraphicFramePr>
          <p:nvPr>
            <p:ph sz="half" idx="2"/>
          </p:nvPr>
        </p:nvGraphicFramePr>
        <p:xfrm>
          <a:off x="2700338" y="4365625"/>
          <a:ext cx="4183062" cy="2232025"/>
        </p:xfrm>
        <a:graphic>
          <a:graphicData uri="http://schemas.openxmlformats.org/presentationml/2006/ole">
            <mc:AlternateContent xmlns:mc="http://schemas.openxmlformats.org/markup-compatibility/2006">
              <mc:Choice xmlns:v="urn:schemas-microsoft-com:vml" Requires="v">
                <p:oleObj spid="_x0000_s10247" name="Bit Eşlem Resmi" r:id="rId4" imgW="7744906" imgH="3820058" progId="PBrush">
                  <p:embed/>
                </p:oleObj>
              </mc:Choice>
              <mc:Fallback>
                <p:oleObj name="Bit Eşlem Resmi" r:id="rId4" imgW="7744906" imgH="3820058"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4365625"/>
                        <a:ext cx="4183062"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500" fill="hold"/>
                                        <p:tgtEl>
                                          <p:spTgt spid="22534"/>
                                        </p:tgtEl>
                                        <p:attrNameLst>
                                          <p:attrName>ppt_w</p:attrName>
                                        </p:attrNameLst>
                                      </p:cBhvr>
                                      <p:tavLst>
                                        <p:tav tm="0">
                                          <p:val>
                                            <p:fltVal val="0"/>
                                          </p:val>
                                        </p:tav>
                                        <p:tav tm="100000">
                                          <p:val>
                                            <p:strVal val="#ppt_w"/>
                                          </p:val>
                                        </p:tav>
                                      </p:tavLst>
                                    </p:anim>
                                    <p:anim calcmode="lin" valueType="num">
                                      <p:cBhvr>
                                        <p:cTn id="8" dur="500" fill="hold"/>
                                        <p:tgtEl>
                                          <p:spTgt spid="225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1"/>
          </p:nvPr>
        </p:nvSpPr>
        <p:spPr>
          <a:xfrm>
            <a:off x="457200" y="1484313"/>
            <a:ext cx="7138988" cy="5184775"/>
          </a:xfrm>
        </p:spPr>
        <p:txBody>
          <a:bodyPr/>
          <a:lstStyle/>
          <a:p>
            <a:pPr>
              <a:buFont typeface="Wingdings" pitchFamily="2" charset="2"/>
              <a:buNone/>
            </a:pPr>
            <a:r>
              <a:rPr lang="tr-TR" sz="2400" dirty="0">
                <a:latin typeface="Comic Sans MS" pitchFamily="66" charset="0"/>
              </a:rPr>
              <a:t>	</a:t>
            </a:r>
            <a:r>
              <a:rPr lang="tr-TR" b="1" dirty="0" err="1" smtClean="0">
                <a:latin typeface="Comic Sans MS" pitchFamily="66" charset="0"/>
              </a:rPr>
              <a:t>Translusensi</a:t>
            </a:r>
            <a:r>
              <a:rPr lang="tr-TR" b="1" dirty="0" smtClean="0">
                <a:latin typeface="Comic Sans MS" pitchFamily="66" charset="0"/>
              </a:rPr>
              <a:t>; </a:t>
            </a:r>
            <a:r>
              <a:rPr lang="tr-TR" b="1" dirty="0" err="1" smtClean="0">
                <a:latin typeface="Comic Sans MS" pitchFamily="66" charset="0"/>
              </a:rPr>
              <a:t>yarısaydamlık</a:t>
            </a:r>
            <a:endParaRPr lang="tr-TR" b="1" dirty="0">
              <a:latin typeface="Comic Sans MS" pitchFamily="66" charset="0"/>
            </a:endParaRPr>
          </a:p>
          <a:p>
            <a:pPr>
              <a:buFont typeface="Wingdings" pitchFamily="2" charset="2"/>
              <a:buNone/>
            </a:pPr>
            <a:r>
              <a:rPr lang="tr-TR" sz="2400" b="1" dirty="0">
                <a:latin typeface="Comic Sans MS" pitchFamily="66" charset="0"/>
              </a:rPr>
              <a:t>   </a:t>
            </a:r>
          </a:p>
          <a:p>
            <a:pPr>
              <a:buFont typeface="Wingdings" pitchFamily="2" charset="2"/>
              <a:buNone/>
            </a:pPr>
            <a:r>
              <a:rPr lang="tr-TR" sz="2400" b="1" dirty="0">
                <a:latin typeface="Comic Sans MS" pitchFamily="66" charset="0"/>
              </a:rPr>
              <a:t>	</a:t>
            </a:r>
            <a:r>
              <a:rPr lang="tr-TR" sz="2800" dirty="0">
                <a:latin typeface="Comic Sans MS" pitchFamily="66" charset="0"/>
              </a:rPr>
              <a:t>Parlaklığın üç boyutlu temsilidir.</a:t>
            </a:r>
          </a:p>
          <a:p>
            <a:pPr>
              <a:buFont typeface="Wingdings" pitchFamily="2" charset="2"/>
              <a:buNone/>
            </a:pPr>
            <a:r>
              <a:rPr lang="tr-TR" sz="2400" dirty="0">
                <a:latin typeface="Comic Sans MS" pitchFamily="66" charset="0"/>
              </a:rPr>
              <a:t>	</a:t>
            </a:r>
            <a:r>
              <a:rPr lang="tr-TR" sz="2400" dirty="0" err="1">
                <a:latin typeface="Comic Sans MS" pitchFamily="66" charset="0"/>
              </a:rPr>
              <a:t>Translusensi</a:t>
            </a:r>
            <a:r>
              <a:rPr lang="tr-TR" sz="2400" dirty="0">
                <a:latin typeface="Comic Sans MS" pitchFamily="66" charset="0"/>
              </a:rPr>
              <a:t> artınca parlaklık azalır. </a:t>
            </a:r>
          </a:p>
          <a:p>
            <a:pPr>
              <a:buFont typeface="Wingdings" pitchFamily="2" charset="2"/>
              <a:buNone/>
            </a:pPr>
            <a:endParaRPr lang="tr-TR" sz="2400" dirty="0">
              <a:latin typeface="Comic Sans MS" pitchFamily="66" charset="0"/>
            </a:endParaRPr>
          </a:p>
          <a:p>
            <a:pPr>
              <a:buFont typeface="Wingdings" pitchFamily="2" charset="2"/>
              <a:buNone/>
            </a:pPr>
            <a:r>
              <a:rPr lang="tr-TR" sz="2400" dirty="0">
                <a:latin typeface="Comic Sans MS" pitchFamily="66" charset="0"/>
              </a:rPr>
              <a:t>	</a:t>
            </a:r>
          </a:p>
        </p:txBody>
      </p:sp>
      <p:pic>
        <p:nvPicPr>
          <p:cNvPr id="24587" name="Picture 11" descr="translusensi"/>
          <p:cNvPicPr>
            <a:picLocks noChangeAspect="1" noChangeArrowheads="1"/>
          </p:cNvPicPr>
          <p:nvPr/>
        </p:nvPicPr>
        <p:blipFill>
          <a:blip r:embed="rId3" cstate="print"/>
          <a:srcRect/>
          <a:stretch>
            <a:fillRect/>
          </a:stretch>
        </p:blipFill>
        <p:spPr bwMode="auto">
          <a:xfrm>
            <a:off x="971550" y="3932238"/>
            <a:ext cx="4105275" cy="2376487"/>
          </a:xfrm>
          <a:prstGeom prst="rect">
            <a:avLst/>
          </a:prstGeom>
          <a:noFill/>
        </p:spPr>
      </p:pic>
      <p:sp>
        <p:nvSpPr>
          <p:cNvPr id="2" name="İçerik Yer Tutucusu 1"/>
          <p:cNvSpPr>
            <a:spLocks noGrp="1"/>
          </p:cNvSpPr>
          <p:nvPr>
            <p:ph sz="quarter" idx="3"/>
          </p:nvPr>
        </p:nvSpPr>
        <p:spPr/>
        <p:txBody>
          <a:bodyPr/>
          <a:lstStyle/>
          <a:p>
            <a:endParaRPr lang="tr-TR"/>
          </a:p>
        </p:txBody>
      </p:sp>
      <p:sp>
        <p:nvSpPr>
          <p:cNvPr id="3" name="İçerik Yer Tutucusu 2"/>
          <p:cNvSpPr>
            <a:spLocks noGrp="1"/>
          </p:cNvSpPr>
          <p:nvPr>
            <p:ph sz="quarter" idx="2"/>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467544" y="404664"/>
            <a:ext cx="5699125" cy="6165850"/>
          </a:xfrm>
        </p:spPr>
        <p:txBody>
          <a:bodyPr>
            <a:normAutofit lnSpcReduction="10000"/>
          </a:bodyPr>
          <a:lstStyle/>
          <a:p>
            <a:pPr>
              <a:lnSpc>
                <a:spcPct val="80000"/>
              </a:lnSpc>
              <a:buFont typeface="Wingdings" pitchFamily="2" charset="2"/>
              <a:buNone/>
            </a:pPr>
            <a:r>
              <a:rPr lang="tr-TR" sz="1800" dirty="0">
                <a:latin typeface="Comic Sans MS" pitchFamily="66" charset="0"/>
              </a:rPr>
              <a:t>	</a:t>
            </a:r>
          </a:p>
          <a:p>
            <a:pPr>
              <a:lnSpc>
                <a:spcPct val="80000"/>
              </a:lnSpc>
              <a:buFont typeface="Wingdings" pitchFamily="2" charset="2"/>
              <a:buNone/>
            </a:pPr>
            <a:endParaRPr lang="tr-TR" sz="1800" dirty="0">
              <a:latin typeface="Comic Sans MS" pitchFamily="66" charset="0"/>
            </a:endParaRPr>
          </a:p>
          <a:p>
            <a:pPr>
              <a:lnSpc>
                <a:spcPct val="80000"/>
              </a:lnSpc>
              <a:buFont typeface="Wingdings" pitchFamily="2" charset="2"/>
              <a:buNone/>
            </a:pPr>
            <a:r>
              <a:rPr lang="tr-TR" sz="1800" dirty="0">
                <a:latin typeface="Comic Sans MS" pitchFamily="66" charset="0"/>
              </a:rPr>
              <a:t>	</a:t>
            </a:r>
          </a:p>
          <a:p>
            <a:pPr>
              <a:lnSpc>
                <a:spcPct val="80000"/>
              </a:lnSpc>
              <a:buFont typeface="Wingdings" pitchFamily="2" charset="2"/>
              <a:buNone/>
            </a:pPr>
            <a:r>
              <a:rPr lang="tr-TR" sz="1800" dirty="0">
                <a:latin typeface="Comic Sans MS" pitchFamily="66" charset="0"/>
              </a:rPr>
              <a:t>	</a:t>
            </a:r>
            <a:r>
              <a:rPr lang="tr-TR" sz="2800" b="1" dirty="0" err="1">
                <a:latin typeface="Comic Sans MS" pitchFamily="66" charset="0"/>
              </a:rPr>
              <a:t>Floresans</a:t>
            </a:r>
            <a:r>
              <a:rPr lang="tr-TR" sz="2800" b="1" dirty="0">
                <a:latin typeface="Comic Sans MS" pitchFamily="66" charset="0"/>
              </a:rPr>
              <a:t>:</a:t>
            </a:r>
            <a:r>
              <a:rPr lang="tr-TR" sz="2000" dirty="0">
                <a:latin typeface="Comic Sans MS" pitchFamily="66" charset="0"/>
              </a:rPr>
              <a:t>  Işık enerjisini </a:t>
            </a:r>
            <a:r>
              <a:rPr lang="tr-TR" sz="2000" dirty="0" err="1">
                <a:latin typeface="Comic Sans MS" pitchFamily="66" charset="0"/>
              </a:rPr>
              <a:t>absorbe</a:t>
            </a:r>
            <a:r>
              <a:rPr lang="tr-TR" sz="2000" dirty="0">
                <a:latin typeface="Comic Sans MS" pitchFamily="66" charset="0"/>
              </a:rPr>
              <a:t> ederek, parlaklığı yaratan farklı bir </a:t>
            </a:r>
            <a:r>
              <a:rPr lang="tr-TR" sz="2000" dirty="0" err="1">
                <a:latin typeface="Comic Sans MS" pitchFamily="66" charset="0"/>
              </a:rPr>
              <a:t>dalgaboyunda</a:t>
            </a:r>
            <a:r>
              <a:rPr lang="tr-TR" sz="2000" dirty="0">
                <a:latin typeface="Comic Sans MS" pitchFamily="66" charset="0"/>
              </a:rPr>
              <a:t> boşaltma kabiliyetidir. </a:t>
            </a:r>
          </a:p>
          <a:p>
            <a:pPr>
              <a:lnSpc>
                <a:spcPct val="80000"/>
              </a:lnSpc>
              <a:buFont typeface="Wingdings" pitchFamily="2" charset="2"/>
              <a:buNone/>
            </a:pPr>
            <a:endParaRPr lang="tr-TR" sz="2000" dirty="0">
              <a:latin typeface="Comic Sans MS" pitchFamily="66" charset="0"/>
            </a:endParaRPr>
          </a:p>
          <a:p>
            <a:pPr>
              <a:lnSpc>
                <a:spcPct val="80000"/>
              </a:lnSpc>
              <a:buFont typeface="Wingdings" pitchFamily="2" charset="2"/>
              <a:buNone/>
            </a:pPr>
            <a:r>
              <a:rPr lang="tr-TR" sz="2000" dirty="0">
                <a:latin typeface="Comic Sans MS" pitchFamily="66" charset="0"/>
              </a:rPr>
              <a:t>   </a:t>
            </a:r>
          </a:p>
          <a:p>
            <a:pPr algn="just">
              <a:lnSpc>
                <a:spcPct val="80000"/>
              </a:lnSpc>
              <a:buNone/>
            </a:pPr>
            <a:r>
              <a:rPr lang="tr-TR" sz="2000" dirty="0">
                <a:latin typeface="Comic Sans MS" pitchFamily="66" charset="0"/>
              </a:rPr>
              <a:t>	 </a:t>
            </a:r>
            <a:r>
              <a:rPr lang="tr-TR" sz="2800" b="1" dirty="0" err="1">
                <a:latin typeface="Comic Sans MS" pitchFamily="66" charset="0"/>
              </a:rPr>
              <a:t>Opalesans</a:t>
            </a:r>
            <a:r>
              <a:rPr lang="tr-TR" sz="2800" b="1" dirty="0">
                <a:latin typeface="Comic Sans MS" pitchFamily="66" charset="0"/>
              </a:rPr>
              <a:t>:</a:t>
            </a:r>
            <a:r>
              <a:rPr lang="tr-TR" sz="2000" dirty="0">
                <a:latin typeface="Comic Sans MS" pitchFamily="66" charset="0"/>
              </a:rPr>
              <a:t> </a:t>
            </a:r>
            <a:r>
              <a:rPr lang="tr-TR" sz="2000" dirty="0"/>
              <a:t>opal veya sedefte olduğu gibi renkleri dağınık ve mat </a:t>
            </a:r>
            <a:r>
              <a:rPr lang="tr-TR" sz="2000" dirty="0" smtClean="0"/>
              <a:t>gösteren demektir.  </a:t>
            </a:r>
            <a:r>
              <a:rPr lang="tr-TR" sz="2000" dirty="0" smtClean="0">
                <a:latin typeface="Comic Sans MS" pitchFamily="66" charset="0"/>
              </a:rPr>
              <a:t>Doğal </a:t>
            </a:r>
            <a:r>
              <a:rPr lang="tr-TR" sz="2000" dirty="0">
                <a:latin typeface="Comic Sans MS" pitchFamily="66" charset="0"/>
              </a:rPr>
              <a:t>dişler  </a:t>
            </a:r>
            <a:r>
              <a:rPr lang="tr-TR" sz="2000" dirty="0" err="1">
                <a:latin typeface="Comic Sans MS" pitchFamily="66" charset="0"/>
              </a:rPr>
              <a:t>insizal</a:t>
            </a:r>
            <a:r>
              <a:rPr lang="tr-TR" sz="2000" dirty="0">
                <a:latin typeface="Comic Sans MS" pitchFamily="66" charset="0"/>
              </a:rPr>
              <a:t> kenarlarında ışık dağıtıcı etki gösterirler. Bu durum mavi-beyaz görüntü oluşturur.</a:t>
            </a:r>
          </a:p>
          <a:p>
            <a:pPr>
              <a:lnSpc>
                <a:spcPct val="80000"/>
              </a:lnSpc>
              <a:buFont typeface="Wingdings" pitchFamily="2" charset="2"/>
              <a:buNone/>
            </a:pPr>
            <a:endParaRPr lang="tr-TR" sz="2000" dirty="0">
              <a:latin typeface="Comic Sans MS" pitchFamily="66" charset="0"/>
            </a:endParaRPr>
          </a:p>
          <a:p>
            <a:pPr>
              <a:lnSpc>
                <a:spcPct val="80000"/>
              </a:lnSpc>
              <a:buFont typeface="Wingdings" pitchFamily="2" charset="2"/>
              <a:buNone/>
            </a:pPr>
            <a:endParaRPr lang="tr-TR" sz="2000" dirty="0">
              <a:latin typeface="Comic Sans MS" pitchFamily="66" charset="0"/>
            </a:endParaRPr>
          </a:p>
          <a:p>
            <a:pPr>
              <a:lnSpc>
                <a:spcPct val="80000"/>
              </a:lnSpc>
              <a:buFont typeface="Wingdings" pitchFamily="2" charset="2"/>
              <a:buNone/>
            </a:pPr>
            <a:endParaRPr lang="tr-TR" sz="2000" dirty="0">
              <a:latin typeface="Comic Sans MS" pitchFamily="66" charset="0"/>
            </a:endParaRPr>
          </a:p>
          <a:p>
            <a:pPr>
              <a:lnSpc>
                <a:spcPct val="80000"/>
              </a:lnSpc>
              <a:buFont typeface="Wingdings" pitchFamily="2" charset="2"/>
              <a:buNone/>
            </a:pPr>
            <a:r>
              <a:rPr lang="tr-TR" sz="2000" dirty="0">
                <a:latin typeface="Comic Sans MS" pitchFamily="66" charset="0"/>
              </a:rPr>
              <a:t>		</a:t>
            </a:r>
            <a:r>
              <a:rPr lang="tr-TR" sz="2400" dirty="0">
                <a:latin typeface="Comic Sans MS" pitchFamily="66" charset="0"/>
              </a:rPr>
              <a:t>Dişin üçboyutlu rengi, hafif bir </a:t>
            </a:r>
            <a:r>
              <a:rPr lang="tr-TR" sz="2400" dirty="0" err="1">
                <a:latin typeface="Comic Sans MS" pitchFamily="66" charset="0"/>
              </a:rPr>
              <a:t>floresans</a:t>
            </a:r>
            <a:r>
              <a:rPr lang="tr-TR" sz="2400" dirty="0">
                <a:latin typeface="Comic Sans MS" pitchFamily="66" charset="0"/>
              </a:rPr>
              <a:t> ve gelişmiş bir </a:t>
            </a:r>
            <a:r>
              <a:rPr lang="tr-TR" sz="2400" dirty="0" err="1">
                <a:latin typeface="Comic Sans MS" pitchFamily="66" charset="0"/>
              </a:rPr>
              <a:t>opalesanstan</a:t>
            </a:r>
            <a:r>
              <a:rPr lang="tr-TR" sz="2400" dirty="0">
                <a:latin typeface="Comic Sans MS" pitchFamily="66" charset="0"/>
              </a:rPr>
              <a:t> meydana gelir</a:t>
            </a:r>
            <a:r>
              <a:rPr lang="tr-TR" sz="2000" dirty="0">
                <a:latin typeface="Comic Sans MS" pitchFamily="66" charset="0"/>
              </a:rPr>
              <a:t>. </a:t>
            </a:r>
          </a:p>
          <a:p>
            <a:pPr>
              <a:lnSpc>
                <a:spcPct val="80000"/>
              </a:lnSpc>
              <a:buFont typeface="Wingdings" pitchFamily="2" charset="2"/>
              <a:buNone/>
            </a:pPr>
            <a:r>
              <a:rPr lang="tr-TR" sz="2000" dirty="0">
                <a:latin typeface="Comic Sans MS" pitchFamily="66" charset="0"/>
              </a:rPr>
              <a:t>	</a:t>
            </a:r>
          </a:p>
          <a:p>
            <a:pPr>
              <a:lnSpc>
                <a:spcPct val="80000"/>
              </a:lnSpc>
              <a:buFont typeface="Wingdings" pitchFamily="2" charset="2"/>
              <a:buNone/>
            </a:pPr>
            <a:r>
              <a:rPr lang="tr-TR" sz="2000" dirty="0">
                <a:latin typeface="Comic Sans MS" pitchFamily="66" charset="0"/>
              </a:rPr>
              <a:t>	</a:t>
            </a:r>
          </a:p>
        </p:txBody>
      </p:sp>
      <p:sp>
        <p:nvSpPr>
          <p:cNvPr id="25607" name="AutoShape 7"/>
          <p:cNvSpPr>
            <a:spLocks noChangeAspect="1" noChangeArrowheads="1"/>
          </p:cNvSpPr>
          <p:nvPr/>
        </p:nvSpPr>
        <p:spPr bwMode="auto">
          <a:xfrm>
            <a:off x="889000" y="4495800"/>
            <a:ext cx="442913" cy="733425"/>
          </a:xfrm>
          <a:prstGeom prst="curvedRightArrow">
            <a:avLst>
              <a:gd name="adj1" fmla="val 33118"/>
              <a:gd name="adj2" fmla="val 66236"/>
              <a:gd name="adj3" fmla="val 33333"/>
            </a:avLst>
          </a:prstGeom>
          <a:solidFill>
            <a:schemeClr val="accent1"/>
          </a:solidFill>
          <a:ln w="9525">
            <a:solidFill>
              <a:schemeClr val="tx1"/>
            </a:solidFill>
            <a:miter lim="800000"/>
            <a:headEnd/>
            <a:tailEnd/>
          </a:ln>
          <a:effectLst/>
        </p:spPr>
        <p:txBody>
          <a:bodyPr wrap="none" anchor="ctr"/>
          <a:lstStyle/>
          <a:p>
            <a:endParaRPr lang="tr-TR"/>
          </a:p>
        </p:txBody>
      </p:sp>
      <p:sp>
        <p:nvSpPr>
          <p:cNvPr id="2" name="İçerik Yer Tutucusu 1"/>
          <p:cNvSpPr>
            <a:spLocks noGrp="1"/>
          </p:cNvSpPr>
          <p:nvPr>
            <p:ph sz="quarter" idx="3"/>
          </p:nvPr>
        </p:nvSpPr>
        <p:spPr/>
        <p:txBody>
          <a:bodyPr/>
          <a:lstStyle/>
          <a:p>
            <a:endParaRPr lang="tr-TR" dirty="0"/>
          </a:p>
        </p:txBody>
      </p:sp>
      <p:sp>
        <p:nvSpPr>
          <p:cNvPr id="3" name="İçerik Yer Tutucusu 2"/>
          <p:cNvSpPr>
            <a:spLocks noGrp="1"/>
          </p:cNvSpPr>
          <p:nvPr>
            <p:ph sz="quarter" idx="2"/>
          </p:nvPr>
        </p:nvSpPr>
        <p:spPr/>
        <p:txBody>
          <a:bodyP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25607"/>
                                        </p:tgtEl>
                                        <p:attrNameLst>
                                          <p:attrName>style.color</p:attrName>
                                        </p:attrNameLst>
                                      </p:cBhvr>
                                      <p:to>
                                        <a:schemeClr val="accent1"/>
                                      </p:to>
                                    </p:animClr>
                                    <p:animClr clrSpc="rgb" dir="cw">
                                      <p:cBhvr>
                                        <p:cTn id="7" dur="100" fill="hold"/>
                                        <p:tgtEl>
                                          <p:spTgt spid="25607"/>
                                        </p:tgtEl>
                                        <p:attrNameLst>
                                          <p:attrName>fillcolor</p:attrName>
                                        </p:attrNameLst>
                                      </p:cBhvr>
                                      <p:to>
                                        <a:schemeClr val="accent1"/>
                                      </p:to>
                                    </p:animClr>
                                    <p:set>
                                      <p:cBhvr>
                                        <p:cTn id="8" dur="100" fill="hold"/>
                                        <p:tgtEl>
                                          <p:spTgt spid="25607"/>
                                        </p:tgtEl>
                                        <p:attrNameLst>
                                          <p:attrName>fill.type</p:attrName>
                                        </p:attrNameLst>
                                      </p:cBhvr>
                                      <p:to>
                                        <p:strVal val="solid"/>
                                      </p:to>
                                    </p:set>
                                    <p:set>
                                      <p:cBhvr>
                                        <p:cTn id="9" dur="100" fill="hold"/>
                                        <p:tgtEl>
                                          <p:spTgt spid="25607"/>
                                        </p:tgtEl>
                                        <p:attrNameLst>
                                          <p:attrName>fill.on</p:attrName>
                                        </p:attrNameLst>
                                      </p:cBhvr>
                                      <p:to>
                                        <p:strVal val="true"/>
                                      </p:to>
                                    </p:set>
                                    <p:animRot by="120000">
                                      <p:cBhvr>
                                        <p:cTn id="10" dur="100" fill="hold">
                                          <p:stCondLst>
                                            <p:cond delay="0"/>
                                          </p:stCondLst>
                                        </p:cTn>
                                        <p:tgtEl>
                                          <p:spTgt spid="25607"/>
                                        </p:tgtEl>
                                        <p:attrNameLst>
                                          <p:attrName>r</p:attrName>
                                        </p:attrNameLst>
                                      </p:cBhvr>
                                    </p:animRot>
                                    <p:animRot by="-240000">
                                      <p:cBhvr>
                                        <p:cTn id="11" dur="200" fill="hold">
                                          <p:stCondLst>
                                            <p:cond delay="200"/>
                                          </p:stCondLst>
                                        </p:cTn>
                                        <p:tgtEl>
                                          <p:spTgt spid="25607"/>
                                        </p:tgtEl>
                                        <p:attrNameLst>
                                          <p:attrName>r</p:attrName>
                                        </p:attrNameLst>
                                      </p:cBhvr>
                                    </p:animRot>
                                    <p:animRot by="240000">
                                      <p:cBhvr>
                                        <p:cTn id="12" dur="200" fill="hold">
                                          <p:stCondLst>
                                            <p:cond delay="400"/>
                                          </p:stCondLst>
                                        </p:cTn>
                                        <p:tgtEl>
                                          <p:spTgt spid="25607"/>
                                        </p:tgtEl>
                                        <p:attrNameLst>
                                          <p:attrName>r</p:attrName>
                                        </p:attrNameLst>
                                      </p:cBhvr>
                                    </p:animRot>
                                    <p:animRot by="-240000">
                                      <p:cBhvr>
                                        <p:cTn id="13" dur="200" fill="hold">
                                          <p:stCondLst>
                                            <p:cond delay="600"/>
                                          </p:stCondLst>
                                        </p:cTn>
                                        <p:tgtEl>
                                          <p:spTgt spid="25607"/>
                                        </p:tgtEl>
                                        <p:attrNameLst>
                                          <p:attrName>r</p:attrName>
                                        </p:attrNameLst>
                                      </p:cBhvr>
                                    </p:animRot>
                                    <p:animRot by="120000">
                                      <p:cBhvr>
                                        <p:cTn id="14" dur="200" fill="hold">
                                          <p:stCondLst>
                                            <p:cond delay="800"/>
                                          </p:stCondLst>
                                        </p:cTn>
                                        <p:tgtEl>
                                          <p:spTgt spid="25607"/>
                                        </p:tgtEl>
                                        <p:attrNameLst>
                                          <p:attrName>r</p:attrName>
                                        </p:attrNameLst>
                                      </p:cBhvr>
                                    </p:animRot>
                                  </p:childTnLst>
                                </p:cTn>
                              </p:par>
                              <p:par>
                                <p:cTn id="15" presetID="35" presetClass="emph" presetSubtype="0" fill="hold" grpId="1" nodeType="withEffect">
                                  <p:stCondLst>
                                    <p:cond delay="0"/>
                                  </p:stCondLst>
                                  <p:childTnLst>
                                    <p:anim calcmode="discrete" valueType="str">
                                      <p:cBhvr>
                                        <p:cTn id="16" dur="1000" fill="hold"/>
                                        <p:tgtEl>
                                          <p:spTgt spid="2560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0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type="body" sz="half" idx="1"/>
          </p:nvPr>
        </p:nvSpPr>
        <p:spPr>
          <a:xfrm>
            <a:off x="457200" y="1981200"/>
            <a:ext cx="8686800" cy="4114800"/>
          </a:xfrm>
        </p:spPr>
        <p:txBody>
          <a:bodyPr/>
          <a:lstStyle/>
          <a:p>
            <a:pPr>
              <a:buFont typeface="Wingdings" pitchFamily="2" charset="2"/>
              <a:buNone/>
            </a:pPr>
            <a:r>
              <a:rPr lang="tr-TR">
                <a:latin typeface="Comic Sans MS" pitchFamily="66" charset="0"/>
              </a:rPr>
              <a:t>Renk seçiminde </a:t>
            </a:r>
            <a:r>
              <a:rPr lang="tr-TR" sz="3600">
                <a:latin typeface="Comic Sans MS" pitchFamily="66" charset="0"/>
              </a:rPr>
              <a:t>translusensi </a:t>
            </a:r>
            <a:r>
              <a:rPr lang="tr-TR">
                <a:latin typeface="Comic Sans MS" pitchFamily="66" charset="0"/>
              </a:rPr>
              <a:t>ve </a:t>
            </a:r>
            <a:r>
              <a:rPr lang="tr-TR" sz="3600">
                <a:latin typeface="Comic Sans MS" pitchFamily="66" charset="0"/>
              </a:rPr>
              <a:t>parlaklık</a:t>
            </a:r>
            <a:r>
              <a:rPr lang="tr-TR">
                <a:latin typeface="Comic Sans MS" pitchFamily="66" charset="0"/>
              </a:rPr>
              <a:t> en önemli özelliklerdir.</a:t>
            </a:r>
          </a:p>
          <a:p>
            <a:pPr>
              <a:buFont typeface="Wingdings" pitchFamily="2" charset="2"/>
              <a:buNone/>
            </a:pPr>
            <a:endParaRPr lang="tr-TR" sz="2800"/>
          </a:p>
        </p:txBody>
      </p:sp>
      <p:sp>
        <p:nvSpPr>
          <p:cNvPr id="2" name="İçerik Yer Tutucusu 1"/>
          <p:cNvSpPr>
            <a:spLocks noGrp="1"/>
          </p:cNvSpPr>
          <p:nvPr>
            <p:ph sz="quarter" idx="2"/>
          </p:nvPr>
        </p:nvSpPr>
        <p:spPr/>
        <p:txBody>
          <a:bodyPr/>
          <a:lstStyle/>
          <a:p>
            <a:endParaRPr lang="tr-TR"/>
          </a:p>
        </p:txBody>
      </p:sp>
      <p:sp>
        <p:nvSpPr>
          <p:cNvPr id="3" name="İçerik Yer Tutucusu 2"/>
          <p:cNvSpPr>
            <a:spLocks noGrp="1"/>
          </p:cNvSpPr>
          <p:nvPr>
            <p:ph sz="quarter" idx="3"/>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3000" fill="hold" grpId="0" nodeType="withEffect">
                                  <p:stCondLst>
                                    <p:cond delay="0"/>
                                  </p:stCondLst>
                                  <p:childTnLst>
                                    <p:animClr clrSpc="rgb" dir="cw">
                                      <p:cBhvr override="childStyle">
                                        <p:cTn id="6" dur="1000" autoRev="1" fill="hold"/>
                                        <p:tgtEl>
                                          <p:spTgt spid="223235">
                                            <p:txEl>
                                              <p:pRg st="0" end="0"/>
                                            </p:txEl>
                                          </p:spTgt>
                                        </p:tgtEl>
                                        <p:attrNameLst>
                                          <p:attrName>style.color</p:attrName>
                                        </p:attrNameLst>
                                      </p:cBhvr>
                                      <p:to>
                                        <a:schemeClr val="bg1"/>
                                      </p:to>
                                    </p:animClr>
                                    <p:animClr clrSpc="rgb" dir="cw">
                                      <p:cBhvr>
                                        <p:cTn id="7" dur="1000" autoRev="1" fill="hold"/>
                                        <p:tgtEl>
                                          <p:spTgt spid="223235">
                                            <p:txEl>
                                              <p:pRg st="0" end="0"/>
                                            </p:txEl>
                                          </p:spTgt>
                                        </p:tgtEl>
                                        <p:attrNameLst>
                                          <p:attrName>fillcolor</p:attrName>
                                        </p:attrNameLst>
                                      </p:cBhvr>
                                      <p:to>
                                        <a:schemeClr val="bg1"/>
                                      </p:to>
                                    </p:animClr>
                                    <p:set>
                                      <p:cBhvr>
                                        <p:cTn id="8" dur="1000" autoRev="1" fill="hold"/>
                                        <p:tgtEl>
                                          <p:spTgt spid="223235">
                                            <p:txEl>
                                              <p:pRg st="0" end="0"/>
                                            </p:txEl>
                                          </p:spTgt>
                                        </p:tgtEl>
                                        <p:attrNameLst>
                                          <p:attrName>fill.type</p:attrName>
                                        </p:attrNameLst>
                                      </p:cBhvr>
                                      <p:to>
                                        <p:strVal val="solid"/>
                                      </p:to>
                                    </p:set>
                                    <p:set>
                                      <p:cBhvr>
                                        <p:cTn id="9" dur="1000" autoRev="1" fill="hold"/>
                                        <p:tgtEl>
                                          <p:spTgt spid="22323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1" name="Rectangle 3"/>
          <p:cNvSpPr>
            <a:spLocks noGrp="1" noChangeArrowheads="1"/>
          </p:cNvSpPr>
          <p:nvPr>
            <p:ph type="body" idx="1"/>
          </p:nvPr>
        </p:nvSpPr>
        <p:spPr/>
        <p:txBody>
          <a:bodyPr/>
          <a:lstStyle/>
          <a:p>
            <a:pPr algn="just">
              <a:lnSpc>
                <a:spcPct val="150000"/>
              </a:lnSpc>
              <a:buFont typeface="Wingdings" pitchFamily="2" charset="2"/>
              <a:buNone/>
            </a:pPr>
            <a:r>
              <a:rPr lang="tr-TR" sz="2800">
                <a:latin typeface="Comic Sans MS" pitchFamily="66" charset="0"/>
              </a:rPr>
              <a:t>   Gülümseme insanoğlunun etkili iletişim araçlarından biridir ve diş hekimliğinde estetiğin en önemli amacını oluşturmaktadır. İyi bir estetik için dişetleri, dudaklar, yüz ve birbiriyle uyumlu dişler ve diş dizimi oluşturulmalıdır. </a:t>
            </a:r>
          </a:p>
          <a:p>
            <a:endParaRPr lang="tr-TR" sz="2800">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457200" y="1042988"/>
            <a:ext cx="8435975" cy="4114800"/>
          </a:xfrm>
        </p:spPr>
        <p:txBody>
          <a:bodyPr/>
          <a:lstStyle/>
          <a:p>
            <a:pPr>
              <a:buFont typeface="Wingdings" pitchFamily="2" charset="2"/>
              <a:buNone/>
            </a:pPr>
            <a:r>
              <a:rPr lang="tr-TR">
                <a:latin typeface="Comic Sans MS" pitchFamily="66" charset="0"/>
              </a:rPr>
              <a:t>	Birçok </a:t>
            </a:r>
            <a:r>
              <a:rPr lang="tr-TR" b="1">
                <a:latin typeface="Comic Sans MS" pitchFamily="66" charset="0"/>
              </a:rPr>
              <a:t>renk analiz sistemi</a:t>
            </a:r>
            <a:r>
              <a:rPr lang="tr-TR">
                <a:latin typeface="Comic Sans MS" pitchFamily="66" charset="0"/>
              </a:rPr>
              <a:t> mevcuttur.</a:t>
            </a:r>
          </a:p>
          <a:p>
            <a:pPr>
              <a:buFont typeface="Wingdings" pitchFamily="2" charset="2"/>
              <a:buNone/>
            </a:pPr>
            <a:endParaRPr lang="tr-TR" sz="2800">
              <a:latin typeface="Comic Sans MS" pitchFamily="66" charset="0"/>
            </a:endParaRPr>
          </a:p>
          <a:p>
            <a:pPr>
              <a:buFont typeface="Wingdings" pitchFamily="2" charset="2"/>
              <a:buNone/>
            </a:pPr>
            <a:r>
              <a:rPr lang="tr-TR" sz="2800"/>
              <a:t> </a:t>
            </a:r>
            <a:endParaRPr lang="tr-TR" sz="3600"/>
          </a:p>
          <a:p>
            <a:pPr>
              <a:buFont typeface="Wingdings" pitchFamily="2" charset="2"/>
              <a:buNone/>
            </a:pPr>
            <a:r>
              <a:rPr lang="tr-TR" sz="2800"/>
              <a:t>	</a:t>
            </a:r>
            <a:endParaRPr lang="tr-TR" sz="3600"/>
          </a:p>
          <a:p>
            <a:pPr>
              <a:buFont typeface="Wingdings" pitchFamily="2" charset="2"/>
              <a:buNone/>
            </a:pPr>
            <a:r>
              <a:rPr lang="tr-TR"/>
              <a:t>	</a:t>
            </a:r>
            <a:endParaRPr lang="tr-TR" sz="3600">
              <a:latin typeface="Comic Sans MS" pitchFamily="66" charset="0"/>
            </a:endParaRPr>
          </a:p>
        </p:txBody>
      </p:sp>
      <p:sp>
        <p:nvSpPr>
          <p:cNvPr id="26638" name="WordArt 14"/>
          <p:cNvSpPr>
            <a:spLocks noChangeArrowheads="1" noChangeShapeType="1" noTextEdit="1"/>
          </p:cNvSpPr>
          <p:nvPr/>
        </p:nvSpPr>
        <p:spPr bwMode="auto">
          <a:xfrm rot="-1861892">
            <a:off x="1187450" y="2565400"/>
            <a:ext cx="1800225" cy="75882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tr-TR" sz="3600" kern="10">
                <a:ln w="9525">
                  <a:round/>
                  <a:headEnd/>
                  <a:tailEnd/>
                </a:ln>
                <a:gradFill rotWithShape="0">
                  <a:gsLst>
                    <a:gs pos="0">
                      <a:srgbClr val="707070"/>
                    </a:gs>
                    <a:gs pos="50000">
                      <a:srgbClr val="FFFFFF"/>
                    </a:gs>
                    <a:gs pos="100000">
                      <a:srgbClr val="707070"/>
                    </a:gs>
                  </a:gsLst>
                  <a:lin ang="4561892" scaled="1"/>
                </a:gradFill>
                <a:effectLst/>
                <a:latin typeface="Impact"/>
              </a:rPr>
              <a:t>CIE</a:t>
            </a:r>
          </a:p>
        </p:txBody>
      </p:sp>
      <p:sp>
        <p:nvSpPr>
          <p:cNvPr id="26639" name="WordArt 15"/>
          <p:cNvSpPr>
            <a:spLocks noChangeArrowheads="1" noChangeShapeType="1" noTextEdit="1"/>
          </p:cNvSpPr>
          <p:nvPr/>
        </p:nvSpPr>
        <p:spPr bwMode="auto">
          <a:xfrm rot="692128">
            <a:off x="5435600" y="2781300"/>
            <a:ext cx="2159000" cy="1150938"/>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tr-TR" sz="3600" kern="10">
                <a:ln w="9525">
                  <a:round/>
                  <a:headEnd/>
                  <a:tailEnd/>
                </a:ln>
                <a:gradFill rotWithShape="0">
                  <a:gsLst>
                    <a:gs pos="0">
                      <a:srgbClr val="707070"/>
                    </a:gs>
                    <a:gs pos="50000">
                      <a:srgbClr val="FFFFFF"/>
                    </a:gs>
                    <a:gs pos="100000">
                      <a:srgbClr val="707070"/>
                    </a:gs>
                  </a:gsLst>
                  <a:lin ang="2007872" scaled="1"/>
                </a:gradFill>
                <a:effectLst/>
                <a:latin typeface="Impact"/>
              </a:rPr>
              <a:t>MUNSELL</a:t>
            </a:r>
          </a:p>
        </p:txBody>
      </p:sp>
      <p:sp>
        <p:nvSpPr>
          <p:cNvPr id="26640" name="WordArt 16"/>
          <p:cNvSpPr>
            <a:spLocks noChangeArrowheads="1" noChangeShapeType="1" noTextEdit="1"/>
          </p:cNvSpPr>
          <p:nvPr/>
        </p:nvSpPr>
        <p:spPr bwMode="auto">
          <a:xfrm rot="-1105238">
            <a:off x="2484438" y="4005263"/>
            <a:ext cx="2967037" cy="115252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r>
              <a:rPr lang="tr-TR" sz="3600" kern="10">
                <a:ln w="9525">
                  <a:round/>
                  <a:headEnd/>
                  <a:tailEnd/>
                </a:ln>
                <a:gradFill rotWithShape="0">
                  <a:gsLst>
                    <a:gs pos="0">
                      <a:srgbClr val="707070"/>
                    </a:gs>
                    <a:gs pos="50000">
                      <a:srgbClr val="FFFFFF"/>
                    </a:gs>
                    <a:gs pos="100000">
                      <a:srgbClr val="707070"/>
                    </a:gs>
                  </a:gsLst>
                  <a:lin ang="3805238" scaled="1"/>
                </a:gradFill>
                <a:effectLst/>
                <a:latin typeface="Impact"/>
              </a:rPr>
              <a:t>KUBELKA-MUNK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6638"/>
                                        </p:tgtEl>
                                        <p:attrNameLst>
                                          <p:attrName>style.visibility</p:attrName>
                                        </p:attrNameLst>
                                      </p:cBhvr>
                                      <p:to>
                                        <p:strVal val="visible"/>
                                      </p:to>
                                    </p:set>
                                    <p:anim calcmode="lin" valueType="num">
                                      <p:cBhvr>
                                        <p:cTn id="7" dur="500" fill="hold"/>
                                        <p:tgtEl>
                                          <p:spTgt spid="26638"/>
                                        </p:tgtEl>
                                        <p:attrNameLst>
                                          <p:attrName>ppt_w</p:attrName>
                                        </p:attrNameLst>
                                      </p:cBhvr>
                                      <p:tavLst>
                                        <p:tav tm="0">
                                          <p:val>
                                            <p:fltVal val="0"/>
                                          </p:val>
                                        </p:tav>
                                        <p:tav tm="100000">
                                          <p:val>
                                            <p:strVal val="#ppt_w"/>
                                          </p:val>
                                        </p:tav>
                                      </p:tavLst>
                                    </p:anim>
                                    <p:anim calcmode="lin" valueType="num">
                                      <p:cBhvr>
                                        <p:cTn id="8" dur="500" fill="hold"/>
                                        <p:tgtEl>
                                          <p:spTgt spid="26638"/>
                                        </p:tgtEl>
                                        <p:attrNameLst>
                                          <p:attrName>ppt_h</p:attrName>
                                        </p:attrNameLst>
                                      </p:cBhvr>
                                      <p:tavLst>
                                        <p:tav tm="0">
                                          <p:val>
                                            <p:fltVal val="0"/>
                                          </p:val>
                                        </p:tav>
                                        <p:tav tm="100000">
                                          <p:val>
                                            <p:strVal val="#ppt_h"/>
                                          </p:val>
                                        </p:tav>
                                      </p:tavLst>
                                    </p:anim>
                                    <p:animEffect transition="in" filter="fade">
                                      <p:cBhvr>
                                        <p:cTn id="9" dur="500"/>
                                        <p:tgtEl>
                                          <p:spTgt spid="2663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6639"/>
                                        </p:tgtEl>
                                        <p:attrNameLst>
                                          <p:attrName>style.visibility</p:attrName>
                                        </p:attrNameLst>
                                      </p:cBhvr>
                                      <p:to>
                                        <p:strVal val="visible"/>
                                      </p:to>
                                    </p:set>
                                    <p:anim calcmode="lin" valueType="num">
                                      <p:cBhvr>
                                        <p:cTn id="12" dur="500" fill="hold"/>
                                        <p:tgtEl>
                                          <p:spTgt spid="26639"/>
                                        </p:tgtEl>
                                        <p:attrNameLst>
                                          <p:attrName>ppt_w</p:attrName>
                                        </p:attrNameLst>
                                      </p:cBhvr>
                                      <p:tavLst>
                                        <p:tav tm="0">
                                          <p:val>
                                            <p:fltVal val="0"/>
                                          </p:val>
                                        </p:tav>
                                        <p:tav tm="100000">
                                          <p:val>
                                            <p:strVal val="#ppt_w"/>
                                          </p:val>
                                        </p:tav>
                                      </p:tavLst>
                                    </p:anim>
                                    <p:anim calcmode="lin" valueType="num">
                                      <p:cBhvr>
                                        <p:cTn id="13" dur="500" fill="hold"/>
                                        <p:tgtEl>
                                          <p:spTgt spid="26639"/>
                                        </p:tgtEl>
                                        <p:attrNameLst>
                                          <p:attrName>ppt_h</p:attrName>
                                        </p:attrNameLst>
                                      </p:cBhvr>
                                      <p:tavLst>
                                        <p:tav tm="0">
                                          <p:val>
                                            <p:fltVal val="0"/>
                                          </p:val>
                                        </p:tav>
                                        <p:tav tm="100000">
                                          <p:val>
                                            <p:strVal val="#ppt_h"/>
                                          </p:val>
                                        </p:tav>
                                      </p:tavLst>
                                    </p:anim>
                                    <p:animEffect transition="in" filter="fade">
                                      <p:cBhvr>
                                        <p:cTn id="14" dur="500"/>
                                        <p:tgtEl>
                                          <p:spTgt spid="2663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6640"/>
                                        </p:tgtEl>
                                        <p:attrNameLst>
                                          <p:attrName>style.visibility</p:attrName>
                                        </p:attrNameLst>
                                      </p:cBhvr>
                                      <p:to>
                                        <p:strVal val="visible"/>
                                      </p:to>
                                    </p:set>
                                    <p:anim calcmode="lin" valueType="num">
                                      <p:cBhvr>
                                        <p:cTn id="17" dur="500" fill="hold"/>
                                        <p:tgtEl>
                                          <p:spTgt spid="26640"/>
                                        </p:tgtEl>
                                        <p:attrNameLst>
                                          <p:attrName>ppt_w</p:attrName>
                                        </p:attrNameLst>
                                      </p:cBhvr>
                                      <p:tavLst>
                                        <p:tav tm="0">
                                          <p:val>
                                            <p:fltVal val="0"/>
                                          </p:val>
                                        </p:tav>
                                        <p:tav tm="100000">
                                          <p:val>
                                            <p:strVal val="#ppt_w"/>
                                          </p:val>
                                        </p:tav>
                                      </p:tavLst>
                                    </p:anim>
                                    <p:anim calcmode="lin" valueType="num">
                                      <p:cBhvr>
                                        <p:cTn id="18" dur="500" fill="hold"/>
                                        <p:tgtEl>
                                          <p:spTgt spid="26640"/>
                                        </p:tgtEl>
                                        <p:attrNameLst>
                                          <p:attrName>ppt_h</p:attrName>
                                        </p:attrNameLst>
                                      </p:cBhvr>
                                      <p:tavLst>
                                        <p:tav tm="0">
                                          <p:val>
                                            <p:fltVal val="0"/>
                                          </p:val>
                                        </p:tav>
                                        <p:tav tm="100000">
                                          <p:val>
                                            <p:strVal val="#ppt_h"/>
                                          </p:val>
                                        </p:tav>
                                      </p:tavLst>
                                    </p:anim>
                                    <p:animEffect transition="in" filter="fade">
                                      <p:cBhvr>
                                        <p:cTn id="19" dur="500"/>
                                        <p:tgtEl>
                                          <p:spTgt spid="26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8" grpId="0" animBg="1"/>
      <p:bldP spid="26639" grpId="0" animBg="1"/>
      <p:bldP spid="2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sz="quarter"/>
          </p:nvPr>
        </p:nvSpPr>
        <p:spPr/>
        <p:txBody>
          <a:bodyPr/>
          <a:lstStyle/>
          <a:p>
            <a:r>
              <a:rPr lang="tr-TR" sz="4000" b="1">
                <a:latin typeface="Comic Sans MS" pitchFamily="66" charset="0"/>
              </a:rPr>
              <a:t>Munsell Renk Analizi</a:t>
            </a:r>
          </a:p>
        </p:txBody>
      </p:sp>
      <p:graphicFrame>
        <p:nvGraphicFramePr>
          <p:cNvPr id="69653" name="Object 21"/>
          <p:cNvGraphicFramePr>
            <a:graphicFrameLocks noGrp="1" noChangeAspect="1"/>
          </p:cNvGraphicFramePr>
          <p:nvPr>
            <p:ph sz="quarter" idx="1"/>
          </p:nvPr>
        </p:nvGraphicFramePr>
        <p:xfrm>
          <a:off x="1619250" y="1700213"/>
          <a:ext cx="4248150" cy="4392612"/>
        </p:xfrm>
        <a:graphic>
          <a:graphicData uri="http://schemas.openxmlformats.org/presentationml/2006/ole">
            <mc:AlternateContent xmlns:mc="http://schemas.openxmlformats.org/markup-compatibility/2006">
              <mc:Choice xmlns:v="urn:schemas-microsoft-com:vml" Requires="v">
                <p:oleObj spid="_x0000_s14343" name="Bit Eşlem Resmi" r:id="rId4" imgW="3419952" imgH="2924583" progId="PBrush">
                  <p:embed/>
                </p:oleObj>
              </mc:Choice>
              <mc:Fallback>
                <p:oleObj name="Bit Eşlem Resmi" r:id="rId4" imgW="3419952" imgH="2924583" progId="PBrush">
                  <p:embed/>
                  <p:pic>
                    <p:nvPicPr>
                      <p:cNvPr id="0" name="Picture 2"/>
                      <p:cNvPicPr>
                        <a:picLocks noGrp="1"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619250" y="1700213"/>
                        <a:ext cx="4248150"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İçerik Yer Tutucusu 1"/>
          <p:cNvSpPr>
            <a:spLocks noGrp="1"/>
          </p:cNvSpPr>
          <p:nvPr>
            <p:ph sz="quarter" idx="2"/>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9653"/>
                                        </p:tgtEl>
                                        <p:attrNameLst>
                                          <p:attrName>style.visibility</p:attrName>
                                        </p:attrNameLst>
                                      </p:cBhvr>
                                      <p:to>
                                        <p:strVal val="visible"/>
                                      </p:to>
                                    </p:set>
                                    <p:anim calcmode="lin" valueType="num">
                                      <p:cBhvr>
                                        <p:cTn id="7" dur="500" fill="hold"/>
                                        <p:tgtEl>
                                          <p:spTgt spid="69653"/>
                                        </p:tgtEl>
                                        <p:attrNameLst>
                                          <p:attrName>ppt_w</p:attrName>
                                        </p:attrNameLst>
                                      </p:cBhvr>
                                      <p:tavLst>
                                        <p:tav tm="0">
                                          <p:val>
                                            <p:fltVal val="0"/>
                                          </p:val>
                                        </p:tav>
                                        <p:tav tm="100000">
                                          <p:val>
                                            <p:strVal val="#ppt_w"/>
                                          </p:val>
                                        </p:tav>
                                      </p:tavLst>
                                    </p:anim>
                                    <p:anim calcmode="lin" valueType="num">
                                      <p:cBhvr>
                                        <p:cTn id="8" dur="500" fill="hold"/>
                                        <p:tgtEl>
                                          <p:spTgt spid="696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p:txBody>
          <a:bodyPr/>
          <a:lstStyle/>
          <a:p>
            <a:pPr algn="just">
              <a:lnSpc>
                <a:spcPct val="150000"/>
              </a:lnSpc>
              <a:buFont typeface="Wingdings" pitchFamily="2" charset="2"/>
              <a:buNone/>
            </a:pPr>
            <a:r>
              <a:rPr lang="tr-TR">
                <a:latin typeface="Verdana" pitchFamily="34" charset="0"/>
              </a:rPr>
              <a:t>   </a:t>
            </a:r>
            <a:r>
              <a:rPr lang="tr-TR">
                <a:latin typeface="Comic Sans MS" pitchFamily="66" charset="0"/>
              </a:rPr>
              <a:t>Bu renk sistemi renk tonunu (hue), değerini (value) ve yoğunluğunu (chroma) esas alan, esnekliği, basitliği, tutarlılığı ve evrensel olması nedeniyle en çok kabul gören sistemlerden biridir.</a:t>
            </a:r>
          </a:p>
          <a:p>
            <a:pPr algn="just"/>
            <a:endParaRPr lang="tr-TR">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68313" y="404813"/>
            <a:ext cx="8229600" cy="1658937"/>
          </a:xfrm>
        </p:spPr>
        <p:txBody>
          <a:bodyPr>
            <a:normAutofit fontScale="90000"/>
          </a:bodyPr>
          <a:lstStyle/>
          <a:p>
            <a:r>
              <a:rPr lang="tr-TR" sz="2400" b="1">
                <a:solidFill>
                  <a:srgbClr val="FF0000"/>
                </a:solidFill>
                <a:latin typeface="Comic Sans MS" pitchFamily="66" charset="0"/>
              </a:rPr>
              <a:t/>
            </a:r>
            <a:br>
              <a:rPr lang="tr-TR" sz="2400" b="1">
                <a:solidFill>
                  <a:srgbClr val="FF0000"/>
                </a:solidFill>
                <a:latin typeface="Comic Sans MS" pitchFamily="66" charset="0"/>
              </a:rPr>
            </a:br>
            <a:r>
              <a:rPr lang="tr-TR" sz="2400" b="1">
                <a:solidFill>
                  <a:srgbClr val="FF0000"/>
                </a:solidFill>
                <a:latin typeface="Comic Sans MS" pitchFamily="66" charset="0"/>
              </a:rPr>
              <a:t>CIE Lab (</a:t>
            </a:r>
            <a:r>
              <a:rPr lang="tr-TR" sz="2400" b="1" i="1">
                <a:solidFill>
                  <a:srgbClr val="FF0000"/>
                </a:solidFill>
                <a:latin typeface="Comic Sans MS" pitchFamily="66" charset="0"/>
              </a:rPr>
              <a:t>Comission Internationale de l’Eclairage-</a:t>
            </a:r>
            <a:r>
              <a:rPr lang="tr-TR" sz="2400" b="1">
                <a:solidFill>
                  <a:srgbClr val="FF0000"/>
                </a:solidFill>
                <a:latin typeface="Comic Sans MS" pitchFamily="66" charset="0"/>
              </a:rPr>
              <a:t>International Commission on Illumination) Renk Sistemi:</a:t>
            </a:r>
            <a:r>
              <a:rPr lang="tr-TR" sz="4000" b="1">
                <a:solidFill>
                  <a:srgbClr val="FF0000"/>
                </a:solidFill>
                <a:latin typeface="Comic Sans MS" pitchFamily="66" charset="0"/>
              </a:rPr>
              <a:t/>
            </a:r>
            <a:br>
              <a:rPr lang="tr-TR" sz="4000" b="1">
                <a:solidFill>
                  <a:srgbClr val="FF0000"/>
                </a:solidFill>
                <a:latin typeface="Comic Sans MS" pitchFamily="66" charset="0"/>
              </a:rPr>
            </a:br>
            <a:endParaRPr lang="tr-TR" sz="4000" b="1">
              <a:solidFill>
                <a:srgbClr val="FF0000"/>
              </a:solidFill>
              <a:latin typeface="Comic Sans MS" pitchFamily="66" charset="0"/>
            </a:endParaRPr>
          </a:p>
        </p:txBody>
      </p:sp>
      <p:sp>
        <p:nvSpPr>
          <p:cNvPr id="376835" name="Rectangle 3"/>
          <p:cNvSpPr>
            <a:spLocks noGrp="1" noChangeArrowheads="1"/>
          </p:cNvSpPr>
          <p:nvPr>
            <p:ph type="body" idx="1"/>
          </p:nvPr>
        </p:nvSpPr>
        <p:spPr/>
        <p:txBody>
          <a:bodyPr/>
          <a:lstStyle/>
          <a:p>
            <a:pPr algn="just">
              <a:lnSpc>
                <a:spcPct val="140000"/>
              </a:lnSpc>
              <a:buFont typeface="Wingdings" pitchFamily="2" charset="2"/>
              <a:buNone/>
            </a:pPr>
            <a:r>
              <a:rPr lang="tr-TR">
                <a:latin typeface="Verdana" pitchFamily="34" charset="0"/>
              </a:rPr>
              <a:t>   </a:t>
            </a:r>
            <a:r>
              <a:rPr lang="tr-TR">
                <a:latin typeface="Comic Sans MS" pitchFamily="66" charset="0"/>
              </a:rPr>
              <a:t>Renk ölçümleri ve ayrımları yapıldığı durumlarda CIE Lab sistemi kullanılır. Bu  organizasyon (Commision Internationale de l’Eclairage) renk ve görünüm ile ilgili bir standardizasyon sunmuştur. </a:t>
            </a:r>
          </a:p>
          <a:p>
            <a:pPr algn="just"/>
            <a:endParaRPr lang="tr-TR">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type="body" sz="half" idx="1"/>
          </p:nvPr>
        </p:nvSpPr>
        <p:spPr>
          <a:xfrm>
            <a:off x="457200" y="1412875"/>
            <a:ext cx="8147050" cy="4114800"/>
          </a:xfrm>
          <a:noFill/>
          <a:ln>
            <a:solidFill>
              <a:schemeClr val="tx1"/>
            </a:solidFill>
          </a:ln>
        </p:spPr>
        <p:txBody>
          <a:bodyPr/>
          <a:lstStyle/>
          <a:p>
            <a:pPr>
              <a:lnSpc>
                <a:spcPct val="90000"/>
              </a:lnSpc>
              <a:buFont typeface="Wingdings" pitchFamily="2" charset="2"/>
              <a:buNone/>
            </a:pPr>
            <a:r>
              <a:rPr lang="tr-TR" sz="2800" b="1">
                <a:latin typeface="Comic Sans MS" pitchFamily="66" charset="0"/>
              </a:rPr>
              <a:t>	</a:t>
            </a:r>
            <a:r>
              <a:rPr lang="tr-TR" b="1">
                <a:latin typeface="Comic Sans MS" pitchFamily="66" charset="0"/>
              </a:rPr>
              <a:t>CIE Sistemi</a:t>
            </a:r>
          </a:p>
          <a:p>
            <a:pPr>
              <a:lnSpc>
                <a:spcPct val="90000"/>
              </a:lnSpc>
              <a:buFont typeface="Wingdings" pitchFamily="2" charset="2"/>
              <a:buNone/>
            </a:pPr>
            <a:r>
              <a:rPr lang="tr-TR" sz="2800">
                <a:latin typeface="Comic Sans MS" pitchFamily="66" charset="0"/>
              </a:rPr>
              <a:t>	</a:t>
            </a:r>
          </a:p>
          <a:p>
            <a:pPr>
              <a:lnSpc>
                <a:spcPct val="90000"/>
              </a:lnSpc>
              <a:buFont typeface="Wingdings" pitchFamily="2" charset="2"/>
              <a:buNone/>
            </a:pPr>
            <a:r>
              <a:rPr lang="tr-TR" sz="2800">
                <a:latin typeface="Comic Sans MS" pitchFamily="66" charset="0"/>
              </a:rPr>
              <a:t>	Tristimulus koordinatları diye ifade edilen üç renk esastır. </a:t>
            </a:r>
          </a:p>
          <a:p>
            <a:pPr>
              <a:lnSpc>
                <a:spcPct val="90000"/>
              </a:lnSpc>
              <a:buFont typeface="Wingdings" pitchFamily="2" charset="2"/>
              <a:buNone/>
            </a:pPr>
            <a:r>
              <a:rPr lang="tr-TR" sz="2800">
                <a:latin typeface="Comic Sans MS" pitchFamily="66" charset="0"/>
              </a:rPr>
              <a:t>	    </a:t>
            </a:r>
          </a:p>
          <a:p>
            <a:pPr>
              <a:lnSpc>
                <a:spcPct val="90000"/>
              </a:lnSpc>
              <a:buFont typeface="Wingdings" pitchFamily="2" charset="2"/>
              <a:buNone/>
            </a:pPr>
            <a:r>
              <a:rPr lang="tr-TR">
                <a:latin typeface="Comic Sans MS" pitchFamily="66" charset="0"/>
              </a:rPr>
              <a:t>	   </a:t>
            </a:r>
            <a:r>
              <a:rPr lang="tr-TR">
                <a:solidFill>
                  <a:srgbClr val="FF0000"/>
                </a:solidFill>
                <a:latin typeface="Comic Sans MS" pitchFamily="66" charset="0"/>
              </a:rPr>
              <a:t>X</a:t>
            </a:r>
            <a:r>
              <a:rPr lang="tr-TR">
                <a:latin typeface="Comic Sans MS" pitchFamily="66" charset="0"/>
              </a:rPr>
              <a:t> kırmızı</a:t>
            </a:r>
          </a:p>
          <a:p>
            <a:pPr>
              <a:lnSpc>
                <a:spcPct val="90000"/>
              </a:lnSpc>
              <a:buFont typeface="Wingdings" pitchFamily="2" charset="2"/>
              <a:buNone/>
            </a:pPr>
            <a:r>
              <a:rPr lang="tr-TR" sz="2800">
                <a:latin typeface="Comic Sans MS" pitchFamily="66" charset="0"/>
              </a:rPr>
              <a:t>	    </a:t>
            </a:r>
            <a:r>
              <a:rPr lang="tr-TR">
                <a:solidFill>
                  <a:srgbClr val="66FF66"/>
                </a:solidFill>
                <a:latin typeface="Comic Sans MS" pitchFamily="66" charset="0"/>
              </a:rPr>
              <a:t>Y</a:t>
            </a:r>
            <a:r>
              <a:rPr lang="tr-TR">
                <a:latin typeface="Comic Sans MS" pitchFamily="66" charset="0"/>
              </a:rPr>
              <a:t> yeşil</a:t>
            </a:r>
          </a:p>
          <a:p>
            <a:pPr>
              <a:lnSpc>
                <a:spcPct val="90000"/>
              </a:lnSpc>
              <a:buFont typeface="Wingdings" pitchFamily="2" charset="2"/>
              <a:buNone/>
            </a:pPr>
            <a:r>
              <a:rPr lang="tr-TR" sz="2800">
                <a:latin typeface="Comic Sans MS" pitchFamily="66" charset="0"/>
              </a:rPr>
              <a:t>	    </a:t>
            </a:r>
            <a:r>
              <a:rPr lang="tr-TR">
                <a:solidFill>
                  <a:srgbClr val="00CCFF"/>
                </a:solidFill>
                <a:latin typeface="Comic Sans MS" pitchFamily="66" charset="0"/>
              </a:rPr>
              <a:t>Z</a:t>
            </a:r>
            <a:r>
              <a:rPr lang="tr-TR">
                <a:latin typeface="Comic Sans MS" pitchFamily="66" charset="0"/>
              </a:rPr>
              <a:t> mavi</a:t>
            </a:r>
          </a:p>
          <a:p>
            <a:pPr>
              <a:lnSpc>
                <a:spcPct val="90000"/>
              </a:lnSpc>
              <a:buFont typeface="Wingdings" pitchFamily="2" charset="2"/>
              <a:buNone/>
            </a:pPr>
            <a:endParaRPr lang="tr-TR" sz="1200">
              <a:effectLst/>
              <a:latin typeface="Arial" charset="0"/>
            </a:endParaRPr>
          </a:p>
        </p:txBody>
      </p:sp>
      <p:sp>
        <p:nvSpPr>
          <p:cNvPr id="2" name="İçerik Yer Tutucusu 1"/>
          <p:cNvSpPr>
            <a:spLocks noGrp="1"/>
          </p:cNvSpPr>
          <p:nvPr>
            <p:ph sz="half" idx="2"/>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Clr clrSpc="rgb" dir="cw">
                                      <p:cBhvr override="childStyle">
                                        <p:cTn id="6" dur="100" fill="hold"/>
                                        <p:tgtEl>
                                          <p:spTgt spid="224259">
                                            <p:txEl>
                                              <p:pRg st="3" end="3"/>
                                            </p:txEl>
                                          </p:spTgt>
                                        </p:tgtEl>
                                        <p:attrNameLst>
                                          <p:attrName>style.color</p:attrName>
                                        </p:attrNameLst>
                                      </p:cBhvr>
                                      <p:to>
                                        <a:schemeClr val="tx1"/>
                                      </p:to>
                                    </p:animClr>
                                    <p:animClr clrSpc="rgb" dir="cw">
                                      <p:cBhvr>
                                        <p:cTn id="7" dur="100" fill="hold"/>
                                        <p:tgtEl>
                                          <p:spTgt spid="224259">
                                            <p:txEl>
                                              <p:pRg st="3" end="3"/>
                                            </p:txEl>
                                          </p:spTgt>
                                        </p:tgtEl>
                                        <p:attrNameLst>
                                          <p:attrName>fillcolor</p:attrName>
                                        </p:attrNameLst>
                                      </p:cBhvr>
                                      <p:to>
                                        <a:schemeClr val="tx1"/>
                                      </p:to>
                                    </p:animClr>
                                    <p:set>
                                      <p:cBhvr>
                                        <p:cTn id="8" dur="100" fill="hold"/>
                                        <p:tgtEl>
                                          <p:spTgt spid="224259">
                                            <p:txEl>
                                              <p:pRg st="3" end="3"/>
                                            </p:txEl>
                                          </p:spTgt>
                                        </p:tgtEl>
                                        <p:attrNameLst>
                                          <p:attrName>fill.type</p:attrName>
                                        </p:attrNameLst>
                                      </p:cBhvr>
                                      <p:to>
                                        <p:strVal val="solid"/>
                                      </p:to>
                                    </p:set>
                                    <p:set>
                                      <p:cBhvr>
                                        <p:cTn id="9" dur="100" fill="hold"/>
                                        <p:tgtEl>
                                          <p:spTgt spid="224259">
                                            <p:txEl>
                                              <p:pRg st="3" end="3"/>
                                            </p:txEl>
                                          </p:spTgt>
                                        </p:tgtEl>
                                        <p:attrNameLst>
                                          <p:attrName>fill.on</p:attrName>
                                        </p:attrNameLst>
                                      </p:cBhvr>
                                      <p:to>
                                        <p:strVal val="true"/>
                                      </p:to>
                                    </p:set>
                                    <p:animRot by="120000">
                                      <p:cBhvr>
                                        <p:cTn id="10" dur="100" fill="hold">
                                          <p:stCondLst>
                                            <p:cond delay="0"/>
                                          </p:stCondLst>
                                        </p:cTn>
                                        <p:tgtEl>
                                          <p:spTgt spid="224259">
                                            <p:txEl>
                                              <p:pRg st="3" end="3"/>
                                            </p:txEl>
                                          </p:spTgt>
                                        </p:tgtEl>
                                        <p:attrNameLst>
                                          <p:attrName>r</p:attrName>
                                        </p:attrNameLst>
                                      </p:cBhvr>
                                    </p:animRot>
                                    <p:animRot by="-240000">
                                      <p:cBhvr>
                                        <p:cTn id="11" dur="200" fill="hold">
                                          <p:stCondLst>
                                            <p:cond delay="200"/>
                                          </p:stCondLst>
                                        </p:cTn>
                                        <p:tgtEl>
                                          <p:spTgt spid="224259">
                                            <p:txEl>
                                              <p:pRg st="3" end="3"/>
                                            </p:txEl>
                                          </p:spTgt>
                                        </p:tgtEl>
                                        <p:attrNameLst>
                                          <p:attrName>r</p:attrName>
                                        </p:attrNameLst>
                                      </p:cBhvr>
                                    </p:animRot>
                                    <p:animRot by="240000">
                                      <p:cBhvr>
                                        <p:cTn id="12" dur="200" fill="hold">
                                          <p:stCondLst>
                                            <p:cond delay="400"/>
                                          </p:stCondLst>
                                        </p:cTn>
                                        <p:tgtEl>
                                          <p:spTgt spid="224259">
                                            <p:txEl>
                                              <p:pRg st="3" end="3"/>
                                            </p:txEl>
                                          </p:spTgt>
                                        </p:tgtEl>
                                        <p:attrNameLst>
                                          <p:attrName>r</p:attrName>
                                        </p:attrNameLst>
                                      </p:cBhvr>
                                    </p:animRot>
                                    <p:animRot by="-240000">
                                      <p:cBhvr>
                                        <p:cTn id="13" dur="200" fill="hold">
                                          <p:stCondLst>
                                            <p:cond delay="600"/>
                                          </p:stCondLst>
                                        </p:cTn>
                                        <p:tgtEl>
                                          <p:spTgt spid="224259">
                                            <p:txEl>
                                              <p:pRg st="3" end="3"/>
                                            </p:txEl>
                                          </p:spTgt>
                                        </p:tgtEl>
                                        <p:attrNameLst>
                                          <p:attrName>r</p:attrName>
                                        </p:attrNameLst>
                                      </p:cBhvr>
                                    </p:animRot>
                                    <p:animRot by="120000">
                                      <p:cBhvr>
                                        <p:cTn id="14" dur="200" fill="hold">
                                          <p:stCondLst>
                                            <p:cond delay="800"/>
                                          </p:stCondLst>
                                        </p:cTn>
                                        <p:tgtEl>
                                          <p:spTgt spid="224259">
                                            <p:txEl>
                                              <p:pRg st="3" end="3"/>
                                            </p:txEl>
                                          </p:spTgt>
                                        </p:tgtEl>
                                        <p:attrNameLst>
                                          <p:attrName>r</p:attrName>
                                        </p:attrNameLst>
                                      </p:cBhvr>
                                    </p:animRot>
                                  </p:childTnLst>
                                </p:cTn>
                              </p:par>
                            </p:childTnLst>
                          </p:cTn>
                        </p:par>
                        <p:par>
                          <p:cTn id="15" fill="hold">
                            <p:stCondLst>
                              <p:cond delay="1000"/>
                            </p:stCondLst>
                            <p:childTnLst>
                              <p:par>
                                <p:cTn id="16" presetID="32" presetClass="emph" presetSubtype="0" fill="hold" nodeType="afterEffect">
                                  <p:stCondLst>
                                    <p:cond delay="0"/>
                                  </p:stCondLst>
                                  <p:childTnLst>
                                    <p:animClr clrSpc="rgb" dir="cw">
                                      <p:cBhvr override="childStyle">
                                        <p:cTn id="17" dur="100" fill="hold"/>
                                        <p:tgtEl>
                                          <p:spTgt spid="224259">
                                            <p:txEl>
                                              <p:pRg st="4" end="4"/>
                                            </p:txEl>
                                          </p:spTgt>
                                        </p:tgtEl>
                                        <p:attrNameLst>
                                          <p:attrName>style.color</p:attrName>
                                        </p:attrNameLst>
                                      </p:cBhvr>
                                      <p:to>
                                        <a:schemeClr val="tx1"/>
                                      </p:to>
                                    </p:animClr>
                                    <p:animClr clrSpc="rgb" dir="cw">
                                      <p:cBhvr>
                                        <p:cTn id="18" dur="100" fill="hold"/>
                                        <p:tgtEl>
                                          <p:spTgt spid="224259">
                                            <p:txEl>
                                              <p:pRg st="4" end="4"/>
                                            </p:txEl>
                                          </p:spTgt>
                                        </p:tgtEl>
                                        <p:attrNameLst>
                                          <p:attrName>fillcolor</p:attrName>
                                        </p:attrNameLst>
                                      </p:cBhvr>
                                      <p:to>
                                        <a:schemeClr val="tx1"/>
                                      </p:to>
                                    </p:animClr>
                                    <p:set>
                                      <p:cBhvr>
                                        <p:cTn id="19" dur="100" fill="hold"/>
                                        <p:tgtEl>
                                          <p:spTgt spid="224259">
                                            <p:txEl>
                                              <p:pRg st="4" end="4"/>
                                            </p:txEl>
                                          </p:spTgt>
                                        </p:tgtEl>
                                        <p:attrNameLst>
                                          <p:attrName>fill.type</p:attrName>
                                        </p:attrNameLst>
                                      </p:cBhvr>
                                      <p:to>
                                        <p:strVal val="solid"/>
                                      </p:to>
                                    </p:set>
                                    <p:set>
                                      <p:cBhvr>
                                        <p:cTn id="20" dur="100" fill="hold"/>
                                        <p:tgtEl>
                                          <p:spTgt spid="224259">
                                            <p:txEl>
                                              <p:pRg st="4" end="4"/>
                                            </p:txEl>
                                          </p:spTgt>
                                        </p:tgtEl>
                                        <p:attrNameLst>
                                          <p:attrName>fill.on</p:attrName>
                                        </p:attrNameLst>
                                      </p:cBhvr>
                                      <p:to>
                                        <p:strVal val="true"/>
                                      </p:to>
                                    </p:set>
                                    <p:animRot by="120000">
                                      <p:cBhvr>
                                        <p:cTn id="21" dur="100" fill="hold">
                                          <p:stCondLst>
                                            <p:cond delay="0"/>
                                          </p:stCondLst>
                                        </p:cTn>
                                        <p:tgtEl>
                                          <p:spTgt spid="224259">
                                            <p:txEl>
                                              <p:pRg st="4" end="4"/>
                                            </p:txEl>
                                          </p:spTgt>
                                        </p:tgtEl>
                                        <p:attrNameLst>
                                          <p:attrName>r</p:attrName>
                                        </p:attrNameLst>
                                      </p:cBhvr>
                                    </p:animRot>
                                    <p:animRot by="-240000">
                                      <p:cBhvr>
                                        <p:cTn id="22" dur="200" fill="hold">
                                          <p:stCondLst>
                                            <p:cond delay="200"/>
                                          </p:stCondLst>
                                        </p:cTn>
                                        <p:tgtEl>
                                          <p:spTgt spid="224259">
                                            <p:txEl>
                                              <p:pRg st="4" end="4"/>
                                            </p:txEl>
                                          </p:spTgt>
                                        </p:tgtEl>
                                        <p:attrNameLst>
                                          <p:attrName>r</p:attrName>
                                        </p:attrNameLst>
                                      </p:cBhvr>
                                    </p:animRot>
                                    <p:animRot by="240000">
                                      <p:cBhvr>
                                        <p:cTn id="23" dur="200" fill="hold">
                                          <p:stCondLst>
                                            <p:cond delay="400"/>
                                          </p:stCondLst>
                                        </p:cTn>
                                        <p:tgtEl>
                                          <p:spTgt spid="224259">
                                            <p:txEl>
                                              <p:pRg st="4" end="4"/>
                                            </p:txEl>
                                          </p:spTgt>
                                        </p:tgtEl>
                                        <p:attrNameLst>
                                          <p:attrName>r</p:attrName>
                                        </p:attrNameLst>
                                      </p:cBhvr>
                                    </p:animRot>
                                    <p:animRot by="-240000">
                                      <p:cBhvr>
                                        <p:cTn id="24" dur="200" fill="hold">
                                          <p:stCondLst>
                                            <p:cond delay="600"/>
                                          </p:stCondLst>
                                        </p:cTn>
                                        <p:tgtEl>
                                          <p:spTgt spid="224259">
                                            <p:txEl>
                                              <p:pRg st="4" end="4"/>
                                            </p:txEl>
                                          </p:spTgt>
                                        </p:tgtEl>
                                        <p:attrNameLst>
                                          <p:attrName>r</p:attrName>
                                        </p:attrNameLst>
                                      </p:cBhvr>
                                    </p:animRot>
                                    <p:animRot by="120000">
                                      <p:cBhvr>
                                        <p:cTn id="25" dur="200" fill="hold">
                                          <p:stCondLst>
                                            <p:cond delay="800"/>
                                          </p:stCondLst>
                                        </p:cTn>
                                        <p:tgtEl>
                                          <p:spTgt spid="224259">
                                            <p:txEl>
                                              <p:pRg st="4" end="4"/>
                                            </p:txEl>
                                          </p:spTgt>
                                        </p:tgtEl>
                                        <p:attrNameLst>
                                          <p:attrName>r</p:attrName>
                                        </p:attrNameLst>
                                      </p:cBhvr>
                                    </p:animRot>
                                  </p:childTnLst>
                                </p:cTn>
                              </p:par>
                            </p:childTnLst>
                          </p:cTn>
                        </p:par>
                        <p:par>
                          <p:cTn id="26" fill="hold">
                            <p:stCondLst>
                              <p:cond delay="2000"/>
                            </p:stCondLst>
                            <p:childTnLst>
                              <p:par>
                                <p:cTn id="27" presetID="32" presetClass="emph" presetSubtype="0" fill="hold" nodeType="afterEffect">
                                  <p:stCondLst>
                                    <p:cond delay="0"/>
                                  </p:stCondLst>
                                  <p:childTnLst>
                                    <p:animClr clrSpc="rgb" dir="cw">
                                      <p:cBhvr override="childStyle">
                                        <p:cTn id="28" dur="100" fill="hold"/>
                                        <p:tgtEl>
                                          <p:spTgt spid="224259">
                                            <p:txEl>
                                              <p:pRg st="5" end="5"/>
                                            </p:txEl>
                                          </p:spTgt>
                                        </p:tgtEl>
                                        <p:attrNameLst>
                                          <p:attrName>style.color</p:attrName>
                                        </p:attrNameLst>
                                      </p:cBhvr>
                                      <p:to>
                                        <a:schemeClr val="tx1"/>
                                      </p:to>
                                    </p:animClr>
                                    <p:animClr clrSpc="rgb" dir="cw">
                                      <p:cBhvr>
                                        <p:cTn id="29" dur="100" fill="hold"/>
                                        <p:tgtEl>
                                          <p:spTgt spid="224259">
                                            <p:txEl>
                                              <p:pRg st="5" end="5"/>
                                            </p:txEl>
                                          </p:spTgt>
                                        </p:tgtEl>
                                        <p:attrNameLst>
                                          <p:attrName>fillcolor</p:attrName>
                                        </p:attrNameLst>
                                      </p:cBhvr>
                                      <p:to>
                                        <a:schemeClr val="tx1"/>
                                      </p:to>
                                    </p:animClr>
                                    <p:set>
                                      <p:cBhvr>
                                        <p:cTn id="30" dur="100" fill="hold"/>
                                        <p:tgtEl>
                                          <p:spTgt spid="224259">
                                            <p:txEl>
                                              <p:pRg st="5" end="5"/>
                                            </p:txEl>
                                          </p:spTgt>
                                        </p:tgtEl>
                                        <p:attrNameLst>
                                          <p:attrName>fill.type</p:attrName>
                                        </p:attrNameLst>
                                      </p:cBhvr>
                                      <p:to>
                                        <p:strVal val="solid"/>
                                      </p:to>
                                    </p:set>
                                    <p:set>
                                      <p:cBhvr>
                                        <p:cTn id="31" dur="100" fill="hold"/>
                                        <p:tgtEl>
                                          <p:spTgt spid="224259">
                                            <p:txEl>
                                              <p:pRg st="5" end="5"/>
                                            </p:txEl>
                                          </p:spTgt>
                                        </p:tgtEl>
                                        <p:attrNameLst>
                                          <p:attrName>fill.on</p:attrName>
                                        </p:attrNameLst>
                                      </p:cBhvr>
                                      <p:to>
                                        <p:strVal val="true"/>
                                      </p:to>
                                    </p:set>
                                    <p:animRot by="120000">
                                      <p:cBhvr>
                                        <p:cTn id="32" dur="100" fill="hold">
                                          <p:stCondLst>
                                            <p:cond delay="0"/>
                                          </p:stCondLst>
                                        </p:cTn>
                                        <p:tgtEl>
                                          <p:spTgt spid="224259">
                                            <p:txEl>
                                              <p:pRg st="5" end="5"/>
                                            </p:txEl>
                                          </p:spTgt>
                                        </p:tgtEl>
                                        <p:attrNameLst>
                                          <p:attrName>r</p:attrName>
                                        </p:attrNameLst>
                                      </p:cBhvr>
                                    </p:animRot>
                                    <p:animRot by="-240000">
                                      <p:cBhvr>
                                        <p:cTn id="33" dur="200" fill="hold">
                                          <p:stCondLst>
                                            <p:cond delay="200"/>
                                          </p:stCondLst>
                                        </p:cTn>
                                        <p:tgtEl>
                                          <p:spTgt spid="224259">
                                            <p:txEl>
                                              <p:pRg st="5" end="5"/>
                                            </p:txEl>
                                          </p:spTgt>
                                        </p:tgtEl>
                                        <p:attrNameLst>
                                          <p:attrName>r</p:attrName>
                                        </p:attrNameLst>
                                      </p:cBhvr>
                                    </p:animRot>
                                    <p:animRot by="240000">
                                      <p:cBhvr>
                                        <p:cTn id="34" dur="200" fill="hold">
                                          <p:stCondLst>
                                            <p:cond delay="400"/>
                                          </p:stCondLst>
                                        </p:cTn>
                                        <p:tgtEl>
                                          <p:spTgt spid="224259">
                                            <p:txEl>
                                              <p:pRg st="5" end="5"/>
                                            </p:txEl>
                                          </p:spTgt>
                                        </p:tgtEl>
                                        <p:attrNameLst>
                                          <p:attrName>r</p:attrName>
                                        </p:attrNameLst>
                                      </p:cBhvr>
                                    </p:animRot>
                                    <p:animRot by="-240000">
                                      <p:cBhvr>
                                        <p:cTn id="35" dur="200" fill="hold">
                                          <p:stCondLst>
                                            <p:cond delay="600"/>
                                          </p:stCondLst>
                                        </p:cTn>
                                        <p:tgtEl>
                                          <p:spTgt spid="224259">
                                            <p:txEl>
                                              <p:pRg st="5" end="5"/>
                                            </p:txEl>
                                          </p:spTgt>
                                        </p:tgtEl>
                                        <p:attrNameLst>
                                          <p:attrName>r</p:attrName>
                                        </p:attrNameLst>
                                      </p:cBhvr>
                                    </p:animRot>
                                    <p:animRot by="120000">
                                      <p:cBhvr>
                                        <p:cTn id="36" dur="200" fill="hold">
                                          <p:stCondLst>
                                            <p:cond delay="800"/>
                                          </p:stCondLst>
                                        </p:cTn>
                                        <p:tgtEl>
                                          <p:spTgt spid="224259">
                                            <p:txEl>
                                              <p:pRg st="5" end="5"/>
                                            </p:txEl>
                                          </p:spTgt>
                                        </p:tgtEl>
                                        <p:attrNameLst>
                                          <p:attrName>r</p:attrName>
                                        </p:attrNameLst>
                                      </p:cBhvr>
                                    </p:animRot>
                                  </p:childTnLst>
                                </p:cTn>
                              </p:par>
                            </p:childTnLst>
                          </p:cTn>
                        </p:par>
                        <p:par>
                          <p:cTn id="37" fill="hold">
                            <p:stCondLst>
                              <p:cond delay="3000"/>
                            </p:stCondLst>
                            <p:childTnLst>
                              <p:par>
                                <p:cTn id="38" presetID="32" presetClass="emph" presetSubtype="0" fill="hold" nodeType="afterEffect">
                                  <p:stCondLst>
                                    <p:cond delay="0"/>
                                  </p:stCondLst>
                                  <p:childTnLst>
                                    <p:animClr clrSpc="rgb" dir="cw">
                                      <p:cBhvr override="childStyle">
                                        <p:cTn id="39" dur="100" fill="hold"/>
                                        <p:tgtEl>
                                          <p:spTgt spid="224259">
                                            <p:txEl>
                                              <p:pRg st="6" end="6"/>
                                            </p:txEl>
                                          </p:spTgt>
                                        </p:tgtEl>
                                        <p:attrNameLst>
                                          <p:attrName>style.color</p:attrName>
                                        </p:attrNameLst>
                                      </p:cBhvr>
                                      <p:to>
                                        <a:schemeClr val="tx1"/>
                                      </p:to>
                                    </p:animClr>
                                    <p:animClr clrSpc="rgb" dir="cw">
                                      <p:cBhvr>
                                        <p:cTn id="40" dur="100" fill="hold"/>
                                        <p:tgtEl>
                                          <p:spTgt spid="224259">
                                            <p:txEl>
                                              <p:pRg st="6" end="6"/>
                                            </p:txEl>
                                          </p:spTgt>
                                        </p:tgtEl>
                                        <p:attrNameLst>
                                          <p:attrName>fillcolor</p:attrName>
                                        </p:attrNameLst>
                                      </p:cBhvr>
                                      <p:to>
                                        <a:schemeClr val="tx1"/>
                                      </p:to>
                                    </p:animClr>
                                    <p:set>
                                      <p:cBhvr>
                                        <p:cTn id="41" dur="100" fill="hold"/>
                                        <p:tgtEl>
                                          <p:spTgt spid="224259">
                                            <p:txEl>
                                              <p:pRg st="6" end="6"/>
                                            </p:txEl>
                                          </p:spTgt>
                                        </p:tgtEl>
                                        <p:attrNameLst>
                                          <p:attrName>fill.type</p:attrName>
                                        </p:attrNameLst>
                                      </p:cBhvr>
                                      <p:to>
                                        <p:strVal val="solid"/>
                                      </p:to>
                                    </p:set>
                                    <p:set>
                                      <p:cBhvr>
                                        <p:cTn id="42" dur="100" fill="hold"/>
                                        <p:tgtEl>
                                          <p:spTgt spid="224259">
                                            <p:txEl>
                                              <p:pRg st="6" end="6"/>
                                            </p:txEl>
                                          </p:spTgt>
                                        </p:tgtEl>
                                        <p:attrNameLst>
                                          <p:attrName>fill.on</p:attrName>
                                        </p:attrNameLst>
                                      </p:cBhvr>
                                      <p:to>
                                        <p:strVal val="true"/>
                                      </p:to>
                                    </p:set>
                                    <p:animRot by="120000">
                                      <p:cBhvr>
                                        <p:cTn id="43" dur="100" fill="hold">
                                          <p:stCondLst>
                                            <p:cond delay="0"/>
                                          </p:stCondLst>
                                        </p:cTn>
                                        <p:tgtEl>
                                          <p:spTgt spid="224259">
                                            <p:txEl>
                                              <p:pRg st="6" end="6"/>
                                            </p:txEl>
                                          </p:spTgt>
                                        </p:tgtEl>
                                        <p:attrNameLst>
                                          <p:attrName>r</p:attrName>
                                        </p:attrNameLst>
                                      </p:cBhvr>
                                    </p:animRot>
                                    <p:animRot by="-240000">
                                      <p:cBhvr>
                                        <p:cTn id="44" dur="200" fill="hold">
                                          <p:stCondLst>
                                            <p:cond delay="200"/>
                                          </p:stCondLst>
                                        </p:cTn>
                                        <p:tgtEl>
                                          <p:spTgt spid="224259">
                                            <p:txEl>
                                              <p:pRg st="6" end="6"/>
                                            </p:txEl>
                                          </p:spTgt>
                                        </p:tgtEl>
                                        <p:attrNameLst>
                                          <p:attrName>r</p:attrName>
                                        </p:attrNameLst>
                                      </p:cBhvr>
                                    </p:animRot>
                                    <p:animRot by="240000">
                                      <p:cBhvr>
                                        <p:cTn id="45" dur="200" fill="hold">
                                          <p:stCondLst>
                                            <p:cond delay="400"/>
                                          </p:stCondLst>
                                        </p:cTn>
                                        <p:tgtEl>
                                          <p:spTgt spid="224259">
                                            <p:txEl>
                                              <p:pRg st="6" end="6"/>
                                            </p:txEl>
                                          </p:spTgt>
                                        </p:tgtEl>
                                        <p:attrNameLst>
                                          <p:attrName>r</p:attrName>
                                        </p:attrNameLst>
                                      </p:cBhvr>
                                    </p:animRot>
                                    <p:animRot by="-240000">
                                      <p:cBhvr>
                                        <p:cTn id="46" dur="200" fill="hold">
                                          <p:stCondLst>
                                            <p:cond delay="600"/>
                                          </p:stCondLst>
                                        </p:cTn>
                                        <p:tgtEl>
                                          <p:spTgt spid="224259">
                                            <p:txEl>
                                              <p:pRg st="6" end="6"/>
                                            </p:txEl>
                                          </p:spTgt>
                                        </p:tgtEl>
                                        <p:attrNameLst>
                                          <p:attrName>r</p:attrName>
                                        </p:attrNameLst>
                                      </p:cBhvr>
                                    </p:animRot>
                                    <p:animRot by="120000">
                                      <p:cBhvr>
                                        <p:cTn id="47" dur="200" fill="hold">
                                          <p:stCondLst>
                                            <p:cond delay="800"/>
                                          </p:stCondLst>
                                        </p:cTn>
                                        <p:tgtEl>
                                          <p:spTgt spid="224259">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250825" y="188913"/>
            <a:ext cx="4681538" cy="6048375"/>
          </a:xfrm>
        </p:spPr>
        <p:txBody>
          <a:bodyPr/>
          <a:lstStyle/>
          <a:p>
            <a:pPr>
              <a:lnSpc>
                <a:spcPct val="80000"/>
              </a:lnSpc>
              <a:buFont typeface="Wingdings" pitchFamily="2" charset="2"/>
              <a:buNone/>
            </a:pPr>
            <a:endParaRPr lang="tr-TR" sz="1600">
              <a:latin typeface="Comic Sans MS" pitchFamily="66" charset="0"/>
            </a:endParaRPr>
          </a:p>
          <a:p>
            <a:pPr>
              <a:lnSpc>
                <a:spcPct val="80000"/>
              </a:lnSpc>
              <a:buFont typeface="Wingdings" pitchFamily="2" charset="2"/>
              <a:buNone/>
            </a:pPr>
            <a:r>
              <a:rPr lang="tr-TR" sz="1600">
                <a:latin typeface="Comic Sans MS" pitchFamily="66" charset="0"/>
              </a:rPr>
              <a:t>	</a:t>
            </a:r>
            <a:r>
              <a:rPr lang="tr-TR" sz="1800" b="1">
                <a:latin typeface="Comic Sans MS" pitchFamily="66" charset="0"/>
              </a:rPr>
              <a:t>CIELAB Renk Sistemleri</a:t>
            </a:r>
          </a:p>
          <a:p>
            <a:pPr>
              <a:lnSpc>
                <a:spcPct val="80000"/>
              </a:lnSpc>
              <a:buFont typeface="Wingdings" pitchFamily="2" charset="2"/>
              <a:buNone/>
            </a:pPr>
            <a:r>
              <a:rPr lang="tr-TR" sz="1600">
                <a:latin typeface="Comic Sans MS" pitchFamily="66" charset="0"/>
              </a:rPr>
              <a:t>	</a:t>
            </a:r>
          </a:p>
          <a:p>
            <a:pPr>
              <a:lnSpc>
                <a:spcPct val="80000"/>
              </a:lnSpc>
              <a:buFont typeface="Wingdings" pitchFamily="2" charset="2"/>
              <a:buNone/>
            </a:pPr>
            <a:r>
              <a:rPr lang="tr-TR" sz="1600">
                <a:latin typeface="Comic Sans MS" pitchFamily="66" charset="0"/>
              </a:rPr>
              <a:t>	</a:t>
            </a:r>
            <a:r>
              <a:rPr lang="tr-TR" sz="1600">
                <a:latin typeface="Verdana" pitchFamily="34" charset="0"/>
              </a:rPr>
              <a:t>CIE Lab renk uzayı düzenli bir yapıya sahiptir. Bu üç boyutlu renk uzayında üç farklı eksen bulunmaktadır. Bunlar L*, a*, b* eksenleridir. </a:t>
            </a:r>
          </a:p>
          <a:p>
            <a:pPr>
              <a:lnSpc>
                <a:spcPct val="140000"/>
              </a:lnSpc>
              <a:buFont typeface="Wingdings" pitchFamily="2" charset="2"/>
              <a:buNone/>
            </a:pPr>
            <a:endParaRPr lang="tr-TR" sz="1600">
              <a:latin typeface="Verdana" pitchFamily="34" charset="0"/>
            </a:endParaRPr>
          </a:p>
          <a:p>
            <a:pPr>
              <a:lnSpc>
                <a:spcPct val="140000"/>
              </a:lnSpc>
              <a:buFont typeface="Wingdings" pitchFamily="2" charset="2"/>
              <a:buNone/>
            </a:pPr>
            <a:r>
              <a:rPr lang="tr-TR" sz="1600">
                <a:latin typeface="Verdana" pitchFamily="34" charset="0"/>
              </a:rPr>
              <a:t>L* değeri bir nesnenin açıklığı olarak tanımlanabilir</a:t>
            </a:r>
          </a:p>
          <a:p>
            <a:pPr>
              <a:lnSpc>
                <a:spcPct val="140000"/>
              </a:lnSpc>
              <a:buFont typeface="Wingdings" pitchFamily="2" charset="2"/>
              <a:buNone/>
            </a:pPr>
            <a:endParaRPr lang="tr-TR" sz="1600">
              <a:latin typeface="Verdana" pitchFamily="34" charset="0"/>
            </a:endParaRPr>
          </a:p>
          <a:p>
            <a:pPr>
              <a:lnSpc>
                <a:spcPct val="140000"/>
              </a:lnSpc>
              <a:buFont typeface="Wingdings" pitchFamily="2" charset="2"/>
              <a:buNone/>
            </a:pPr>
            <a:r>
              <a:rPr lang="tr-TR" sz="1600">
                <a:latin typeface="Verdana" pitchFamily="34" charset="0"/>
              </a:rPr>
              <a:t>a* eğer pozitif değere sahipse kırmızılığı, negatif değere </a:t>
            </a:r>
          </a:p>
          <a:p>
            <a:pPr>
              <a:lnSpc>
                <a:spcPct val="140000"/>
              </a:lnSpc>
              <a:buFont typeface="Wingdings" pitchFamily="2" charset="2"/>
              <a:buNone/>
            </a:pPr>
            <a:r>
              <a:rPr lang="tr-TR" sz="1600">
                <a:latin typeface="Verdana" pitchFamily="34" charset="0"/>
              </a:rPr>
              <a:t>     sahipse yeşilliği temsil eder. </a:t>
            </a:r>
          </a:p>
          <a:p>
            <a:pPr>
              <a:lnSpc>
                <a:spcPct val="140000"/>
              </a:lnSpc>
              <a:buFont typeface="Wingdings" pitchFamily="2" charset="2"/>
              <a:buNone/>
            </a:pPr>
            <a:endParaRPr lang="tr-TR" sz="1600">
              <a:latin typeface="Verdana" pitchFamily="34" charset="0"/>
            </a:endParaRPr>
          </a:p>
          <a:p>
            <a:pPr>
              <a:lnSpc>
                <a:spcPct val="140000"/>
              </a:lnSpc>
              <a:buFont typeface="Wingdings" pitchFamily="2" charset="2"/>
              <a:buNone/>
            </a:pPr>
            <a:r>
              <a:rPr lang="tr-TR" sz="1600">
                <a:latin typeface="Verdana" pitchFamily="34" charset="0"/>
              </a:rPr>
              <a:t>b* ekseni pozitif değerler için sarılığı, negatif değerler için maviliği temsil eder. </a:t>
            </a:r>
          </a:p>
          <a:p>
            <a:pPr>
              <a:lnSpc>
                <a:spcPct val="140000"/>
              </a:lnSpc>
              <a:buFont typeface="Wingdings" pitchFamily="2" charset="2"/>
              <a:buNone/>
            </a:pPr>
            <a:endParaRPr lang="tr-TR" sz="1600">
              <a:latin typeface="Comic Sans MS" pitchFamily="66" charset="0"/>
            </a:endParaRPr>
          </a:p>
        </p:txBody>
      </p:sp>
      <p:pic>
        <p:nvPicPr>
          <p:cNvPr id="27652" name="Picture 4" descr="3333333333"/>
          <p:cNvPicPr>
            <a:picLocks noGrp="1" noChangeAspect="1" noChangeArrowheads="1"/>
          </p:cNvPicPr>
          <p:nvPr>
            <p:ph sz="half" idx="2"/>
          </p:nvPr>
        </p:nvPicPr>
        <p:blipFill>
          <a:blip r:embed="rId3" cstate="print"/>
          <a:srcRect/>
          <a:stretch>
            <a:fillRect/>
          </a:stretch>
        </p:blipFill>
        <p:spPr>
          <a:xfrm>
            <a:off x="5219700" y="1123950"/>
            <a:ext cx="3744913" cy="3457575"/>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ppt_w</p:attrName>
                                        </p:attrNameLst>
                                      </p:cBhvr>
                                      <p:tavLst>
                                        <p:tav tm="0">
                                          <p:val>
                                            <p:fltVal val="0"/>
                                          </p:val>
                                        </p:tav>
                                        <p:tav tm="100000">
                                          <p:val>
                                            <p:strVal val="#ppt_w"/>
                                          </p:val>
                                        </p:tav>
                                      </p:tavLst>
                                    </p:anim>
                                    <p:anim calcmode="lin" valueType="num">
                                      <p:cBhvr>
                                        <p:cTn id="8" dur="500" fill="hold"/>
                                        <p:tgtEl>
                                          <p:spTgt spid="2765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2000" tmFilter="0, 0; .2, .5; .8, .5; 1, 0"/>
                                        <p:tgtEl>
                                          <p:spTgt spid="27651">
                                            <p:txEl>
                                              <p:pRg st="3" end="3"/>
                                            </p:txEl>
                                          </p:spTgt>
                                        </p:tgtEl>
                                      </p:cBhvr>
                                    </p:animEffect>
                                    <p:animScale>
                                      <p:cBhvr>
                                        <p:cTn id="12" dur="1000" autoRev="1" fill="hold"/>
                                        <p:tgtEl>
                                          <p:spTgt spid="27651">
                                            <p:txEl>
                                              <p:pRg st="3" end="3"/>
                                            </p:txEl>
                                          </p:spTgt>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2000" tmFilter="0, 0; .2, .5; .8, .5; 1, 0"/>
                                        <p:tgtEl>
                                          <p:spTgt spid="27651">
                                            <p:txEl>
                                              <p:pRg st="5" end="5"/>
                                            </p:txEl>
                                          </p:spTgt>
                                        </p:tgtEl>
                                      </p:cBhvr>
                                    </p:animEffect>
                                    <p:animScale>
                                      <p:cBhvr>
                                        <p:cTn id="16" dur="1000" autoRev="1" fill="hold"/>
                                        <p:tgtEl>
                                          <p:spTgt spid="27651">
                                            <p:txEl>
                                              <p:pRg st="5" end="5"/>
                                            </p:txEl>
                                          </p:spTgt>
                                        </p:tgtEl>
                                      </p:cBhvr>
                                      <p:by x="105000" y="105000"/>
                                    </p:animScale>
                                  </p:childTnLst>
                                </p:cTn>
                              </p:par>
                            </p:childTnLst>
                          </p:cTn>
                        </p:par>
                        <p:par>
                          <p:cTn id="17" fill="hold">
                            <p:stCondLst>
                              <p:cond delay="4500"/>
                            </p:stCondLst>
                            <p:childTnLst>
                              <p:par>
                                <p:cTn id="18" presetID="26" presetClass="emph" presetSubtype="0" fill="hold" nodeType="afterEffect">
                                  <p:stCondLst>
                                    <p:cond delay="0"/>
                                  </p:stCondLst>
                                  <p:childTnLst>
                                    <p:animEffect transition="out" filter="fade">
                                      <p:cBhvr>
                                        <p:cTn id="19" dur="2000" tmFilter="0, 0; .2, .5; .8, .5; 1, 0"/>
                                        <p:tgtEl>
                                          <p:spTgt spid="27651">
                                            <p:txEl>
                                              <p:pRg st="7" end="7"/>
                                            </p:txEl>
                                          </p:spTgt>
                                        </p:tgtEl>
                                      </p:cBhvr>
                                    </p:animEffect>
                                    <p:animScale>
                                      <p:cBhvr>
                                        <p:cTn id="20" dur="1000" autoRev="1" fill="hold"/>
                                        <p:tgtEl>
                                          <p:spTgt spid="27651">
                                            <p:txEl>
                                              <p:pRg st="7" end="7"/>
                                            </p:txEl>
                                          </p:spTgt>
                                        </p:tgtEl>
                                      </p:cBhvr>
                                      <p:by x="105000" y="105000"/>
                                    </p:animScale>
                                  </p:childTnLst>
                                </p:cTn>
                              </p:par>
                            </p:childTnLst>
                          </p:cTn>
                        </p:par>
                        <p:par>
                          <p:cTn id="21" fill="hold">
                            <p:stCondLst>
                              <p:cond delay="6500"/>
                            </p:stCondLst>
                            <p:childTnLst>
                              <p:par>
                                <p:cTn id="22" presetID="26" presetClass="emph" presetSubtype="0" fill="hold" nodeType="afterEffect">
                                  <p:stCondLst>
                                    <p:cond delay="0"/>
                                  </p:stCondLst>
                                  <p:childTnLst>
                                    <p:animEffect transition="out" filter="fade">
                                      <p:cBhvr>
                                        <p:cTn id="23" dur="2000" tmFilter="0, 0; .2, .5; .8, .5; 1, 0"/>
                                        <p:tgtEl>
                                          <p:spTgt spid="27651">
                                            <p:txEl>
                                              <p:pRg st="8" end="8"/>
                                            </p:txEl>
                                          </p:spTgt>
                                        </p:tgtEl>
                                      </p:cBhvr>
                                    </p:animEffect>
                                    <p:animScale>
                                      <p:cBhvr>
                                        <p:cTn id="24" dur="1000" autoRev="1" fill="hold"/>
                                        <p:tgtEl>
                                          <p:spTgt spid="27651">
                                            <p:txEl>
                                              <p:pRg st="8" end="8"/>
                                            </p:txEl>
                                          </p:spTgt>
                                        </p:tgtEl>
                                      </p:cBhvr>
                                      <p:by x="105000" y="105000"/>
                                    </p:animScale>
                                  </p:childTnLst>
                                </p:cTn>
                              </p:par>
                            </p:childTnLst>
                          </p:cTn>
                        </p:par>
                        <p:par>
                          <p:cTn id="25" fill="hold">
                            <p:stCondLst>
                              <p:cond delay="8500"/>
                            </p:stCondLst>
                            <p:childTnLst>
                              <p:par>
                                <p:cTn id="26" presetID="26" presetClass="emph" presetSubtype="0" fill="hold" nodeType="afterEffect">
                                  <p:stCondLst>
                                    <p:cond delay="0"/>
                                  </p:stCondLst>
                                  <p:childTnLst>
                                    <p:animEffect transition="out" filter="fade">
                                      <p:cBhvr>
                                        <p:cTn id="27" dur="2000" tmFilter="0, 0; .2, .5; .8, .5; 1, 0"/>
                                        <p:tgtEl>
                                          <p:spTgt spid="27651">
                                            <p:txEl>
                                              <p:pRg st="10" end="10"/>
                                            </p:txEl>
                                          </p:spTgt>
                                        </p:tgtEl>
                                      </p:cBhvr>
                                    </p:animEffect>
                                    <p:animScale>
                                      <p:cBhvr>
                                        <p:cTn id="28" dur="1000" autoRev="1" fill="hold"/>
                                        <p:tgtEl>
                                          <p:spTgt spid="27651">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body" idx="1"/>
          </p:nvPr>
        </p:nvSpPr>
        <p:spPr>
          <a:xfrm>
            <a:off x="468313" y="1628775"/>
            <a:ext cx="8229600" cy="4114800"/>
          </a:xfrm>
        </p:spPr>
        <p:txBody>
          <a:bodyPr/>
          <a:lstStyle/>
          <a:p>
            <a:pPr algn="just">
              <a:lnSpc>
                <a:spcPct val="150000"/>
              </a:lnSpc>
              <a:buFont typeface="Wingdings" pitchFamily="2" charset="2"/>
              <a:buNone/>
            </a:pPr>
            <a:r>
              <a:rPr lang="tr-TR"/>
              <a:t>	</a:t>
            </a:r>
            <a:r>
              <a:rPr lang="tr-TR">
                <a:latin typeface="Verdana" pitchFamily="34" charset="0"/>
              </a:rPr>
              <a:t>	</a:t>
            </a:r>
            <a:r>
              <a:rPr lang="tr-TR">
                <a:latin typeface="Comic Sans MS" pitchFamily="66" charset="0"/>
              </a:rPr>
              <a:t>CIE Lab sisteminin en önemli avantajı renk farklılıklarının birim olarak ifade edilebilmesidir.  Bu birimlerin görsel algılama ve klinik belirginlik ile ilişkilendirilebilmesi mümkündür.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a:xfrm>
            <a:off x="539750" y="981075"/>
            <a:ext cx="8424863" cy="4895850"/>
          </a:xfrm>
        </p:spPr>
        <p:txBody>
          <a:bodyPr/>
          <a:lstStyle/>
          <a:p>
            <a:pPr algn="just">
              <a:lnSpc>
                <a:spcPct val="150000"/>
              </a:lnSpc>
              <a:buFont typeface="Wingdings" pitchFamily="2" charset="2"/>
              <a:buNone/>
            </a:pPr>
            <a:r>
              <a:rPr lang="tr-TR" sz="2400"/>
              <a:t>		</a:t>
            </a:r>
            <a:r>
              <a:rPr lang="tr-TR" sz="2800">
                <a:latin typeface="Comic Sans MS" pitchFamily="66" charset="0"/>
              </a:rPr>
              <a:t>CIE L*a*b* renk sisteminin avantajı küçük renk değişikliklerinin tespit edilmesine olanak vermesidir. Renk değişiminin büyüklüğü ∆E ile ifade edilir ve renk değişiminin hesaplanmasında şu formül kullanılır:</a:t>
            </a:r>
          </a:p>
          <a:p>
            <a:pPr>
              <a:lnSpc>
                <a:spcPct val="150000"/>
              </a:lnSpc>
              <a:buFont typeface="Wingdings" pitchFamily="2" charset="2"/>
              <a:buNone/>
            </a:pPr>
            <a:endParaRPr lang="tr-TR" sz="2800">
              <a:latin typeface="Comic Sans MS" pitchFamily="66" charset="0"/>
            </a:endParaRPr>
          </a:p>
          <a:p>
            <a:pPr>
              <a:lnSpc>
                <a:spcPct val="150000"/>
              </a:lnSpc>
              <a:buFont typeface="Wingdings" pitchFamily="2" charset="2"/>
              <a:buNone/>
            </a:pPr>
            <a:r>
              <a:rPr lang="tr-TR">
                <a:latin typeface="Verdana" pitchFamily="34" charset="0"/>
              </a:rPr>
              <a:t>∆E = [(∆L*)2+ (∆a*)2+ (∆b*)2]½</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tr-TR" sz="2800" b="1">
                <a:latin typeface="Comic Sans MS" pitchFamily="66" charset="0"/>
              </a:rPr>
              <a:t>CIELAB</a:t>
            </a:r>
            <a:r>
              <a:rPr lang="tr-TR" sz="2400">
                <a:latin typeface="Comic Sans MS" pitchFamily="66" charset="0"/>
              </a:rPr>
              <a:t> </a:t>
            </a:r>
            <a:r>
              <a:rPr lang="tr-TR" sz="2400" b="1">
                <a:latin typeface="Comic Sans MS" pitchFamily="66" charset="0"/>
              </a:rPr>
              <a:t>Sisteminde Örnek Ölçümler</a:t>
            </a:r>
          </a:p>
        </p:txBody>
      </p:sp>
      <p:sp>
        <p:nvSpPr>
          <p:cNvPr id="231427" name="Rectangle 3"/>
          <p:cNvSpPr>
            <a:spLocks noGrp="1" noChangeArrowheads="1"/>
          </p:cNvSpPr>
          <p:nvPr>
            <p:ph type="body" sz="half" idx="1"/>
          </p:nvPr>
        </p:nvSpPr>
        <p:spPr>
          <a:xfrm>
            <a:off x="749300" y="1485900"/>
            <a:ext cx="4038600" cy="5256213"/>
          </a:xfrm>
        </p:spPr>
        <p:txBody>
          <a:bodyPr/>
          <a:lstStyle/>
          <a:p>
            <a:pPr marL="609600" indent="-609600">
              <a:lnSpc>
                <a:spcPct val="90000"/>
              </a:lnSpc>
              <a:buFont typeface="Wingdings" pitchFamily="2" charset="2"/>
              <a:buNone/>
            </a:pPr>
            <a:r>
              <a:rPr lang="tr-TR" sz="2400" b="1">
                <a:latin typeface="Comic Sans MS" pitchFamily="66" charset="0"/>
              </a:rPr>
              <a:t>1.</a:t>
            </a:r>
            <a:r>
              <a:rPr lang="tr-TR" sz="1800" b="1">
                <a:latin typeface="Comic Sans MS" pitchFamily="66" charset="0"/>
              </a:rPr>
              <a:t> </a:t>
            </a:r>
            <a:r>
              <a:rPr lang="tr-TR" sz="1800">
                <a:latin typeface="Comic Sans MS" pitchFamily="66" charset="0"/>
              </a:rPr>
              <a:t>40.2 L</a:t>
            </a:r>
            <a:endParaRPr lang="tr-TR" sz="1800" b="1">
              <a:latin typeface="Comic Sans MS" pitchFamily="66" charset="0"/>
            </a:endParaRPr>
          </a:p>
          <a:p>
            <a:pPr marL="609600" indent="-609600">
              <a:lnSpc>
                <a:spcPct val="90000"/>
              </a:lnSpc>
              <a:buFont typeface="Wingdings" pitchFamily="2" charset="2"/>
              <a:buNone/>
            </a:pPr>
            <a:r>
              <a:rPr lang="tr-TR" sz="1800" b="1">
                <a:latin typeface="Comic Sans MS" pitchFamily="66" charset="0"/>
              </a:rPr>
              <a:t>   -</a:t>
            </a:r>
            <a:r>
              <a:rPr lang="tr-TR" sz="1800">
                <a:latin typeface="Comic Sans MS" pitchFamily="66" charset="0"/>
              </a:rPr>
              <a:t>1.1  a</a:t>
            </a:r>
          </a:p>
          <a:p>
            <a:pPr marL="609600" indent="-609600">
              <a:lnSpc>
                <a:spcPct val="90000"/>
              </a:lnSpc>
              <a:buFont typeface="Wingdings" pitchFamily="2" charset="2"/>
              <a:buNone/>
            </a:pPr>
            <a:r>
              <a:rPr lang="tr-TR" sz="1800">
                <a:latin typeface="Comic Sans MS" pitchFamily="66" charset="0"/>
              </a:rPr>
              <a:t>      0.9  b</a:t>
            </a:r>
          </a:p>
          <a:p>
            <a:pPr marL="609600" indent="-609600">
              <a:lnSpc>
                <a:spcPct val="90000"/>
              </a:lnSpc>
              <a:buFont typeface="Wingdings" pitchFamily="2" charset="2"/>
              <a:buNone/>
            </a:pPr>
            <a:endParaRPr lang="tr-TR" sz="1800">
              <a:latin typeface="Comic Sans MS" pitchFamily="66" charset="0"/>
            </a:endParaRPr>
          </a:p>
          <a:p>
            <a:pPr marL="609600" indent="-609600">
              <a:lnSpc>
                <a:spcPct val="90000"/>
              </a:lnSpc>
              <a:buFont typeface="Wingdings" pitchFamily="2" charset="2"/>
              <a:buNone/>
            </a:pPr>
            <a:r>
              <a:rPr lang="tr-TR" sz="2400" b="1">
                <a:latin typeface="Comic Sans MS" pitchFamily="66" charset="0"/>
              </a:rPr>
              <a:t>2.</a:t>
            </a:r>
            <a:r>
              <a:rPr lang="tr-TR" sz="1800">
                <a:latin typeface="Comic Sans MS" pitchFamily="66" charset="0"/>
              </a:rPr>
              <a:t> 53.3 L</a:t>
            </a:r>
          </a:p>
          <a:p>
            <a:pPr marL="609600" indent="-609600">
              <a:lnSpc>
                <a:spcPct val="90000"/>
              </a:lnSpc>
              <a:buFont typeface="Wingdings" pitchFamily="2" charset="2"/>
              <a:buNone/>
            </a:pPr>
            <a:r>
              <a:rPr lang="tr-TR" sz="1800">
                <a:latin typeface="Comic Sans MS" pitchFamily="66" charset="0"/>
              </a:rPr>
              <a:t>    -0.6  a</a:t>
            </a:r>
          </a:p>
          <a:p>
            <a:pPr marL="609600" indent="-609600">
              <a:lnSpc>
                <a:spcPct val="90000"/>
              </a:lnSpc>
              <a:buFont typeface="Wingdings" pitchFamily="2" charset="2"/>
              <a:buNone/>
            </a:pPr>
            <a:r>
              <a:rPr lang="tr-TR" sz="1800">
                <a:latin typeface="Comic Sans MS" pitchFamily="66" charset="0"/>
              </a:rPr>
              <a:t>     7.3   b</a:t>
            </a:r>
          </a:p>
          <a:p>
            <a:pPr marL="609600" indent="-609600">
              <a:lnSpc>
                <a:spcPct val="90000"/>
              </a:lnSpc>
              <a:buFont typeface="Wingdings" pitchFamily="2" charset="2"/>
              <a:buNone/>
            </a:pPr>
            <a:endParaRPr lang="tr-TR" sz="1800">
              <a:latin typeface="Comic Sans MS" pitchFamily="66" charset="0"/>
            </a:endParaRPr>
          </a:p>
          <a:p>
            <a:pPr marL="609600" indent="-609600">
              <a:lnSpc>
                <a:spcPct val="90000"/>
              </a:lnSpc>
              <a:buFont typeface="Wingdings" pitchFamily="2" charset="2"/>
              <a:buNone/>
            </a:pPr>
            <a:r>
              <a:rPr lang="tr-TR" sz="2400" b="1">
                <a:latin typeface="Comic Sans MS" pitchFamily="66" charset="0"/>
              </a:rPr>
              <a:t>3.</a:t>
            </a:r>
            <a:r>
              <a:rPr lang="tr-TR" sz="1800">
                <a:latin typeface="Comic Sans MS" pitchFamily="66" charset="0"/>
              </a:rPr>
              <a:t> 49.3 L</a:t>
            </a:r>
          </a:p>
          <a:p>
            <a:pPr marL="609600" indent="-609600">
              <a:lnSpc>
                <a:spcPct val="90000"/>
              </a:lnSpc>
              <a:buFont typeface="Wingdings" pitchFamily="2" charset="2"/>
              <a:buNone/>
            </a:pPr>
            <a:r>
              <a:rPr lang="tr-TR" sz="1800">
                <a:latin typeface="Comic Sans MS" pitchFamily="66" charset="0"/>
              </a:rPr>
              <a:t>     -0.6 a</a:t>
            </a:r>
          </a:p>
          <a:p>
            <a:pPr marL="609600" indent="-609600">
              <a:lnSpc>
                <a:spcPct val="90000"/>
              </a:lnSpc>
              <a:buFont typeface="Wingdings" pitchFamily="2" charset="2"/>
              <a:buNone/>
            </a:pPr>
            <a:r>
              <a:rPr lang="tr-TR" sz="1800">
                <a:latin typeface="Comic Sans MS" pitchFamily="66" charset="0"/>
              </a:rPr>
              <a:t>      4.3  b</a:t>
            </a:r>
          </a:p>
          <a:p>
            <a:pPr marL="609600" indent="-609600">
              <a:lnSpc>
                <a:spcPct val="90000"/>
              </a:lnSpc>
              <a:buFont typeface="Wingdings" pitchFamily="2" charset="2"/>
              <a:buNone/>
            </a:pPr>
            <a:endParaRPr lang="tr-TR" sz="1800">
              <a:latin typeface="Comic Sans MS" pitchFamily="66" charset="0"/>
            </a:endParaRPr>
          </a:p>
          <a:p>
            <a:pPr marL="609600" indent="-609600">
              <a:lnSpc>
                <a:spcPct val="90000"/>
              </a:lnSpc>
              <a:buFont typeface="Wingdings" pitchFamily="2" charset="2"/>
              <a:buNone/>
            </a:pPr>
            <a:r>
              <a:rPr lang="tr-TR" sz="2400" b="1">
                <a:latin typeface="Comic Sans MS" pitchFamily="66" charset="0"/>
              </a:rPr>
              <a:t>4.</a:t>
            </a:r>
            <a:r>
              <a:rPr lang="tr-TR" sz="1800" b="1">
                <a:latin typeface="Comic Sans MS" pitchFamily="66" charset="0"/>
              </a:rPr>
              <a:t> </a:t>
            </a:r>
            <a:r>
              <a:rPr lang="tr-TR" sz="1800">
                <a:latin typeface="Comic Sans MS" pitchFamily="66" charset="0"/>
              </a:rPr>
              <a:t>47.5 L</a:t>
            </a:r>
          </a:p>
          <a:p>
            <a:pPr marL="609600" indent="-609600">
              <a:lnSpc>
                <a:spcPct val="90000"/>
              </a:lnSpc>
              <a:buFont typeface="Wingdings" pitchFamily="2" charset="2"/>
              <a:buNone/>
            </a:pPr>
            <a:r>
              <a:rPr lang="tr-TR" sz="1800">
                <a:latin typeface="Comic Sans MS" pitchFamily="66" charset="0"/>
              </a:rPr>
              <a:t>     -1.1   a</a:t>
            </a:r>
          </a:p>
          <a:p>
            <a:pPr marL="609600" indent="-609600">
              <a:lnSpc>
                <a:spcPct val="90000"/>
              </a:lnSpc>
              <a:buFont typeface="Wingdings" pitchFamily="2" charset="2"/>
              <a:buNone/>
            </a:pPr>
            <a:r>
              <a:rPr lang="tr-TR" sz="1800">
                <a:latin typeface="Comic Sans MS" pitchFamily="66" charset="0"/>
              </a:rPr>
              <a:t>      5.7  b</a:t>
            </a:r>
            <a:r>
              <a:rPr lang="tr-TR" sz="1800" b="1">
                <a:latin typeface="Comic Sans MS" pitchFamily="66" charset="0"/>
              </a:rPr>
              <a:t> </a:t>
            </a:r>
          </a:p>
        </p:txBody>
      </p:sp>
      <p:graphicFrame>
        <p:nvGraphicFramePr>
          <p:cNvPr id="231428" name="Object 4"/>
          <p:cNvGraphicFramePr>
            <a:graphicFrameLocks noGrp="1" noChangeAspect="1"/>
          </p:cNvGraphicFramePr>
          <p:nvPr>
            <p:ph sz="quarter" idx="2"/>
          </p:nvPr>
        </p:nvGraphicFramePr>
        <p:xfrm>
          <a:off x="2916238" y="1916113"/>
          <a:ext cx="4968875" cy="1677987"/>
        </p:xfrm>
        <a:graphic>
          <a:graphicData uri="http://schemas.openxmlformats.org/presentationml/2006/ole">
            <mc:AlternateContent xmlns:mc="http://schemas.openxmlformats.org/markup-compatibility/2006">
              <mc:Choice xmlns:v="urn:schemas-microsoft-com:vml" Requires="v">
                <p:oleObj spid="_x0000_s16396" name="Bit Eşlem Resmi" r:id="rId4" imgW="7354327" imgH="2400635" progId="PBrush">
                  <p:embed/>
                </p:oleObj>
              </mc:Choice>
              <mc:Fallback>
                <p:oleObj name="Bit Eşlem Resmi" r:id="rId4" imgW="7354327" imgH="2400635"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916113"/>
                        <a:ext cx="4968875" cy="167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1430" name="Object 6"/>
          <p:cNvGraphicFramePr>
            <a:graphicFrameLocks noGrp="1" noChangeAspect="1"/>
          </p:cNvGraphicFramePr>
          <p:nvPr>
            <p:ph sz="quarter" idx="3"/>
          </p:nvPr>
        </p:nvGraphicFramePr>
        <p:xfrm>
          <a:off x="3276600" y="4149725"/>
          <a:ext cx="4325938" cy="1296988"/>
        </p:xfrm>
        <a:graphic>
          <a:graphicData uri="http://schemas.openxmlformats.org/presentationml/2006/ole">
            <mc:AlternateContent xmlns:mc="http://schemas.openxmlformats.org/markup-compatibility/2006">
              <mc:Choice xmlns:v="urn:schemas-microsoft-com:vml" Requires="v">
                <p:oleObj spid="_x0000_s16397" name="Bit Eşlem Resmi" r:id="rId6" imgW="7685714" imgH="2409524" progId="PBrush">
                  <p:embed/>
                </p:oleObj>
              </mc:Choice>
              <mc:Fallback>
                <p:oleObj name="Bit Eşlem Resmi" r:id="rId6" imgW="7685714" imgH="2409524" progId="PBrush">
                  <p:embed/>
                  <p:pic>
                    <p:nvPicPr>
                      <p:cNvPr id="0" name="Picture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149725"/>
                        <a:ext cx="4325938"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1432" name="Text Box 8"/>
          <p:cNvSpPr txBox="1">
            <a:spLocks noChangeArrowheads="1"/>
          </p:cNvSpPr>
          <p:nvPr/>
        </p:nvSpPr>
        <p:spPr bwMode="auto">
          <a:xfrm>
            <a:off x="3059113" y="3125788"/>
            <a:ext cx="4968875" cy="519112"/>
          </a:xfrm>
          <a:prstGeom prst="rect">
            <a:avLst/>
          </a:prstGeom>
          <a:noFill/>
          <a:ln w="9525">
            <a:noFill/>
            <a:miter lim="800000"/>
            <a:headEnd/>
            <a:tailEnd/>
          </a:ln>
          <a:effectLst/>
        </p:spPr>
        <p:txBody>
          <a:bodyPr>
            <a:spAutoFit/>
          </a:bodyPr>
          <a:lstStyle/>
          <a:p>
            <a:pPr algn="l">
              <a:spcBef>
                <a:spcPct val="50000"/>
              </a:spcBef>
            </a:pPr>
            <a:r>
              <a:rPr lang="tr-TR" i="0">
                <a:effectLst>
                  <a:outerShdw blurRad="38100" dist="38100" dir="2700000" algn="tl">
                    <a:srgbClr val="000000"/>
                  </a:outerShdw>
                </a:effectLst>
              </a:rPr>
              <a:t>  1.     2.      3.      4.</a:t>
            </a:r>
          </a:p>
        </p:txBody>
      </p:sp>
      <p:sp>
        <p:nvSpPr>
          <p:cNvPr id="231433" name="Text Box 9"/>
          <p:cNvSpPr txBox="1">
            <a:spLocks noChangeArrowheads="1"/>
          </p:cNvSpPr>
          <p:nvPr/>
        </p:nvSpPr>
        <p:spPr bwMode="auto">
          <a:xfrm>
            <a:off x="3490913" y="5438775"/>
            <a:ext cx="5041900" cy="396875"/>
          </a:xfrm>
          <a:prstGeom prst="rect">
            <a:avLst/>
          </a:prstGeom>
          <a:noFill/>
          <a:ln w="9525">
            <a:noFill/>
            <a:miter lim="800000"/>
            <a:headEnd/>
            <a:tailEnd/>
          </a:ln>
          <a:effectLst/>
        </p:spPr>
        <p:txBody>
          <a:bodyPr>
            <a:spAutoFit/>
          </a:bodyPr>
          <a:lstStyle/>
          <a:p>
            <a:pPr algn="l">
              <a:spcBef>
                <a:spcPct val="50000"/>
              </a:spcBef>
            </a:pPr>
            <a:r>
              <a:rPr lang="tr-TR" sz="2000" b="0" i="0">
                <a:effectLst>
                  <a:outerShdw blurRad="38100" dist="38100" dir="2700000" algn="tl">
                    <a:srgbClr val="000000"/>
                  </a:outerShdw>
                </a:effectLst>
              </a:rPr>
              <a:t>Metal destekli porselen örnekleri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31428"/>
                                        </p:tgtEl>
                                        <p:attrNameLst>
                                          <p:attrName>style.visibility</p:attrName>
                                        </p:attrNameLst>
                                      </p:cBhvr>
                                      <p:to>
                                        <p:strVal val="visible"/>
                                      </p:to>
                                    </p:set>
                                    <p:anim calcmode="lin" valueType="num">
                                      <p:cBhvr>
                                        <p:cTn id="7" dur="500" fill="hold"/>
                                        <p:tgtEl>
                                          <p:spTgt spid="231428"/>
                                        </p:tgtEl>
                                        <p:attrNameLst>
                                          <p:attrName>ppt_w</p:attrName>
                                        </p:attrNameLst>
                                      </p:cBhvr>
                                      <p:tavLst>
                                        <p:tav tm="0">
                                          <p:val>
                                            <p:fltVal val="0"/>
                                          </p:val>
                                        </p:tav>
                                        <p:tav tm="100000">
                                          <p:val>
                                            <p:strVal val="#ppt_w"/>
                                          </p:val>
                                        </p:tav>
                                      </p:tavLst>
                                    </p:anim>
                                    <p:anim calcmode="lin" valueType="num">
                                      <p:cBhvr>
                                        <p:cTn id="8" dur="500" fill="hold"/>
                                        <p:tgtEl>
                                          <p:spTgt spid="231428"/>
                                        </p:tgtEl>
                                        <p:attrNameLst>
                                          <p:attrName>ppt_h</p:attrName>
                                        </p:attrNameLst>
                                      </p:cBhvr>
                                      <p:tavLst>
                                        <p:tav tm="0">
                                          <p:val>
                                            <p:fltVal val="0"/>
                                          </p:val>
                                        </p:tav>
                                        <p:tav tm="100000">
                                          <p:val>
                                            <p:strVal val="#ppt_h"/>
                                          </p:val>
                                        </p:tav>
                                      </p:tavLst>
                                    </p:anim>
                                    <p:animEffect transition="in" filter="fade">
                                      <p:cBhvr>
                                        <p:cTn id="9" dur="500"/>
                                        <p:tgtEl>
                                          <p:spTgt spid="231428"/>
                                        </p:tgtEl>
                                      </p:cBhvr>
                                    </p:animEffect>
                                  </p:childTnLst>
                                </p:cTn>
                              </p:par>
                              <p:par>
                                <p:cTn id="10" presetID="53" presetClass="entr" presetSubtype="0" fill="hold" nodeType="withEffect">
                                  <p:stCondLst>
                                    <p:cond delay="0"/>
                                  </p:stCondLst>
                                  <p:childTnLst>
                                    <p:set>
                                      <p:cBhvr>
                                        <p:cTn id="11" dur="1" fill="hold">
                                          <p:stCondLst>
                                            <p:cond delay="0"/>
                                          </p:stCondLst>
                                        </p:cTn>
                                        <p:tgtEl>
                                          <p:spTgt spid="231430"/>
                                        </p:tgtEl>
                                        <p:attrNameLst>
                                          <p:attrName>style.visibility</p:attrName>
                                        </p:attrNameLst>
                                      </p:cBhvr>
                                      <p:to>
                                        <p:strVal val="visible"/>
                                      </p:to>
                                    </p:set>
                                    <p:anim calcmode="lin" valueType="num">
                                      <p:cBhvr>
                                        <p:cTn id="12" dur="500" fill="hold"/>
                                        <p:tgtEl>
                                          <p:spTgt spid="231430"/>
                                        </p:tgtEl>
                                        <p:attrNameLst>
                                          <p:attrName>ppt_w</p:attrName>
                                        </p:attrNameLst>
                                      </p:cBhvr>
                                      <p:tavLst>
                                        <p:tav tm="0">
                                          <p:val>
                                            <p:fltVal val="0"/>
                                          </p:val>
                                        </p:tav>
                                        <p:tav tm="100000">
                                          <p:val>
                                            <p:strVal val="#ppt_w"/>
                                          </p:val>
                                        </p:tav>
                                      </p:tavLst>
                                    </p:anim>
                                    <p:anim calcmode="lin" valueType="num">
                                      <p:cBhvr>
                                        <p:cTn id="13" dur="500" fill="hold"/>
                                        <p:tgtEl>
                                          <p:spTgt spid="231430"/>
                                        </p:tgtEl>
                                        <p:attrNameLst>
                                          <p:attrName>ppt_h</p:attrName>
                                        </p:attrNameLst>
                                      </p:cBhvr>
                                      <p:tavLst>
                                        <p:tav tm="0">
                                          <p:val>
                                            <p:fltVal val="0"/>
                                          </p:val>
                                        </p:tav>
                                        <p:tav tm="100000">
                                          <p:val>
                                            <p:strVal val="#ppt_h"/>
                                          </p:val>
                                        </p:tav>
                                      </p:tavLst>
                                    </p:anim>
                                    <p:animEffect transition="in" filter="fade">
                                      <p:cBhvr>
                                        <p:cTn id="14" dur="500"/>
                                        <p:tgtEl>
                                          <p:spTgt spid="231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sz="half" idx="1"/>
          </p:nvPr>
        </p:nvSpPr>
        <p:spPr>
          <a:xfrm>
            <a:off x="457200" y="1341438"/>
            <a:ext cx="7931150" cy="2663825"/>
          </a:xfrm>
        </p:spPr>
        <p:txBody>
          <a:bodyPr>
            <a:normAutofit lnSpcReduction="10000"/>
          </a:bodyPr>
          <a:lstStyle/>
          <a:p>
            <a:pPr>
              <a:lnSpc>
                <a:spcPct val="90000"/>
              </a:lnSpc>
              <a:buFont typeface="Wingdings" pitchFamily="2" charset="2"/>
              <a:buNone/>
            </a:pPr>
            <a:r>
              <a:rPr lang="tr-TR">
                <a:latin typeface="Comic Sans MS" pitchFamily="66" charset="0"/>
              </a:rPr>
              <a:t>	</a:t>
            </a:r>
            <a:r>
              <a:rPr lang="tr-TR" b="1">
                <a:latin typeface="Comic Sans MS" pitchFamily="66" charset="0"/>
              </a:rPr>
              <a:t>Uzaysal Renkler</a:t>
            </a:r>
          </a:p>
          <a:p>
            <a:pPr>
              <a:lnSpc>
                <a:spcPct val="90000"/>
              </a:lnSpc>
              <a:buFont typeface="Wingdings" pitchFamily="2" charset="2"/>
              <a:buNone/>
            </a:pPr>
            <a:r>
              <a:rPr lang="tr-TR" sz="2800">
                <a:latin typeface="Comic Sans MS" pitchFamily="66" charset="0"/>
              </a:rPr>
              <a:t>	 </a:t>
            </a:r>
          </a:p>
          <a:p>
            <a:pPr>
              <a:lnSpc>
                <a:spcPct val="90000"/>
              </a:lnSpc>
              <a:buFont typeface="Wingdings" pitchFamily="2" charset="2"/>
              <a:buNone/>
            </a:pPr>
            <a:r>
              <a:rPr lang="tr-TR" sz="2800">
                <a:latin typeface="Comic Sans MS" pitchFamily="66" charset="0"/>
              </a:rPr>
              <a:t>	</a:t>
            </a:r>
            <a:r>
              <a:rPr lang="tr-TR" sz="2400">
                <a:latin typeface="Comic Sans MS" pitchFamily="66" charset="0"/>
              </a:rPr>
              <a:t>Işığın görünür spektrumundaki renklerdir.</a:t>
            </a:r>
          </a:p>
          <a:p>
            <a:pPr>
              <a:lnSpc>
                <a:spcPct val="90000"/>
              </a:lnSpc>
              <a:buFont typeface="Wingdings" pitchFamily="2" charset="2"/>
              <a:buNone/>
            </a:pPr>
            <a:r>
              <a:rPr lang="tr-TR" sz="2400">
                <a:latin typeface="Comic Sans MS" pitchFamily="66" charset="0"/>
              </a:rPr>
              <a:t>	kırmızı – turuncu – sarı – yeşil – mavi – çivit - mor</a:t>
            </a:r>
          </a:p>
          <a:p>
            <a:pPr>
              <a:lnSpc>
                <a:spcPct val="90000"/>
              </a:lnSpc>
              <a:buFont typeface="Wingdings" pitchFamily="2" charset="2"/>
              <a:buNone/>
            </a:pPr>
            <a:r>
              <a:rPr lang="tr-TR" sz="2800" b="1">
                <a:latin typeface="Comic Sans MS" pitchFamily="66" charset="0"/>
              </a:rPr>
              <a:t>	</a:t>
            </a:r>
          </a:p>
          <a:p>
            <a:pPr>
              <a:lnSpc>
                <a:spcPct val="90000"/>
              </a:lnSpc>
              <a:buFont typeface="Wingdings" pitchFamily="2" charset="2"/>
              <a:buNone/>
            </a:pPr>
            <a:r>
              <a:rPr lang="tr-TR" sz="2800" b="1">
                <a:latin typeface="Comic Sans MS" pitchFamily="66" charset="0"/>
              </a:rPr>
              <a:t>	</a:t>
            </a:r>
            <a:endParaRPr lang="tr-TR" sz="2000">
              <a:latin typeface="Comic Sans MS" pitchFamily="66" charset="0"/>
            </a:endParaRPr>
          </a:p>
        </p:txBody>
      </p:sp>
      <p:graphicFrame>
        <p:nvGraphicFramePr>
          <p:cNvPr id="28683" name="Object 11"/>
          <p:cNvGraphicFramePr>
            <a:graphicFrameLocks noGrp="1" noChangeAspect="1"/>
          </p:cNvGraphicFramePr>
          <p:nvPr>
            <p:ph sz="quarter" idx="2"/>
          </p:nvPr>
        </p:nvGraphicFramePr>
        <p:xfrm>
          <a:off x="3779838" y="4365625"/>
          <a:ext cx="4319587" cy="2016125"/>
        </p:xfrm>
        <a:graphic>
          <a:graphicData uri="http://schemas.openxmlformats.org/presentationml/2006/ole">
            <mc:AlternateContent xmlns:mc="http://schemas.openxmlformats.org/markup-compatibility/2006">
              <mc:Choice xmlns:v="urn:schemas-microsoft-com:vml" Requires="v">
                <p:oleObj spid="_x0000_s17425" name="Bit Eşlem Resmi" r:id="rId4" imgW="2495238" imgH="1771429" progId="PBrush">
                  <p:embed/>
                </p:oleObj>
              </mc:Choice>
              <mc:Fallback>
                <p:oleObj name="Bit Eşlem Resmi" r:id="rId4" imgW="2495238" imgH="1771429"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4365625"/>
                        <a:ext cx="4319587"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91" name="Object 19"/>
          <p:cNvGraphicFramePr>
            <a:graphicFrameLocks noChangeAspect="1"/>
          </p:cNvGraphicFramePr>
          <p:nvPr/>
        </p:nvGraphicFramePr>
        <p:xfrm>
          <a:off x="8388350" y="1052513"/>
          <a:ext cx="541338" cy="4967287"/>
        </p:xfrm>
        <a:graphic>
          <a:graphicData uri="http://schemas.openxmlformats.org/presentationml/2006/ole">
            <mc:AlternateContent xmlns:mc="http://schemas.openxmlformats.org/markup-compatibility/2006">
              <mc:Choice xmlns:v="urn:schemas-microsoft-com:vml" Requires="v">
                <p:oleObj spid="_x0000_s17426" name="Bit Eşlem Resmi" r:id="rId6" imgW="1267002" imgH="4439270" progId="PBrush">
                  <p:embed/>
                </p:oleObj>
              </mc:Choice>
              <mc:Fallback>
                <p:oleObj name="Bit Eşlem Resmi" r:id="rId6" imgW="1267002" imgH="4439270"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350" y="1052513"/>
                        <a:ext cx="541338"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93" name="Object 21"/>
          <p:cNvGraphicFramePr>
            <a:graphicFrameLocks noGrp="1" noChangeAspect="1"/>
          </p:cNvGraphicFramePr>
          <p:nvPr>
            <p:ph sz="quarter" idx="3"/>
          </p:nvPr>
        </p:nvGraphicFramePr>
        <p:xfrm>
          <a:off x="179388" y="3716338"/>
          <a:ext cx="3452812" cy="1800225"/>
        </p:xfrm>
        <a:graphic>
          <a:graphicData uri="http://schemas.openxmlformats.org/presentationml/2006/ole">
            <mc:AlternateContent xmlns:mc="http://schemas.openxmlformats.org/markup-compatibility/2006">
              <mc:Choice xmlns:v="urn:schemas-microsoft-com:vml" Requires="v">
                <p:oleObj spid="_x0000_s17427" name="Bit Eşlem Resmi" r:id="rId8" imgW="7942857" imgH="3591426" progId="PBrush">
                  <p:embed/>
                </p:oleObj>
              </mc:Choice>
              <mc:Fallback>
                <p:oleObj name="Bit Eşlem Resmi" r:id="rId8" imgW="7942857" imgH="3591426" progId="PBrush">
                  <p:embed/>
                  <p:pic>
                    <p:nvPicPr>
                      <p:cNvPr id="0" name="Picture 4"/>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3716338"/>
                        <a:ext cx="3452812"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8691"/>
                                        </p:tgtEl>
                                        <p:attrNameLst>
                                          <p:attrName>style.visibility</p:attrName>
                                        </p:attrNameLst>
                                      </p:cBhvr>
                                      <p:to>
                                        <p:strVal val="visible"/>
                                      </p:to>
                                    </p:set>
                                    <p:anim calcmode="lin" valueType="num">
                                      <p:cBhvr>
                                        <p:cTn id="7" dur="500" fill="hold"/>
                                        <p:tgtEl>
                                          <p:spTgt spid="28691"/>
                                        </p:tgtEl>
                                        <p:attrNameLst>
                                          <p:attrName>ppt_w</p:attrName>
                                        </p:attrNameLst>
                                      </p:cBhvr>
                                      <p:tavLst>
                                        <p:tav tm="0">
                                          <p:val>
                                            <p:fltVal val="0"/>
                                          </p:val>
                                        </p:tav>
                                        <p:tav tm="100000">
                                          <p:val>
                                            <p:strVal val="#ppt_w"/>
                                          </p:val>
                                        </p:tav>
                                      </p:tavLst>
                                    </p:anim>
                                    <p:anim calcmode="lin" valueType="num">
                                      <p:cBhvr>
                                        <p:cTn id="8" dur="500" fill="hold"/>
                                        <p:tgtEl>
                                          <p:spTgt spid="28691"/>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2000" fill="hold"/>
                                        <p:tgtEl>
                                          <p:spTgt spid="28691"/>
                                        </p:tgtEl>
                                        <p:attrNameLst>
                                          <p:attrName>r</p:attrName>
                                        </p:attrNameLst>
                                      </p:cBhvr>
                                    </p:animRot>
                                  </p:childTnLst>
                                </p:cTn>
                              </p:par>
                            </p:childTnLst>
                          </p:cTn>
                        </p:par>
                        <p:par>
                          <p:cTn id="11" fill="hold">
                            <p:stCondLst>
                              <p:cond delay="2000"/>
                            </p:stCondLst>
                            <p:childTnLst>
                              <p:par>
                                <p:cTn id="12" presetID="26" presetClass="emph" presetSubtype="0" repeatCount="2000" fill="hold" nodeType="afterEffect">
                                  <p:stCondLst>
                                    <p:cond delay="1500"/>
                                  </p:stCondLst>
                                  <p:childTnLst>
                                    <p:animEffect transition="out" filter="fade">
                                      <p:cBhvr>
                                        <p:cTn id="13" dur="1000" tmFilter="0, 0; .2, .5; .8, .5; 1, 0"/>
                                        <p:tgtEl>
                                          <p:spTgt spid="28675">
                                            <p:txEl>
                                              <p:pRg st="3" end="3"/>
                                            </p:txEl>
                                          </p:spTgt>
                                        </p:tgtEl>
                                      </p:cBhvr>
                                    </p:animEffect>
                                    <p:animScale>
                                      <p:cBhvr>
                                        <p:cTn id="14" dur="500" autoRev="1" fill="hold"/>
                                        <p:tgtEl>
                                          <p:spTgt spid="28675">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body" idx="1"/>
          </p:nvPr>
        </p:nvSpPr>
        <p:spPr>
          <a:xfrm>
            <a:off x="468313" y="1052513"/>
            <a:ext cx="8229600" cy="4114800"/>
          </a:xfrm>
        </p:spPr>
        <p:txBody>
          <a:bodyPr/>
          <a:lstStyle/>
          <a:p>
            <a:pPr algn="just">
              <a:lnSpc>
                <a:spcPct val="145000"/>
              </a:lnSpc>
              <a:buFont typeface="Wingdings" pitchFamily="2" charset="2"/>
              <a:buNone/>
            </a:pPr>
            <a:r>
              <a:rPr lang="tr-TR" sz="2800"/>
              <a:t>		</a:t>
            </a:r>
            <a:r>
              <a:rPr lang="tr-TR" sz="2800">
                <a:latin typeface="Comic Sans MS" pitchFamily="66" charset="0"/>
              </a:rPr>
              <a:t>Bir restorasyonun genel formu, yüzey yapısı, ışık geçirgenliği ve rengi estetik görünümü oluşturan komponentlerdir. Yapılan çalışmalar bu özellikler içinde en fazla güçlüğün </a:t>
            </a:r>
            <a:r>
              <a:rPr lang="tr-TR" sz="2800">
                <a:solidFill>
                  <a:srgbClr val="FF0000"/>
                </a:solidFill>
                <a:latin typeface="Comic Sans MS" pitchFamily="66" charset="0"/>
              </a:rPr>
              <a:t>renk uyumunun</a:t>
            </a:r>
            <a:r>
              <a:rPr lang="tr-TR" sz="2800">
                <a:latin typeface="Comic Sans MS" pitchFamily="66" charset="0"/>
              </a:rPr>
              <a:t> elde edilmesi sırasında ortaya çıktığını göstermiştir.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sz="half" idx="1"/>
          </p:nvPr>
        </p:nvSpPr>
        <p:spPr>
          <a:xfrm>
            <a:off x="457200" y="836613"/>
            <a:ext cx="8686800" cy="2447925"/>
          </a:xfrm>
        </p:spPr>
        <p:txBody>
          <a:bodyPr/>
          <a:lstStyle/>
          <a:p>
            <a:pPr>
              <a:lnSpc>
                <a:spcPct val="80000"/>
              </a:lnSpc>
              <a:buFont typeface="Wingdings" pitchFamily="2" charset="2"/>
              <a:buNone/>
            </a:pPr>
            <a:r>
              <a:rPr lang="tr-TR" b="1">
                <a:latin typeface="Comic Sans MS" pitchFamily="66" charset="0"/>
              </a:rPr>
              <a:t>	</a:t>
            </a:r>
            <a:r>
              <a:rPr lang="tr-TR" sz="3600" b="1">
                <a:latin typeface="Comic Sans MS" pitchFamily="66" charset="0"/>
              </a:rPr>
              <a:t>Pigment Renkleri</a:t>
            </a:r>
          </a:p>
          <a:p>
            <a:pPr>
              <a:lnSpc>
                <a:spcPct val="80000"/>
              </a:lnSpc>
              <a:buFont typeface="Wingdings" pitchFamily="2" charset="2"/>
              <a:buNone/>
            </a:pPr>
            <a:r>
              <a:rPr lang="tr-TR" sz="2400">
                <a:latin typeface="Comic Sans MS" pitchFamily="66" charset="0"/>
              </a:rPr>
              <a:t>    </a:t>
            </a:r>
          </a:p>
          <a:p>
            <a:pPr>
              <a:lnSpc>
                <a:spcPct val="80000"/>
              </a:lnSpc>
              <a:buFont typeface="Wingdings" pitchFamily="2" charset="2"/>
              <a:buNone/>
            </a:pPr>
            <a:r>
              <a:rPr lang="tr-TR" sz="2400" u="sng">
                <a:latin typeface="Comic Sans MS" pitchFamily="66" charset="0"/>
              </a:rPr>
              <a:t>Birincil Renkler</a:t>
            </a:r>
            <a:r>
              <a:rPr lang="tr-TR" sz="2400">
                <a:latin typeface="Comic Sans MS" pitchFamily="66" charset="0"/>
              </a:rPr>
              <a:t>      </a:t>
            </a:r>
            <a:r>
              <a:rPr lang="tr-TR" sz="2400" u="sng">
                <a:latin typeface="Comic Sans MS" pitchFamily="66" charset="0"/>
              </a:rPr>
              <a:t> İkincil Renkler</a:t>
            </a:r>
            <a:r>
              <a:rPr lang="tr-TR" sz="2400">
                <a:latin typeface="Comic Sans MS" pitchFamily="66" charset="0"/>
              </a:rPr>
              <a:t>      </a:t>
            </a:r>
            <a:r>
              <a:rPr lang="tr-TR" sz="2400" u="sng">
                <a:latin typeface="Comic Sans MS" pitchFamily="66" charset="0"/>
              </a:rPr>
              <a:t>Tamamlayıcı Renkler</a:t>
            </a:r>
            <a:r>
              <a:rPr lang="tr-TR" sz="2400">
                <a:latin typeface="Comic Sans MS" pitchFamily="66" charset="0"/>
              </a:rPr>
              <a:t>    </a:t>
            </a:r>
            <a:r>
              <a:rPr lang="tr-TR" sz="2400" b="1">
                <a:latin typeface="Comic Sans MS" pitchFamily="66" charset="0"/>
              </a:rPr>
              <a:t> </a:t>
            </a:r>
            <a:endParaRPr lang="tr-TR" sz="2400">
              <a:latin typeface="Comic Sans MS" pitchFamily="66" charset="0"/>
            </a:endParaRPr>
          </a:p>
          <a:p>
            <a:pPr>
              <a:lnSpc>
                <a:spcPct val="80000"/>
              </a:lnSpc>
              <a:buFont typeface="Wingdings" pitchFamily="2" charset="2"/>
              <a:buNone/>
            </a:pPr>
            <a:r>
              <a:rPr lang="tr-TR" sz="2400">
                <a:latin typeface="Comic Sans MS" pitchFamily="66" charset="0"/>
              </a:rPr>
              <a:t>     Kırmızı                    Turuncu                 Kırmızı-Yeşil</a:t>
            </a:r>
          </a:p>
          <a:p>
            <a:pPr>
              <a:lnSpc>
                <a:spcPct val="80000"/>
              </a:lnSpc>
              <a:buFont typeface="Wingdings" pitchFamily="2" charset="2"/>
              <a:buNone/>
            </a:pPr>
            <a:r>
              <a:rPr lang="tr-TR" sz="2400">
                <a:latin typeface="Comic Sans MS" pitchFamily="66" charset="0"/>
              </a:rPr>
              <a:t>     Sarı                         Yeşil                     Sarı-Mor</a:t>
            </a:r>
          </a:p>
          <a:p>
            <a:pPr>
              <a:lnSpc>
                <a:spcPct val="80000"/>
              </a:lnSpc>
              <a:buFont typeface="Wingdings" pitchFamily="2" charset="2"/>
              <a:buNone/>
            </a:pPr>
            <a:r>
              <a:rPr lang="tr-TR" sz="2400">
                <a:latin typeface="Comic Sans MS" pitchFamily="66" charset="0"/>
              </a:rPr>
              <a:t>     Mavi                        Mor                      Mavi-Turuncu</a:t>
            </a:r>
          </a:p>
          <a:p>
            <a:pPr>
              <a:lnSpc>
                <a:spcPct val="80000"/>
              </a:lnSpc>
            </a:pPr>
            <a:endParaRPr lang="tr-TR" sz="2400"/>
          </a:p>
        </p:txBody>
      </p:sp>
      <p:graphicFrame>
        <p:nvGraphicFramePr>
          <p:cNvPr id="149515" name="Object 11"/>
          <p:cNvGraphicFramePr>
            <a:graphicFrameLocks noChangeAspect="1"/>
          </p:cNvGraphicFramePr>
          <p:nvPr/>
        </p:nvGraphicFramePr>
        <p:xfrm>
          <a:off x="6443663" y="5086350"/>
          <a:ext cx="2376487" cy="1582738"/>
        </p:xfrm>
        <a:graphic>
          <a:graphicData uri="http://schemas.openxmlformats.org/presentationml/2006/ole">
            <mc:AlternateContent xmlns:mc="http://schemas.openxmlformats.org/markup-compatibility/2006">
              <mc:Choice xmlns:v="urn:schemas-microsoft-com:vml" Requires="v">
                <p:oleObj spid="_x0000_s18454" name="Bit Eşlem Resmi" r:id="rId4" imgW="4715533" imgH="3753374" progId="PBrush">
                  <p:embed/>
                </p:oleObj>
              </mc:Choice>
              <mc:Fallback>
                <p:oleObj name="Bit Eşlem Resmi" r:id="rId4" imgW="4715533" imgH="3753374" progId="PBrush">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5086350"/>
                        <a:ext cx="2376487" cy="15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İçerik Yer Tutucusu 1"/>
          <p:cNvSpPr>
            <a:spLocks noGrp="1"/>
          </p:cNvSpPr>
          <p:nvPr>
            <p:ph sz="quarter" idx="3"/>
          </p:nvPr>
        </p:nvSpPr>
        <p:spPr/>
        <p:txBody>
          <a:bodyPr/>
          <a:lstStyle/>
          <a:p>
            <a:endParaRPr lang="tr-TR"/>
          </a:p>
        </p:txBody>
      </p:sp>
      <p:sp>
        <p:nvSpPr>
          <p:cNvPr id="3" name="İçerik Yer Tutucusu 2"/>
          <p:cNvSpPr>
            <a:spLocks noGrp="1"/>
          </p:cNvSpPr>
          <p:nvPr>
            <p:ph sz="quarter" idx="2"/>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49515"/>
                                        </p:tgtEl>
                                        <p:attrNameLst>
                                          <p:attrName>style.visibility</p:attrName>
                                        </p:attrNameLst>
                                      </p:cBhvr>
                                      <p:to>
                                        <p:strVal val="visible"/>
                                      </p:to>
                                    </p:set>
                                    <p:anim calcmode="lin" valueType="num">
                                      <p:cBhvr>
                                        <p:cTn id="7" dur="500" fill="hold"/>
                                        <p:tgtEl>
                                          <p:spTgt spid="149515"/>
                                        </p:tgtEl>
                                        <p:attrNameLst>
                                          <p:attrName>ppt_w</p:attrName>
                                        </p:attrNameLst>
                                      </p:cBhvr>
                                      <p:tavLst>
                                        <p:tav tm="0">
                                          <p:val>
                                            <p:fltVal val="0"/>
                                          </p:val>
                                        </p:tav>
                                        <p:tav tm="100000">
                                          <p:val>
                                            <p:strVal val="#ppt_w"/>
                                          </p:val>
                                        </p:tav>
                                      </p:tavLst>
                                    </p:anim>
                                    <p:anim calcmode="lin" valueType="num">
                                      <p:cBhvr>
                                        <p:cTn id="8" dur="500" fill="hold"/>
                                        <p:tgtEl>
                                          <p:spTgt spid="149515"/>
                                        </p:tgtEl>
                                        <p:attrNameLst>
                                          <p:attrName>ppt_h</p:attrName>
                                        </p:attrNameLst>
                                      </p:cBhvr>
                                      <p:tavLst>
                                        <p:tav tm="0">
                                          <p:val>
                                            <p:fltVal val="0"/>
                                          </p:val>
                                        </p:tav>
                                        <p:tav tm="100000">
                                          <p:val>
                                            <p:strVal val="#ppt_h"/>
                                          </p:val>
                                        </p:tav>
                                      </p:tavLst>
                                    </p:anim>
                                    <p:animEffect transition="in" filter="fade">
                                      <p:cBhvr>
                                        <p:cTn id="9" dur="500"/>
                                        <p:tgtEl>
                                          <p:spTgt spid="149515"/>
                                        </p:tgtEl>
                                      </p:cBhvr>
                                    </p:animEffect>
                                  </p:childTnLst>
                                </p:cTn>
                              </p:par>
                            </p:childTnLst>
                          </p:cTn>
                        </p:par>
                        <p:par>
                          <p:cTn id="10" fill="hold">
                            <p:stCondLst>
                              <p:cond delay="500"/>
                            </p:stCondLst>
                            <p:childTnLst>
                              <p:par>
                                <p:cTn id="11" presetID="27" presetClass="emph" presetSubtype="0" fill="hold" nodeType="afterEffect">
                                  <p:stCondLst>
                                    <p:cond delay="0"/>
                                  </p:stCondLst>
                                  <p:childTnLst>
                                    <p:animClr clrSpc="rgb" dir="cw">
                                      <p:cBhvr override="childStyle">
                                        <p:cTn id="12" dur="1000" autoRev="1" fill="hold"/>
                                        <p:tgtEl>
                                          <p:spTgt spid="149507">
                                            <p:txEl>
                                              <p:pRg st="2" end="2"/>
                                            </p:txEl>
                                          </p:spTgt>
                                        </p:tgtEl>
                                        <p:attrNameLst>
                                          <p:attrName>style.color</p:attrName>
                                        </p:attrNameLst>
                                      </p:cBhvr>
                                      <p:to>
                                        <a:schemeClr val="bg1"/>
                                      </p:to>
                                    </p:animClr>
                                    <p:animClr clrSpc="rgb" dir="cw">
                                      <p:cBhvr>
                                        <p:cTn id="13" dur="1000" autoRev="1" fill="hold"/>
                                        <p:tgtEl>
                                          <p:spTgt spid="149507">
                                            <p:txEl>
                                              <p:pRg st="2" end="2"/>
                                            </p:txEl>
                                          </p:spTgt>
                                        </p:tgtEl>
                                        <p:attrNameLst>
                                          <p:attrName>fillcolor</p:attrName>
                                        </p:attrNameLst>
                                      </p:cBhvr>
                                      <p:to>
                                        <a:schemeClr val="bg1"/>
                                      </p:to>
                                    </p:animClr>
                                    <p:set>
                                      <p:cBhvr>
                                        <p:cTn id="14" dur="1000" autoRev="1" fill="hold"/>
                                        <p:tgtEl>
                                          <p:spTgt spid="149507">
                                            <p:txEl>
                                              <p:pRg st="2" end="2"/>
                                            </p:txEl>
                                          </p:spTgt>
                                        </p:tgtEl>
                                        <p:attrNameLst>
                                          <p:attrName>fill.type</p:attrName>
                                        </p:attrNameLst>
                                      </p:cBhvr>
                                      <p:to>
                                        <p:strVal val="solid"/>
                                      </p:to>
                                    </p:set>
                                    <p:set>
                                      <p:cBhvr>
                                        <p:cTn id="15" dur="1000" autoRev="1" fill="hold"/>
                                        <p:tgtEl>
                                          <p:spTgt spid="149507">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tr-TR" sz="4000">
                <a:latin typeface="Comic Sans MS" pitchFamily="66" charset="0"/>
              </a:rPr>
              <a:t>Renk Algılanması</a:t>
            </a:r>
            <a:r>
              <a:rPr lang="tr-TR" sz="4000"/>
              <a:t/>
            </a:r>
            <a:br>
              <a:rPr lang="tr-TR" sz="4000"/>
            </a:br>
            <a:endParaRPr lang="tr-TR" sz="4000"/>
          </a:p>
        </p:txBody>
      </p:sp>
      <p:sp>
        <p:nvSpPr>
          <p:cNvPr id="29699" name="Rectangle 3"/>
          <p:cNvSpPr>
            <a:spLocks noGrp="1" noChangeArrowheads="1"/>
          </p:cNvSpPr>
          <p:nvPr>
            <p:ph type="body" sz="half" idx="1"/>
          </p:nvPr>
        </p:nvSpPr>
        <p:spPr>
          <a:xfrm>
            <a:off x="0" y="2924175"/>
            <a:ext cx="9144000" cy="4114800"/>
          </a:xfrm>
        </p:spPr>
        <p:txBody>
          <a:bodyPr/>
          <a:lstStyle/>
          <a:p>
            <a:pPr>
              <a:lnSpc>
                <a:spcPct val="90000"/>
              </a:lnSpc>
              <a:buFont typeface="Wingdings" pitchFamily="2" charset="2"/>
              <a:buNone/>
            </a:pPr>
            <a:r>
              <a:rPr lang="tr-TR" sz="2000">
                <a:latin typeface="Comic Sans MS" pitchFamily="66" charset="0"/>
              </a:rPr>
              <a:t>	</a:t>
            </a:r>
            <a:r>
              <a:rPr lang="tr-TR" sz="2800">
                <a:latin typeface="Comic Sans MS" pitchFamily="66" charset="0"/>
              </a:rPr>
              <a:t>Cisimden </a:t>
            </a:r>
            <a:r>
              <a:rPr lang="tr-TR" sz="2800" b="1">
                <a:latin typeface="Comic Sans MS" pitchFamily="66" charset="0"/>
              </a:rPr>
              <a:t>göze</a:t>
            </a:r>
            <a:r>
              <a:rPr lang="tr-TR">
                <a:latin typeface="Comic Sans MS" pitchFamily="66" charset="0"/>
              </a:rPr>
              <a:t> </a:t>
            </a:r>
            <a:r>
              <a:rPr lang="tr-TR" sz="2800">
                <a:latin typeface="Comic Sans MS" pitchFamily="66" charset="0"/>
              </a:rPr>
              <a:t>gelen ışık, </a:t>
            </a:r>
            <a:r>
              <a:rPr lang="tr-TR" sz="2800" b="1">
                <a:latin typeface="Comic Sans MS" pitchFamily="66" charset="0"/>
              </a:rPr>
              <a:t>retinadaki</a:t>
            </a:r>
            <a:r>
              <a:rPr lang="tr-TR" b="1">
                <a:latin typeface="Comic Sans MS" pitchFamily="66" charset="0"/>
              </a:rPr>
              <a:t> </a:t>
            </a:r>
            <a:r>
              <a:rPr lang="tr-TR" sz="2800" b="1">
                <a:latin typeface="Comic Sans MS" pitchFamily="66" charset="0"/>
              </a:rPr>
              <a:t>reseptörlere</a:t>
            </a:r>
            <a:r>
              <a:rPr lang="tr-TR" sz="2800">
                <a:latin typeface="Comic Sans MS" pitchFamily="66" charset="0"/>
              </a:rPr>
              <a:t> (kon ve rod) iştirak eder. Buradan geçen impulslar </a:t>
            </a:r>
            <a:r>
              <a:rPr lang="tr-TR" sz="2800" b="1">
                <a:latin typeface="Comic Sans MS" pitchFamily="66" charset="0"/>
              </a:rPr>
              <a:t>beyinde </a:t>
            </a:r>
            <a:r>
              <a:rPr lang="tr-TR" sz="2800">
                <a:latin typeface="Comic Sans MS" pitchFamily="66" charset="0"/>
              </a:rPr>
              <a:t>yorumların yapıldığı optik merkeze gelir.</a:t>
            </a:r>
          </a:p>
          <a:p>
            <a:pPr>
              <a:lnSpc>
                <a:spcPct val="90000"/>
              </a:lnSpc>
              <a:buFont typeface="Wingdings" pitchFamily="2" charset="2"/>
              <a:buNone/>
            </a:pPr>
            <a:endParaRPr lang="tr-TR" sz="2800">
              <a:latin typeface="Comic Sans MS" pitchFamily="66" charset="0"/>
            </a:endParaRPr>
          </a:p>
          <a:p>
            <a:pPr>
              <a:lnSpc>
                <a:spcPct val="90000"/>
              </a:lnSpc>
              <a:buFont typeface="Wingdings" pitchFamily="2" charset="2"/>
              <a:buNone/>
            </a:pPr>
            <a:r>
              <a:rPr lang="tr-TR" sz="2400" b="1" u="sng">
                <a:latin typeface="Comic Sans MS" pitchFamily="66" charset="0"/>
              </a:rPr>
              <a:t>Renk Algılanması</a:t>
            </a:r>
            <a:r>
              <a:rPr lang="tr-TR" sz="2000">
                <a:latin typeface="Comic Sans MS" pitchFamily="66" charset="0"/>
              </a:rPr>
              <a:t>       </a:t>
            </a:r>
            <a:r>
              <a:rPr lang="tr-TR" sz="2400" b="1" u="sng">
                <a:latin typeface="Comic Sans MS" pitchFamily="66" charset="0"/>
              </a:rPr>
              <a:t>Psikofizyolojik gerçek</a:t>
            </a:r>
            <a:endParaRPr lang="tr-TR" sz="2400" b="1">
              <a:latin typeface="Comic Sans MS" pitchFamily="66" charset="0"/>
            </a:endParaRPr>
          </a:p>
          <a:p>
            <a:pPr>
              <a:lnSpc>
                <a:spcPct val="90000"/>
              </a:lnSpc>
              <a:buFont typeface="Wingdings" pitchFamily="2" charset="2"/>
              <a:buNone/>
            </a:pPr>
            <a:r>
              <a:rPr lang="tr-TR" sz="2000">
                <a:latin typeface="Comic Sans MS" pitchFamily="66" charset="0"/>
              </a:rPr>
              <a:t>    Fiziksel                       Işık dalgaboyu</a:t>
            </a:r>
          </a:p>
          <a:p>
            <a:pPr>
              <a:lnSpc>
                <a:spcPct val="90000"/>
              </a:lnSpc>
              <a:buFont typeface="Wingdings" pitchFamily="2" charset="2"/>
              <a:buNone/>
            </a:pPr>
            <a:r>
              <a:rPr lang="tr-TR" sz="2000">
                <a:latin typeface="Comic Sans MS" pitchFamily="66" charset="0"/>
              </a:rPr>
              <a:t>	Psikofiziksel               Işık dalgaboyunun göz tarafından karşılanması Psikolojik                    Işık dalgaboyunun beyin tarafından yorumlanması</a:t>
            </a:r>
          </a:p>
          <a:p>
            <a:pPr>
              <a:lnSpc>
                <a:spcPct val="90000"/>
              </a:lnSpc>
              <a:buFont typeface="Wingdings" pitchFamily="2" charset="2"/>
              <a:buNone/>
            </a:pPr>
            <a:endParaRPr lang="tr-TR" sz="2000">
              <a:latin typeface="Comic Sans MS" pitchFamily="66" charset="0"/>
            </a:endParaRPr>
          </a:p>
          <a:p>
            <a:pPr>
              <a:lnSpc>
                <a:spcPct val="90000"/>
              </a:lnSpc>
              <a:buFont typeface="Wingdings" pitchFamily="2" charset="2"/>
              <a:buNone/>
            </a:pPr>
            <a:r>
              <a:rPr lang="tr-TR" sz="2000">
                <a:latin typeface="Comic Sans MS" pitchFamily="66" charset="0"/>
              </a:rPr>
              <a:t>	</a:t>
            </a:r>
          </a:p>
        </p:txBody>
      </p:sp>
      <p:sp>
        <p:nvSpPr>
          <p:cNvPr id="2" name="İçerik Yer Tutucusu 1"/>
          <p:cNvSpPr>
            <a:spLocks noGrp="1"/>
          </p:cNvSpPr>
          <p:nvPr>
            <p:ph sz="quarter" idx="2"/>
          </p:nvPr>
        </p:nvSpPr>
        <p:spPr/>
        <p:txBody>
          <a:bodyPr/>
          <a:lstStyle/>
          <a:p>
            <a:endParaRPr lang="tr-T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tr-TR" sz="3600" b="1">
                <a:latin typeface="Comic Sans MS" pitchFamily="66" charset="0"/>
              </a:rPr>
              <a:t>Göz</a:t>
            </a:r>
          </a:p>
        </p:txBody>
      </p:sp>
      <p:sp>
        <p:nvSpPr>
          <p:cNvPr id="30723" name="Rectangle 3"/>
          <p:cNvSpPr>
            <a:spLocks noGrp="1" noChangeArrowheads="1"/>
          </p:cNvSpPr>
          <p:nvPr>
            <p:ph type="body" sz="half" idx="1"/>
          </p:nvPr>
        </p:nvSpPr>
        <p:spPr>
          <a:xfrm>
            <a:off x="457200" y="1700213"/>
            <a:ext cx="7138988" cy="5761037"/>
          </a:xfrm>
        </p:spPr>
        <p:txBody>
          <a:bodyPr/>
          <a:lstStyle/>
          <a:p>
            <a:pPr>
              <a:buFont typeface="Wingdings" pitchFamily="2" charset="2"/>
              <a:buNone/>
            </a:pPr>
            <a:r>
              <a:rPr lang="tr-TR" sz="2400">
                <a:latin typeface="Comic Sans MS" pitchFamily="66" charset="0"/>
              </a:rPr>
              <a:t>	İnsan gözü küçük renk farklarını bile algılarken, problemi renk eşleştirmesinde yaşar!</a:t>
            </a:r>
          </a:p>
          <a:p>
            <a:pPr>
              <a:buFont typeface="Wingdings" pitchFamily="2" charset="2"/>
              <a:buNone/>
            </a:pPr>
            <a:r>
              <a:rPr lang="tr-TR" sz="2400">
                <a:latin typeface="Comic Sans MS" pitchFamily="66" charset="0"/>
              </a:rPr>
              <a:t>	         </a:t>
            </a:r>
          </a:p>
          <a:p>
            <a:pPr>
              <a:buFont typeface="Wingdings" pitchFamily="2" charset="2"/>
              <a:buNone/>
            </a:pPr>
            <a:r>
              <a:rPr lang="tr-TR" sz="2400">
                <a:latin typeface="Comic Sans MS" pitchFamily="66" charset="0"/>
              </a:rPr>
              <a:t>		                        </a:t>
            </a:r>
            <a:r>
              <a:rPr lang="tr-TR" sz="2400" b="1">
                <a:latin typeface="Comic Sans MS" pitchFamily="66" charset="0"/>
              </a:rPr>
              <a:t>Rod </a:t>
            </a:r>
            <a:r>
              <a:rPr lang="tr-TR" sz="2400">
                <a:latin typeface="Comic Sans MS" pitchFamily="66" charset="0"/>
              </a:rPr>
              <a:t>- parlaklık</a:t>
            </a:r>
          </a:p>
          <a:p>
            <a:pPr>
              <a:buFont typeface="Wingdings" pitchFamily="2" charset="2"/>
              <a:buNone/>
            </a:pPr>
            <a:r>
              <a:rPr lang="tr-TR" sz="2400">
                <a:latin typeface="Comic Sans MS" pitchFamily="66" charset="0"/>
              </a:rPr>
              <a:t>		                              </a:t>
            </a:r>
            <a:r>
              <a:rPr lang="tr-TR" sz="2400" b="1">
                <a:latin typeface="Comic Sans MS" pitchFamily="66" charset="0"/>
              </a:rPr>
              <a:t>Kon </a:t>
            </a:r>
            <a:r>
              <a:rPr lang="tr-TR" sz="2400">
                <a:latin typeface="Comic Sans MS" pitchFamily="66" charset="0"/>
              </a:rPr>
              <a:t>- renk</a:t>
            </a:r>
          </a:p>
          <a:p>
            <a:endParaRPr lang="tr-TR" sz="2800">
              <a:latin typeface="Comic Sans MS" pitchFamily="66" charset="0"/>
            </a:endParaRPr>
          </a:p>
        </p:txBody>
      </p:sp>
      <p:pic>
        <p:nvPicPr>
          <p:cNvPr id="30726" name="Picture 6" descr="qqqqq"/>
          <p:cNvPicPr>
            <a:picLocks noGrp="1" noChangeAspect="1" noChangeArrowheads="1"/>
          </p:cNvPicPr>
          <p:nvPr>
            <p:ph sz="quarter" idx="3"/>
          </p:nvPr>
        </p:nvPicPr>
        <p:blipFill>
          <a:blip r:embed="rId4" cstate="print"/>
          <a:srcRect/>
          <a:stretch>
            <a:fillRect/>
          </a:stretch>
        </p:blipFill>
        <p:spPr>
          <a:xfrm>
            <a:off x="6804025" y="476250"/>
            <a:ext cx="1919288" cy="3168650"/>
          </a:xfrm>
          <a:noFill/>
          <a:ln/>
        </p:spPr>
      </p:pic>
      <p:graphicFrame>
        <p:nvGraphicFramePr>
          <p:cNvPr id="30728" name="Object 8"/>
          <p:cNvGraphicFramePr>
            <a:graphicFrameLocks noGrp="1" noChangeAspect="1"/>
          </p:cNvGraphicFramePr>
          <p:nvPr>
            <p:ph sz="quarter" idx="2"/>
          </p:nvPr>
        </p:nvGraphicFramePr>
        <p:xfrm>
          <a:off x="4787900" y="4365625"/>
          <a:ext cx="3584575" cy="2197100"/>
        </p:xfrm>
        <a:graphic>
          <a:graphicData uri="http://schemas.openxmlformats.org/presentationml/2006/ole">
            <mc:AlternateContent xmlns:mc="http://schemas.openxmlformats.org/markup-compatibility/2006">
              <mc:Choice xmlns:v="urn:schemas-microsoft-com:vml" Requires="v">
                <p:oleObj spid="_x0000_s20487" name="Bit Eşlem Resmi" r:id="rId5" imgW="4544059" imgH="2991268" progId="PBrush">
                  <p:embed/>
                </p:oleObj>
              </mc:Choice>
              <mc:Fallback>
                <p:oleObj name="Bit Eşlem Resmi" r:id="rId5" imgW="4544059" imgH="2991268" progId="PBrush">
                  <p:embed/>
                  <p:pic>
                    <p:nvPicPr>
                      <p:cNvPr id="0" name="Picture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4365625"/>
                        <a:ext cx="3584575" cy="219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29" name="Picture 9" descr="180792870"/>
          <p:cNvPicPr>
            <a:picLocks noChangeAspect="1" noChangeArrowheads="1"/>
          </p:cNvPicPr>
          <p:nvPr/>
        </p:nvPicPr>
        <p:blipFill>
          <a:blip r:embed="rId7" cstate="print"/>
          <a:srcRect/>
          <a:stretch>
            <a:fillRect/>
          </a:stretch>
        </p:blipFill>
        <p:spPr bwMode="auto">
          <a:xfrm>
            <a:off x="611188" y="4076700"/>
            <a:ext cx="2160587" cy="1584325"/>
          </a:xfrm>
          <a:prstGeom prst="rect">
            <a:avLst/>
          </a:prstGeom>
          <a:noFill/>
        </p:spPr>
      </p:pic>
      <p:sp>
        <p:nvSpPr>
          <p:cNvPr id="30730" name="AutoShape 10"/>
          <p:cNvSpPr>
            <a:spLocks noChangeArrowheads="1"/>
          </p:cNvSpPr>
          <p:nvPr/>
        </p:nvSpPr>
        <p:spPr bwMode="auto">
          <a:xfrm>
            <a:off x="2987675" y="3357563"/>
            <a:ext cx="542925" cy="377825"/>
          </a:xfrm>
          <a:prstGeom prst="rightArrow">
            <a:avLst>
              <a:gd name="adj1" fmla="val 50000"/>
              <a:gd name="adj2" fmla="val 35924"/>
            </a:avLst>
          </a:prstGeom>
          <a:solidFill>
            <a:schemeClr val="accent1"/>
          </a:solidFill>
          <a:ln w="9525">
            <a:solidFill>
              <a:schemeClr val="tx1"/>
            </a:solidFill>
            <a:miter lim="800000"/>
            <a:headEnd/>
            <a:tailEnd/>
          </a:ln>
          <a:effectLst/>
        </p:spPr>
        <p:txBody>
          <a:bodyPr wrap="none" anchor="ctr"/>
          <a:lstStyle/>
          <a:p>
            <a:endParaRPr lang="tr-TR"/>
          </a:p>
        </p:txBody>
      </p:sp>
      <p:sp>
        <p:nvSpPr>
          <p:cNvPr id="30731" name="AutoShape 11"/>
          <p:cNvSpPr>
            <a:spLocks noChangeArrowheads="1"/>
          </p:cNvSpPr>
          <p:nvPr/>
        </p:nvSpPr>
        <p:spPr bwMode="auto">
          <a:xfrm>
            <a:off x="3492500" y="3789363"/>
            <a:ext cx="542925" cy="377825"/>
          </a:xfrm>
          <a:prstGeom prst="rightArrow">
            <a:avLst>
              <a:gd name="adj1" fmla="val 50000"/>
              <a:gd name="adj2" fmla="val 35924"/>
            </a:avLst>
          </a:prstGeom>
          <a:solidFill>
            <a:schemeClr val="accent1"/>
          </a:solidFill>
          <a:ln w="9525">
            <a:solidFill>
              <a:schemeClr val="tx1"/>
            </a:solidFill>
            <a:miter lim="800000"/>
            <a:headEnd/>
            <a:tailEnd/>
          </a:ln>
          <a:effectLst/>
        </p:spPr>
        <p:txBody>
          <a:bodyPr wrap="none" anchor="ct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0730"/>
                                        </p:tgtEl>
                                        <p:attrNameLst>
                                          <p:attrName>style.visibility</p:attrName>
                                        </p:attrNameLst>
                                      </p:cBhvr>
                                      <p:to>
                                        <p:strVal val="visible"/>
                                      </p:to>
                                    </p:set>
                                    <p:anim from="(-#ppt_w/2)" to="(#ppt_x)" calcmode="lin" valueType="num">
                                      <p:cBhvr>
                                        <p:cTn id="7" dur="600" fill="hold">
                                          <p:stCondLst>
                                            <p:cond delay="0"/>
                                          </p:stCondLst>
                                        </p:cTn>
                                        <p:tgtEl>
                                          <p:spTgt spid="30730"/>
                                        </p:tgtEl>
                                        <p:attrNameLst>
                                          <p:attrName>ppt_x</p:attrName>
                                        </p:attrNameLst>
                                      </p:cBhvr>
                                    </p:anim>
                                    <p:anim from="0" to="-1.0" calcmode="lin" valueType="num">
                                      <p:cBhvr>
                                        <p:cTn id="8" dur="200" decel="50000" autoRev="1" fill="hold">
                                          <p:stCondLst>
                                            <p:cond delay="600"/>
                                          </p:stCondLst>
                                        </p:cTn>
                                        <p:tgtEl>
                                          <p:spTgt spid="30730"/>
                                        </p:tgtEl>
                                        <p:attrNameLst>
                                          <p:attrName>xshear</p:attrName>
                                        </p:attrNameLst>
                                      </p:cBhvr>
                                    </p:anim>
                                    <p:animScale>
                                      <p:cBhvr>
                                        <p:cTn id="9" dur="200" decel="100000" autoRev="1" fill="hold">
                                          <p:stCondLst>
                                            <p:cond delay="600"/>
                                          </p:stCondLst>
                                        </p:cTn>
                                        <p:tgtEl>
                                          <p:spTgt spid="30730"/>
                                        </p:tgtEl>
                                      </p:cBhvr>
                                      <p:from x="100000" y="100000"/>
                                      <p:to x="80000" y="100000"/>
                                    </p:animScale>
                                    <p:anim by="(#ppt_h/3+#ppt_w*0.1)" calcmode="lin" valueType="num">
                                      <p:cBhvr additive="sum">
                                        <p:cTn id="10" dur="200" decel="100000" autoRev="1" fill="hold">
                                          <p:stCondLst>
                                            <p:cond delay="600"/>
                                          </p:stCondLst>
                                        </p:cTn>
                                        <p:tgtEl>
                                          <p:spTgt spid="30730"/>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30731"/>
                                        </p:tgtEl>
                                        <p:attrNameLst>
                                          <p:attrName>style.visibility</p:attrName>
                                        </p:attrNameLst>
                                      </p:cBhvr>
                                      <p:to>
                                        <p:strVal val="visible"/>
                                      </p:to>
                                    </p:set>
                                    <p:anim from="(-#ppt_w/2)" to="(#ppt_x)" calcmode="lin" valueType="num">
                                      <p:cBhvr>
                                        <p:cTn id="13" dur="600" fill="hold">
                                          <p:stCondLst>
                                            <p:cond delay="0"/>
                                          </p:stCondLst>
                                        </p:cTn>
                                        <p:tgtEl>
                                          <p:spTgt spid="30731"/>
                                        </p:tgtEl>
                                        <p:attrNameLst>
                                          <p:attrName>ppt_x</p:attrName>
                                        </p:attrNameLst>
                                      </p:cBhvr>
                                    </p:anim>
                                    <p:anim from="0" to="-1.0" calcmode="lin" valueType="num">
                                      <p:cBhvr>
                                        <p:cTn id="14" dur="200" decel="50000" autoRev="1" fill="hold">
                                          <p:stCondLst>
                                            <p:cond delay="600"/>
                                          </p:stCondLst>
                                        </p:cTn>
                                        <p:tgtEl>
                                          <p:spTgt spid="30731"/>
                                        </p:tgtEl>
                                        <p:attrNameLst>
                                          <p:attrName>xshear</p:attrName>
                                        </p:attrNameLst>
                                      </p:cBhvr>
                                    </p:anim>
                                    <p:animScale>
                                      <p:cBhvr>
                                        <p:cTn id="15" dur="200" decel="100000" autoRev="1" fill="hold">
                                          <p:stCondLst>
                                            <p:cond delay="600"/>
                                          </p:stCondLst>
                                        </p:cTn>
                                        <p:tgtEl>
                                          <p:spTgt spid="30731"/>
                                        </p:tgtEl>
                                      </p:cBhvr>
                                      <p:from x="100000" y="100000"/>
                                      <p:to x="80000" y="100000"/>
                                    </p:animScale>
                                    <p:anim by="(#ppt_h/3+#ppt_w*0.1)" calcmode="lin" valueType="num">
                                      <p:cBhvr additive="sum">
                                        <p:cTn id="16" dur="200" decel="100000" autoRev="1" fill="hold">
                                          <p:stCondLst>
                                            <p:cond delay="600"/>
                                          </p:stCondLst>
                                        </p:cTn>
                                        <p:tgtEl>
                                          <p:spTgt spid="3073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animBg="1"/>
      <p:bldP spid="307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sz="half" idx="1"/>
          </p:nvPr>
        </p:nvSpPr>
        <p:spPr>
          <a:xfrm>
            <a:off x="528638" y="1557338"/>
            <a:ext cx="7138987" cy="4114800"/>
          </a:xfrm>
        </p:spPr>
        <p:txBody>
          <a:bodyPr>
            <a:normAutofit lnSpcReduction="10000"/>
          </a:bodyPr>
          <a:lstStyle/>
          <a:p>
            <a:pPr>
              <a:buFont typeface="Wingdings" pitchFamily="2" charset="2"/>
              <a:buNone/>
            </a:pPr>
            <a:r>
              <a:rPr lang="tr-TR" sz="2800">
                <a:latin typeface="Comic Sans MS" pitchFamily="66" charset="0"/>
              </a:rPr>
              <a:t>	</a:t>
            </a:r>
            <a:r>
              <a:rPr lang="tr-TR" b="1">
                <a:latin typeface="Comic Sans MS" pitchFamily="66" charset="0"/>
              </a:rPr>
              <a:t>Renk Adaptasyonu</a:t>
            </a:r>
          </a:p>
          <a:p>
            <a:pPr>
              <a:buFont typeface="Wingdings" pitchFamily="2" charset="2"/>
              <a:buNone/>
            </a:pPr>
            <a:r>
              <a:rPr lang="tr-TR" sz="2800">
                <a:latin typeface="Comic Sans MS" pitchFamily="66" charset="0"/>
              </a:rPr>
              <a:t>	</a:t>
            </a:r>
          </a:p>
          <a:p>
            <a:pPr>
              <a:buFont typeface="Wingdings" pitchFamily="2" charset="2"/>
              <a:buNone/>
            </a:pPr>
            <a:r>
              <a:rPr lang="tr-TR" sz="2800">
                <a:latin typeface="Comic Sans MS" pitchFamily="66" charset="0"/>
              </a:rPr>
              <a:t>	Renk görüşü, bir cisme dikkatlice bakınca hızla kaybolur. </a:t>
            </a:r>
          </a:p>
          <a:p>
            <a:pPr>
              <a:buFont typeface="Wingdings" pitchFamily="2" charset="2"/>
              <a:buNone/>
            </a:pPr>
            <a:r>
              <a:rPr lang="tr-TR" sz="2800">
                <a:latin typeface="Comic Sans MS" pitchFamily="66" charset="0"/>
              </a:rPr>
              <a:t>	</a:t>
            </a:r>
          </a:p>
          <a:p>
            <a:pPr>
              <a:buFont typeface="Wingdings" pitchFamily="2" charset="2"/>
              <a:buNone/>
            </a:pPr>
            <a:r>
              <a:rPr lang="tr-TR" sz="2800">
                <a:latin typeface="Comic Sans MS" pitchFamily="66" charset="0"/>
              </a:rPr>
              <a:t>	Tamamlayıcı renklerin doygunluğu daha fazla gözükür.</a:t>
            </a:r>
          </a:p>
          <a:p>
            <a:pPr>
              <a:buFont typeface="Wingdings" pitchFamily="2" charset="2"/>
              <a:buNone/>
            </a:pPr>
            <a:endParaRPr lang="tr-TR" sz="2800">
              <a:latin typeface="Comic Sans MS" pitchFamily="66" charset="0"/>
            </a:endParaRPr>
          </a:p>
          <a:p>
            <a:pPr>
              <a:buFont typeface="Wingdings" pitchFamily="2" charset="2"/>
              <a:buNone/>
            </a:pPr>
            <a:r>
              <a:rPr lang="tr-TR" sz="2800">
                <a:latin typeface="Comic Sans MS" pitchFamily="66" charset="0"/>
              </a:rPr>
              <a:t>	</a:t>
            </a:r>
          </a:p>
        </p:txBody>
      </p:sp>
      <p:graphicFrame>
        <p:nvGraphicFramePr>
          <p:cNvPr id="31751" name="Object 7"/>
          <p:cNvGraphicFramePr>
            <a:graphicFrameLocks noGrp="1" noChangeAspect="1"/>
          </p:cNvGraphicFramePr>
          <p:nvPr>
            <p:ph sz="quarter" idx="3"/>
          </p:nvPr>
        </p:nvGraphicFramePr>
        <p:xfrm>
          <a:off x="7164388" y="1989138"/>
          <a:ext cx="1295400" cy="1296987"/>
        </p:xfrm>
        <a:graphic>
          <a:graphicData uri="http://schemas.openxmlformats.org/presentationml/2006/ole">
            <mc:AlternateContent xmlns:mc="http://schemas.openxmlformats.org/markup-compatibility/2006">
              <mc:Choice xmlns:v="urn:schemas-microsoft-com:vml" Requires="v">
                <p:oleObj spid="_x0000_s21511" name="Bit Eşlem Resmi" r:id="rId4" imgW="1247619" imgH="4342857" progId="PBrush">
                  <p:embed/>
                </p:oleObj>
              </mc:Choice>
              <mc:Fallback>
                <p:oleObj name="Bit Eşlem Resmi" r:id="rId4" imgW="1247619" imgH="4342857"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1989138"/>
                        <a:ext cx="1295400"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770" decel="100000"/>
                                        <p:tgtEl>
                                          <p:spTgt spid="31751"/>
                                        </p:tgtEl>
                                      </p:cBhvr>
                                    </p:animEffect>
                                    <p:animScale>
                                      <p:cBhvr>
                                        <p:cTn id="8" dur="770" decel="100000"/>
                                        <p:tgtEl>
                                          <p:spTgt spid="31751"/>
                                        </p:tgtEl>
                                      </p:cBhvr>
                                      <p:from x="10000" y="10000"/>
                                      <p:to x="200000" y="450000"/>
                                    </p:animScale>
                                    <p:animScale>
                                      <p:cBhvr>
                                        <p:cTn id="9" dur="1230" accel="100000" fill="hold">
                                          <p:stCondLst>
                                            <p:cond delay="770"/>
                                          </p:stCondLst>
                                        </p:cTn>
                                        <p:tgtEl>
                                          <p:spTgt spid="31751"/>
                                        </p:tgtEl>
                                      </p:cBhvr>
                                      <p:from x="200000" y="450000"/>
                                      <p:to x="100000" y="100000"/>
                                    </p:animScale>
                                    <p:set>
                                      <p:cBhvr>
                                        <p:cTn id="10" dur="770" fill="hold"/>
                                        <p:tgtEl>
                                          <p:spTgt spid="31751"/>
                                        </p:tgtEl>
                                        <p:attrNameLst>
                                          <p:attrName>ppt_x</p:attrName>
                                        </p:attrNameLst>
                                      </p:cBhvr>
                                      <p:to>
                                        <p:strVal val="(0.5)"/>
                                      </p:to>
                                    </p:set>
                                    <p:anim from="(0.5)" to="(#ppt_x)" calcmode="lin" valueType="num">
                                      <p:cBhvr>
                                        <p:cTn id="11" dur="1230" accel="100000" fill="hold">
                                          <p:stCondLst>
                                            <p:cond delay="770"/>
                                          </p:stCondLst>
                                        </p:cTn>
                                        <p:tgtEl>
                                          <p:spTgt spid="31751"/>
                                        </p:tgtEl>
                                        <p:attrNameLst>
                                          <p:attrName>ppt_x</p:attrName>
                                        </p:attrNameLst>
                                      </p:cBhvr>
                                    </p:anim>
                                    <p:set>
                                      <p:cBhvr>
                                        <p:cTn id="12" dur="770" fill="hold"/>
                                        <p:tgtEl>
                                          <p:spTgt spid="31751"/>
                                        </p:tgtEl>
                                        <p:attrNameLst>
                                          <p:attrName>ppt_y</p:attrName>
                                        </p:attrNameLst>
                                      </p:cBhvr>
                                      <p:to>
                                        <p:strVal val="(#ppt_y+0.4)"/>
                                      </p:to>
                                    </p:set>
                                    <p:anim from="(#ppt_y+0.4)" to="(#ppt_y)" calcmode="lin" valueType="num">
                                      <p:cBhvr>
                                        <p:cTn id="13" dur="1230" accel="100000" fill="hold">
                                          <p:stCondLst>
                                            <p:cond delay="770"/>
                                          </p:stCondLst>
                                        </p:cTn>
                                        <p:tgtEl>
                                          <p:spTgt spid="31751"/>
                                        </p:tgtEl>
                                        <p:attrNameLst>
                                          <p:attrName>ppt_y</p:attrName>
                                        </p:attrNameLst>
                                      </p:cBhvr>
                                    </p:anim>
                                  </p:childTnLst>
                                </p:cTn>
                              </p:par>
                            </p:childTnLst>
                          </p:cTn>
                        </p:par>
                        <p:par>
                          <p:cTn id="14" fill="hold">
                            <p:stCondLst>
                              <p:cond delay="2000"/>
                            </p:stCondLst>
                            <p:childTnLst>
                              <p:par>
                                <p:cTn id="15" presetID="9" presetClass="exit" presetSubtype="0" fill="hold" nodeType="afterEffect">
                                  <p:stCondLst>
                                    <p:cond delay="2000"/>
                                  </p:stCondLst>
                                  <p:childTnLst>
                                    <p:animEffect transition="out" filter="dissolve">
                                      <p:cBhvr>
                                        <p:cTn id="16" dur="500"/>
                                        <p:tgtEl>
                                          <p:spTgt spid="31751"/>
                                        </p:tgtEl>
                                      </p:cBhvr>
                                    </p:animEffect>
                                    <p:set>
                                      <p:cBhvr>
                                        <p:cTn id="17" dur="1" fill="hold">
                                          <p:stCondLst>
                                            <p:cond delay="499"/>
                                          </p:stCondLst>
                                        </p:cTn>
                                        <p:tgtEl>
                                          <p:spTgt spid="317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p:cNvSpPr>
            <a:spLocks noGrp="1" noChangeArrowheads="1"/>
          </p:cNvSpPr>
          <p:nvPr>
            <p:ph type="body" sz="half" idx="1"/>
          </p:nvPr>
        </p:nvSpPr>
        <p:spPr>
          <a:xfrm>
            <a:off x="250825" y="2122488"/>
            <a:ext cx="8686800" cy="4114800"/>
          </a:xfrm>
        </p:spPr>
        <p:txBody>
          <a:bodyPr/>
          <a:lstStyle/>
          <a:p>
            <a:pPr>
              <a:buFont typeface="Wingdings" pitchFamily="2" charset="2"/>
              <a:buNone/>
            </a:pPr>
            <a:r>
              <a:rPr lang="tr-TR" b="1">
                <a:latin typeface="Comic Sans MS" pitchFamily="66" charset="0"/>
              </a:rPr>
              <a:t>	Yanıltıcı Renk Algısı</a:t>
            </a:r>
          </a:p>
          <a:p>
            <a:pPr>
              <a:buFont typeface="Wingdings" pitchFamily="2" charset="2"/>
              <a:buNone/>
            </a:pPr>
            <a:r>
              <a:rPr lang="tr-TR" sz="2800">
                <a:latin typeface="Comic Sans MS" pitchFamily="66" charset="0"/>
              </a:rPr>
              <a:t>	Beyin, rengi algılayış biçimiyle oyuna getirilebilir.</a:t>
            </a:r>
          </a:p>
          <a:p>
            <a:pPr>
              <a:buFont typeface="Wingdings" pitchFamily="2" charset="2"/>
              <a:buNone/>
            </a:pPr>
            <a:endParaRPr lang="tr-TR" sz="2000">
              <a:solidFill>
                <a:srgbClr val="FF0000"/>
              </a:solidFill>
            </a:endParaRPr>
          </a:p>
          <a:p>
            <a:pPr>
              <a:buFont typeface="Wingdings" pitchFamily="2" charset="2"/>
              <a:buNone/>
            </a:pPr>
            <a:endParaRPr lang="tr-TR" sz="2000">
              <a:solidFill>
                <a:srgbClr val="FF0000"/>
              </a:solidFill>
            </a:endParaRPr>
          </a:p>
          <a:p>
            <a:pPr>
              <a:buFont typeface="Wingdings" pitchFamily="2" charset="2"/>
              <a:buNone/>
            </a:pPr>
            <a:r>
              <a:rPr lang="tr-TR" sz="2000">
                <a:solidFill>
                  <a:srgbClr val="FF0000"/>
                </a:solidFill>
              </a:rPr>
              <a:t>Benham diski</a:t>
            </a:r>
          </a:p>
        </p:txBody>
      </p:sp>
      <p:graphicFrame>
        <p:nvGraphicFramePr>
          <p:cNvPr id="227332" name="Object 4"/>
          <p:cNvGraphicFramePr>
            <a:graphicFrameLocks noGrp="1" noChangeAspect="1"/>
          </p:cNvGraphicFramePr>
          <p:nvPr>
            <p:ph sz="quarter" idx="2"/>
          </p:nvPr>
        </p:nvGraphicFramePr>
        <p:xfrm>
          <a:off x="5292725" y="1196975"/>
          <a:ext cx="1368425" cy="1219200"/>
        </p:xfrm>
        <a:graphic>
          <a:graphicData uri="http://schemas.openxmlformats.org/presentationml/2006/ole">
            <mc:AlternateContent xmlns:mc="http://schemas.openxmlformats.org/markup-compatibility/2006">
              <mc:Choice xmlns:v="urn:schemas-microsoft-com:vml" Requires="v">
                <p:oleObj spid="_x0000_s22535" name="Bit Eşlem Resmi" r:id="rId4" imgW="876190" imgH="1076475" progId="PBrush">
                  <p:embed/>
                </p:oleObj>
              </mc:Choice>
              <mc:Fallback>
                <p:oleObj name="Bit Eşlem Resmi" r:id="rId4" imgW="876190" imgH="1076475"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196975"/>
                        <a:ext cx="13684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7340" name="Picture 12" descr="Benhams disk"/>
          <p:cNvPicPr>
            <a:picLocks noGrp="1" noChangeAspect="1" noChangeArrowheads="1"/>
          </p:cNvPicPr>
          <p:nvPr>
            <p:ph sz="quarter" idx="3"/>
          </p:nvPr>
        </p:nvPicPr>
        <p:blipFill>
          <a:blip r:embed="rId6" cstate="print"/>
          <a:srcRect/>
          <a:stretch>
            <a:fillRect/>
          </a:stretch>
        </p:blipFill>
        <p:spPr>
          <a:xfrm>
            <a:off x="827088" y="4365625"/>
            <a:ext cx="1981200" cy="1981200"/>
          </a:xfrm>
          <a:noFill/>
          <a:ln/>
        </p:spPr>
      </p:pic>
      <p:pic>
        <p:nvPicPr>
          <p:cNvPr id="227344" name="Picture 16" descr="S3_12"/>
          <p:cNvPicPr>
            <a:picLocks noChangeAspect="1" noChangeArrowheads="1"/>
          </p:cNvPicPr>
          <p:nvPr/>
        </p:nvPicPr>
        <p:blipFill>
          <a:blip r:embed="rId7" cstate="print"/>
          <a:srcRect/>
          <a:stretch>
            <a:fillRect/>
          </a:stretch>
        </p:blipFill>
        <p:spPr bwMode="auto">
          <a:xfrm>
            <a:off x="3348038" y="4365625"/>
            <a:ext cx="2670175" cy="2003425"/>
          </a:xfrm>
          <a:prstGeom prst="rect">
            <a:avLst/>
          </a:prstGeom>
          <a:noFill/>
        </p:spPr>
      </p:pic>
      <p:pic>
        <p:nvPicPr>
          <p:cNvPr id="227346" name="Picture 18" descr="color_disk"/>
          <p:cNvPicPr>
            <a:picLocks noChangeAspect="1" noChangeArrowheads="1"/>
          </p:cNvPicPr>
          <p:nvPr/>
        </p:nvPicPr>
        <p:blipFill>
          <a:blip r:embed="rId8" cstate="print"/>
          <a:srcRect/>
          <a:stretch>
            <a:fillRect/>
          </a:stretch>
        </p:blipFill>
        <p:spPr bwMode="auto">
          <a:xfrm>
            <a:off x="6804025" y="4508500"/>
            <a:ext cx="1766888" cy="1792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27332"/>
                                        </p:tgtEl>
                                        <p:attrNameLst>
                                          <p:attrName>style.visibility</p:attrName>
                                        </p:attrNameLst>
                                      </p:cBhvr>
                                      <p:to>
                                        <p:strVal val="visible"/>
                                      </p:to>
                                    </p:set>
                                    <p:animEffect transition="in" filter="fade">
                                      <p:cBhvr>
                                        <p:cTn id="7" dur="100"/>
                                        <p:tgtEl>
                                          <p:spTgt spid="227332"/>
                                        </p:tgtEl>
                                      </p:cBhvr>
                                    </p:animEffect>
                                    <p:anim calcmode="lin" valueType="num">
                                      <p:cBhvr>
                                        <p:cTn id="8" dur="400" fill="hold"/>
                                        <p:tgtEl>
                                          <p:spTgt spid="227332"/>
                                        </p:tgtEl>
                                        <p:attrNameLst>
                                          <p:attrName>ppt_x</p:attrName>
                                        </p:attrNameLst>
                                      </p:cBhvr>
                                      <p:tavLst>
                                        <p:tav tm="0">
                                          <p:val>
                                            <p:strVal val="#ppt_x"/>
                                          </p:val>
                                        </p:tav>
                                        <p:tav tm="100000">
                                          <p:val>
                                            <p:strVal val="#ppt_x"/>
                                          </p:val>
                                        </p:tav>
                                      </p:tavLst>
                                    </p:anim>
                                    <p:anim calcmode="lin" valueType="num">
                                      <p:cBhvr>
                                        <p:cTn id="9" dur="400" fill="hold"/>
                                        <p:tgtEl>
                                          <p:spTgt spid="22733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73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733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27344"/>
                                        </p:tgtEl>
                                        <p:attrNameLst>
                                          <p:attrName>style.visibility</p:attrName>
                                        </p:attrNameLst>
                                      </p:cBhvr>
                                      <p:to>
                                        <p:strVal val="visible"/>
                                      </p:to>
                                    </p:set>
                                    <p:animEffect transition="in" filter="dissolve">
                                      <p:cBhvr>
                                        <p:cTn id="16" dur="500"/>
                                        <p:tgtEl>
                                          <p:spTgt spid="22734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7346"/>
                                        </p:tgtEl>
                                        <p:attrNameLst>
                                          <p:attrName>style.visibility</p:attrName>
                                        </p:attrNameLst>
                                      </p:cBhvr>
                                      <p:to>
                                        <p:strVal val="visible"/>
                                      </p:to>
                                    </p:set>
                                    <p:animEffect transition="in" filter="wipe(down)">
                                      <p:cBhvr>
                                        <p:cTn id="21" dur="500"/>
                                        <p:tgtEl>
                                          <p:spTgt spid="22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tr-TR" sz="3200">
                <a:latin typeface="Comic Sans MS" pitchFamily="66" charset="0"/>
              </a:rPr>
              <a:t>Renk Algılamasında Farklılıklar</a:t>
            </a:r>
          </a:p>
        </p:txBody>
      </p:sp>
      <p:sp>
        <p:nvSpPr>
          <p:cNvPr id="32771" name="Rectangle 3"/>
          <p:cNvSpPr>
            <a:spLocks noGrp="1" noChangeArrowheads="1"/>
          </p:cNvSpPr>
          <p:nvPr>
            <p:ph type="body" sz="half" idx="1"/>
          </p:nvPr>
        </p:nvSpPr>
        <p:spPr>
          <a:xfrm>
            <a:off x="457200" y="1981200"/>
            <a:ext cx="5410200" cy="4114800"/>
          </a:xfrm>
        </p:spPr>
        <p:txBody>
          <a:bodyPr/>
          <a:lstStyle/>
          <a:p>
            <a:pPr>
              <a:buFont typeface="Wingdings" pitchFamily="2" charset="2"/>
              <a:buNone/>
            </a:pPr>
            <a:r>
              <a:rPr lang="tr-TR" sz="2400">
                <a:latin typeface="Comic Sans MS" pitchFamily="66" charset="0"/>
              </a:rPr>
              <a:t>	  Bireysel farklar</a:t>
            </a:r>
          </a:p>
          <a:p>
            <a:pPr>
              <a:buFont typeface="Wingdings" pitchFamily="2" charset="2"/>
              <a:buNone/>
            </a:pPr>
            <a:r>
              <a:rPr lang="tr-TR" sz="2400">
                <a:latin typeface="Comic Sans MS" pitchFamily="66" charset="0"/>
              </a:rPr>
              <a:t>	  İki göz arasındaki algı farkı</a:t>
            </a:r>
          </a:p>
          <a:p>
            <a:pPr>
              <a:buFont typeface="Wingdings" pitchFamily="2" charset="2"/>
              <a:buNone/>
            </a:pPr>
            <a:r>
              <a:rPr lang="tr-TR" sz="2400">
                <a:latin typeface="Comic Sans MS" pitchFamily="66" charset="0"/>
              </a:rPr>
              <a:t>	  İlerleyen yaş</a:t>
            </a:r>
          </a:p>
          <a:p>
            <a:pPr>
              <a:buFont typeface="Wingdings" pitchFamily="2" charset="2"/>
              <a:buNone/>
            </a:pPr>
            <a:r>
              <a:rPr lang="tr-TR" sz="2400">
                <a:latin typeface="Comic Sans MS" pitchFamily="66" charset="0"/>
              </a:rPr>
              <a:t>	  Sistemik, lokal, mental yorgunluk</a:t>
            </a:r>
          </a:p>
          <a:p>
            <a:pPr>
              <a:buFont typeface="Wingdings" pitchFamily="2" charset="2"/>
              <a:buNone/>
            </a:pPr>
            <a:r>
              <a:rPr lang="tr-TR" sz="2400">
                <a:latin typeface="Comic Sans MS" pitchFamily="66" charset="0"/>
              </a:rPr>
              <a:t>	   İlaç, alkol, kafein bağımlılığı</a:t>
            </a:r>
          </a:p>
          <a:p>
            <a:pPr>
              <a:buFont typeface="Wingdings" pitchFamily="2" charset="2"/>
              <a:buNone/>
            </a:pPr>
            <a:r>
              <a:rPr lang="tr-TR" sz="2400">
                <a:latin typeface="Comic Sans MS" pitchFamily="66" charset="0"/>
              </a:rPr>
              <a:t>	   Renk körlüğü</a:t>
            </a:r>
          </a:p>
          <a:p>
            <a:pPr>
              <a:buFont typeface="Wingdings" pitchFamily="2" charset="2"/>
              <a:buNone/>
            </a:pPr>
            <a:r>
              <a:rPr lang="tr-TR" sz="2400">
                <a:latin typeface="Comic Sans MS" pitchFamily="66" charset="0"/>
              </a:rPr>
              <a:t>	   Ortam farklılıkları (doğru ışık,  aydınlatma…)</a:t>
            </a:r>
          </a:p>
          <a:p>
            <a:pPr>
              <a:buFont typeface="Wingdings" pitchFamily="2" charset="2"/>
              <a:buNone/>
            </a:pPr>
            <a:endParaRPr lang="tr-TR" sz="2400">
              <a:latin typeface="Comic Sans MS" pitchFamily="66" charset="0"/>
            </a:endParaRPr>
          </a:p>
        </p:txBody>
      </p:sp>
      <p:graphicFrame>
        <p:nvGraphicFramePr>
          <p:cNvPr id="32772" name="Object 4"/>
          <p:cNvGraphicFramePr>
            <a:graphicFrameLocks noGrp="1" noChangeAspect="1"/>
          </p:cNvGraphicFramePr>
          <p:nvPr>
            <p:ph sz="quarter" idx="2"/>
          </p:nvPr>
        </p:nvGraphicFramePr>
        <p:xfrm>
          <a:off x="6011863" y="4221163"/>
          <a:ext cx="1296987" cy="1512887"/>
        </p:xfrm>
        <a:graphic>
          <a:graphicData uri="http://schemas.openxmlformats.org/presentationml/2006/ole">
            <mc:AlternateContent xmlns:mc="http://schemas.openxmlformats.org/markup-compatibility/2006">
              <mc:Choice xmlns:v="urn:schemas-microsoft-com:vml" Requires="v">
                <p:oleObj spid="_x0000_s23564" name="Bit Eşlem Resmi" r:id="rId4" imgW="1104762" imgH="1028844" progId="PBrush">
                  <p:embed/>
                </p:oleObj>
              </mc:Choice>
              <mc:Fallback>
                <p:oleObj name="Bit Eşlem Resmi" r:id="rId4" imgW="1104762" imgH="1028844"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4221163"/>
                        <a:ext cx="1296987"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774" name="Picture 6" descr="5"/>
          <p:cNvPicPr>
            <a:picLocks noGrp="1" noChangeAspect="1" noChangeArrowheads="1"/>
          </p:cNvPicPr>
          <p:nvPr>
            <p:ph sz="quarter" idx="3"/>
          </p:nvPr>
        </p:nvPicPr>
        <p:blipFill>
          <a:blip r:embed="rId6" cstate="print"/>
          <a:srcRect/>
          <a:stretch>
            <a:fillRect/>
          </a:stretch>
        </p:blipFill>
        <p:spPr>
          <a:xfrm>
            <a:off x="7524750" y="3284538"/>
            <a:ext cx="1295400" cy="1655762"/>
          </a:xfrm>
          <a:noFill/>
          <a:ln/>
        </p:spPr>
      </p:pic>
      <p:pic>
        <p:nvPicPr>
          <p:cNvPr id="32776" name="Picture 8" descr="910183082"/>
          <p:cNvPicPr>
            <a:picLocks noChangeAspect="1" noChangeArrowheads="1"/>
          </p:cNvPicPr>
          <p:nvPr/>
        </p:nvPicPr>
        <p:blipFill>
          <a:blip r:embed="rId7" cstate="print"/>
          <a:srcRect/>
          <a:stretch>
            <a:fillRect/>
          </a:stretch>
        </p:blipFill>
        <p:spPr bwMode="auto">
          <a:xfrm>
            <a:off x="6300788" y="2636838"/>
            <a:ext cx="1008062" cy="1311275"/>
          </a:xfrm>
          <a:prstGeom prst="rect">
            <a:avLst/>
          </a:prstGeom>
          <a:noFill/>
        </p:spPr>
      </p:pic>
      <p:graphicFrame>
        <p:nvGraphicFramePr>
          <p:cNvPr id="32777" name="Object 9"/>
          <p:cNvGraphicFramePr>
            <a:graphicFrameLocks noChangeAspect="1"/>
          </p:cNvGraphicFramePr>
          <p:nvPr/>
        </p:nvGraphicFramePr>
        <p:xfrm>
          <a:off x="7451725" y="1341438"/>
          <a:ext cx="1223963" cy="1809750"/>
        </p:xfrm>
        <a:graphic>
          <a:graphicData uri="http://schemas.openxmlformats.org/presentationml/2006/ole">
            <mc:AlternateContent xmlns:mc="http://schemas.openxmlformats.org/markup-compatibility/2006">
              <mc:Choice xmlns:v="urn:schemas-microsoft-com:vml" Requires="v">
                <p:oleObj spid="_x0000_s23565" name="Bit Eşlem Resmi" r:id="rId8" imgW="1590897" imgH="2324424" progId="PBrush">
                  <p:embed/>
                </p:oleObj>
              </mc:Choice>
              <mc:Fallback>
                <p:oleObj name="Bit Eşlem Resmi" r:id="rId8" imgW="1590897" imgH="2324424" progId="PBrush">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1725" y="1341438"/>
                        <a:ext cx="1223963"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779" name="Picture 11" descr="tttttttttt"/>
          <p:cNvPicPr>
            <a:picLocks noChangeAspect="1" noChangeArrowheads="1"/>
          </p:cNvPicPr>
          <p:nvPr/>
        </p:nvPicPr>
        <p:blipFill>
          <a:blip r:embed="rId10" cstate="print"/>
          <a:srcRect/>
          <a:stretch>
            <a:fillRect/>
          </a:stretch>
        </p:blipFill>
        <p:spPr bwMode="auto">
          <a:xfrm>
            <a:off x="7524750" y="5084763"/>
            <a:ext cx="1008063" cy="1189037"/>
          </a:xfrm>
          <a:prstGeom prst="rect">
            <a:avLst/>
          </a:prstGeom>
          <a:noFill/>
        </p:spPr>
      </p:pic>
      <p:sp>
        <p:nvSpPr>
          <p:cNvPr id="32781" name="Rectangle 13"/>
          <p:cNvSpPr>
            <a:spLocks noChangeArrowheads="1"/>
          </p:cNvSpPr>
          <p:nvPr/>
        </p:nvSpPr>
        <p:spPr bwMode="auto">
          <a:xfrm>
            <a:off x="755650" y="2133600"/>
            <a:ext cx="158750" cy="158750"/>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32782" name="Rectangle 14"/>
          <p:cNvSpPr>
            <a:spLocks noChangeArrowheads="1"/>
          </p:cNvSpPr>
          <p:nvPr/>
        </p:nvSpPr>
        <p:spPr bwMode="auto">
          <a:xfrm>
            <a:off x="755650" y="2565400"/>
            <a:ext cx="144463" cy="158750"/>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32783" name="Rectangle 15"/>
          <p:cNvSpPr>
            <a:spLocks noChangeArrowheads="1"/>
          </p:cNvSpPr>
          <p:nvPr/>
        </p:nvSpPr>
        <p:spPr bwMode="auto">
          <a:xfrm>
            <a:off x="755650" y="2997200"/>
            <a:ext cx="158750" cy="158750"/>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32784" name="Rectangle 16"/>
          <p:cNvSpPr>
            <a:spLocks noChangeArrowheads="1"/>
          </p:cNvSpPr>
          <p:nvPr/>
        </p:nvSpPr>
        <p:spPr bwMode="auto">
          <a:xfrm>
            <a:off x="755650" y="3486150"/>
            <a:ext cx="158750" cy="158750"/>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32785" name="Rectangle 17"/>
          <p:cNvSpPr>
            <a:spLocks noChangeArrowheads="1"/>
          </p:cNvSpPr>
          <p:nvPr/>
        </p:nvSpPr>
        <p:spPr bwMode="auto">
          <a:xfrm>
            <a:off x="755650" y="4349750"/>
            <a:ext cx="158750" cy="158750"/>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32786" name="Rectangle 18"/>
          <p:cNvSpPr>
            <a:spLocks noChangeArrowheads="1"/>
          </p:cNvSpPr>
          <p:nvPr/>
        </p:nvSpPr>
        <p:spPr bwMode="auto">
          <a:xfrm>
            <a:off x="755650" y="4724400"/>
            <a:ext cx="158750" cy="158750"/>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32788" name="Rectangle 20"/>
          <p:cNvSpPr>
            <a:spLocks noChangeArrowheads="1"/>
          </p:cNvSpPr>
          <p:nvPr/>
        </p:nvSpPr>
        <p:spPr bwMode="auto">
          <a:xfrm>
            <a:off x="755650" y="3917950"/>
            <a:ext cx="158750" cy="158750"/>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776"/>
                                        </p:tgtEl>
                                        <p:attrNameLst>
                                          <p:attrName>style.visibility</p:attrName>
                                        </p:attrNameLst>
                                      </p:cBhvr>
                                      <p:to>
                                        <p:strVal val="visible"/>
                                      </p:to>
                                    </p:set>
                                    <p:anim calcmode="lin" valueType="num">
                                      <p:cBhvr>
                                        <p:cTn id="7" dur="500" fill="hold"/>
                                        <p:tgtEl>
                                          <p:spTgt spid="32776"/>
                                        </p:tgtEl>
                                        <p:attrNameLst>
                                          <p:attrName>ppt_w</p:attrName>
                                        </p:attrNameLst>
                                      </p:cBhvr>
                                      <p:tavLst>
                                        <p:tav tm="0">
                                          <p:val>
                                            <p:fltVal val="0"/>
                                          </p:val>
                                        </p:tav>
                                        <p:tav tm="100000">
                                          <p:val>
                                            <p:strVal val="#ppt_w"/>
                                          </p:val>
                                        </p:tav>
                                      </p:tavLst>
                                    </p:anim>
                                    <p:anim calcmode="lin" valueType="num">
                                      <p:cBhvr>
                                        <p:cTn id="8" dur="500" fill="hold"/>
                                        <p:tgtEl>
                                          <p:spTgt spid="3277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777"/>
                                        </p:tgtEl>
                                        <p:attrNameLst>
                                          <p:attrName>style.visibility</p:attrName>
                                        </p:attrNameLst>
                                      </p:cBhvr>
                                      <p:to>
                                        <p:strVal val="visible"/>
                                      </p:to>
                                    </p:set>
                                    <p:anim calcmode="lin" valueType="num">
                                      <p:cBhvr>
                                        <p:cTn id="11" dur="500" fill="hold"/>
                                        <p:tgtEl>
                                          <p:spTgt spid="32777"/>
                                        </p:tgtEl>
                                        <p:attrNameLst>
                                          <p:attrName>ppt_w</p:attrName>
                                        </p:attrNameLst>
                                      </p:cBhvr>
                                      <p:tavLst>
                                        <p:tav tm="0">
                                          <p:val>
                                            <p:fltVal val="0"/>
                                          </p:val>
                                        </p:tav>
                                        <p:tav tm="100000">
                                          <p:val>
                                            <p:strVal val="#ppt_w"/>
                                          </p:val>
                                        </p:tav>
                                      </p:tavLst>
                                    </p:anim>
                                    <p:anim calcmode="lin" valueType="num">
                                      <p:cBhvr>
                                        <p:cTn id="12" dur="500" fill="hold"/>
                                        <p:tgtEl>
                                          <p:spTgt spid="3277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772"/>
                                        </p:tgtEl>
                                        <p:attrNameLst>
                                          <p:attrName>style.visibility</p:attrName>
                                        </p:attrNameLst>
                                      </p:cBhvr>
                                      <p:to>
                                        <p:strVal val="visible"/>
                                      </p:to>
                                    </p:set>
                                    <p:anim calcmode="lin" valueType="num">
                                      <p:cBhvr>
                                        <p:cTn id="15" dur="500" fill="hold"/>
                                        <p:tgtEl>
                                          <p:spTgt spid="32772"/>
                                        </p:tgtEl>
                                        <p:attrNameLst>
                                          <p:attrName>ppt_w</p:attrName>
                                        </p:attrNameLst>
                                      </p:cBhvr>
                                      <p:tavLst>
                                        <p:tav tm="0">
                                          <p:val>
                                            <p:fltVal val="0"/>
                                          </p:val>
                                        </p:tav>
                                        <p:tav tm="100000">
                                          <p:val>
                                            <p:strVal val="#ppt_w"/>
                                          </p:val>
                                        </p:tav>
                                      </p:tavLst>
                                    </p:anim>
                                    <p:anim calcmode="lin" valueType="num">
                                      <p:cBhvr>
                                        <p:cTn id="16" dur="500" fill="hold"/>
                                        <p:tgtEl>
                                          <p:spTgt spid="3277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2774"/>
                                        </p:tgtEl>
                                        <p:attrNameLst>
                                          <p:attrName>style.visibility</p:attrName>
                                        </p:attrNameLst>
                                      </p:cBhvr>
                                      <p:to>
                                        <p:strVal val="visible"/>
                                      </p:to>
                                    </p:set>
                                    <p:anim calcmode="lin" valueType="num">
                                      <p:cBhvr>
                                        <p:cTn id="19" dur="500" fill="hold"/>
                                        <p:tgtEl>
                                          <p:spTgt spid="32774"/>
                                        </p:tgtEl>
                                        <p:attrNameLst>
                                          <p:attrName>ppt_w</p:attrName>
                                        </p:attrNameLst>
                                      </p:cBhvr>
                                      <p:tavLst>
                                        <p:tav tm="0">
                                          <p:val>
                                            <p:fltVal val="0"/>
                                          </p:val>
                                        </p:tav>
                                        <p:tav tm="100000">
                                          <p:val>
                                            <p:strVal val="#ppt_w"/>
                                          </p:val>
                                        </p:tav>
                                      </p:tavLst>
                                    </p:anim>
                                    <p:anim calcmode="lin" valueType="num">
                                      <p:cBhvr>
                                        <p:cTn id="20" dur="500" fill="hold"/>
                                        <p:tgtEl>
                                          <p:spTgt spid="32774"/>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2779"/>
                                        </p:tgtEl>
                                        <p:attrNameLst>
                                          <p:attrName>style.visibility</p:attrName>
                                        </p:attrNameLst>
                                      </p:cBhvr>
                                      <p:to>
                                        <p:strVal val="visible"/>
                                      </p:to>
                                    </p:set>
                                    <p:anim calcmode="lin" valueType="num">
                                      <p:cBhvr>
                                        <p:cTn id="23" dur="500" fill="hold"/>
                                        <p:tgtEl>
                                          <p:spTgt spid="32779"/>
                                        </p:tgtEl>
                                        <p:attrNameLst>
                                          <p:attrName>ppt_w</p:attrName>
                                        </p:attrNameLst>
                                      </p:cBhvr>
                                      <p:tavLst>
                                        <p:tav tm="0">
                                          <p:val>
                                            <p:fltVal val="0"/>
                                          </p:val>
                                        </p:tav>
                                        <p:tav tm="100000">
                                          <p:val>
                                            <p:strVal val="#ppt_w"/>
                                          </p:val>
                                        </p:tav>
                                      </p:tavLst>
                                    </p:anim>
                                    <p:anim calcmode="lin" valueType="num">
                                      <p:cBhvr>
                                        <p:cTn id="24" dur="500" fill="hold"/>
                                        <p:tgtEl>
                                          <p:spTgt spid="32779"/>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6" presetClass="emph" presetSubtype="0" fill="hold" grpId="0" nodeType="afterEffect">
                                  <p:stCondLst>
                                    <p:cond delay="0"/>
                                  </p:stCondLst>
                                  <p:childTnLst>
                                    <p:animEffect transition="out" filter="fade">
                                      <p:cBhvr>
                                        <p:cTn id="27" dur="500" tmFilter="0, 0; .2, .5; .8, .5; 1, 0"/>
                                        <p:tgtEl>
                                          <p:spTgt spid="32781"/>
                                        </p:tgtEl>
                                      </p:cBhvr>
                                    </p:animEffect>
                                    <p:animScale>
                                      <p:cBhvr>
                                        <p:cTn id="28" dur="250" autoRev="1" fill="hold"/>
                                        <p:tgtEl>
                                          <p:spTgt spid="32781"/>
                                        </p:tgtEl>
                                      </p:cBhvr>
                                      <p:by x="105000" y="105000"/>
                                    </p:animScale>
                                  </p:childTnLst>
                                </p:cTn>
                              </p:par>
                            </p:childTnLst>
                          </p:cTn>
                        </p:par>
                        <p:par>
                          <p:cTn id="29" fill="hold">
                            <p:stCondLst>
                              <p:cond delay="1000"/>
                            </p:stCondLst>
                            <p:childTnLst>
                              <p:par>
                                <p:cTn id="30" presetID="27" presetClass="emph" presetSubtype="0" fill="hold" grpId="0" nodeType="afterEffect">
                                  <p:stCondLst>
                                    <p:cond delay="0"/>
                                  </p:stCondLst>
                                  <p:childTnLst>
                                    <p:animClr clrSpc="rgb" dir="cw">
                                      <p:cBhvr override="childStyle">
                                        <p:cTn id="31" dur="250" autoRev="1" fill="hold"/>
                                        <p:tgtEl>
                                          <p:spTgt spid="32782"/>
                                        </p:tgtEl>
                                        <p:attrNameLst>
                                          <p:attrName>style.color</p:attrName>
                                        </p:attrNameLst>
                                      </p:cBhvr>
                                      <p:to>
                                        <a:schemeClr val="bg1"/>
                                      </p:to>
                                    </p:animClr>
                                    <p:animClr clrSpc="rgb" dir="cw">
                                      <p:cBhvr>
                                        <p:cTn id="32" dur="250" autoRev="1" fill="hold"/>
                                        <p:tgtEl>
                                          <p:spTgt spid="32782"/>
                                        </p:tgtEl>
                                        <p:attrNameLst>
                                          <p:attrName>fillcolor</p:attrName>
                                        </p:attrNameLst>
                                      </p:cBhvr>
                                      <p:to>
                                        <a:schemeClr val="bg1"/>
                                      </p:to>
                                    </p:animClr>
                                    <p:set>
                                      <p:cBhvr>
                                        <p:cTn id="33" dur="250" autoRev="1" fill="hold"/>
                                        <p:tgtEl>
                                          <p:spTgt spid="32782"/>
                                        </p:tgtEl>
                                        <p:attrNameLst>
                                          <p:attrName>fill.type</p:attrName>
                                        </p:attrNameLst>
                                      </p:cBhvr>
                                      <p:to>
                                        <p:strVal val="solid"/>
                                      </p:to>
                                    </p:set>
                                    <p:set>
                                      <p:cBhvr>
                                        <p:cTn id="34" dur="250" autoRev="1" fill="hold"/>
                                        <p:tgtEl>
                                          <p:spTgt spid="32782"/>
                                        </p:tgtEl>
                                        <p:attrNameLst>
                                          <p:attrName>fill.on</p:attrName>
                                        </p:attrNameLst>
                                      </p:cBhvr>
                                      <p:to>
                                        <p:strVal val="true"/>
                                      </p:to>
                                    </p:set>
                                  </p:childTnLst>
                                </p:cTn>
                              </p:par>
                            </p:childTnLst>
                          </p:cTn>
                        </p:par>
                        <p:par>
                          <p:cTn id="35" fill="hold">
                            <p:stCondLst>
                              <p:cond delay="1500"/>
                            </p:stCondLst>
                            <p:childTnLst>
                              <p:par>
                                <p:cTn id="36" presetID="27" presetClass="emph" presetSubtype="0" fill="hold" grpId="0" nodeType="afterEffect">
                                  <p:stCondLst>
                                    <p:cond delay="0"/>
                                  </p:stCondLst>
                                  <p:childTnLst>
                                    <p:animClr clrSpc="rgb" dir="cw">
                                      <p:cBhvr override="childStyle">
                                        <p:cTn id="37" dur="250" autoRev="1" fill="hold"/>
                                        <p:tgtEl>
                                          <p:spTgt spid="32783"/>
                                        </p:tgtEl>
                                        <p:attrNameLst>
                                          <p:attrName>style.color</p:attrName>
                                        </p:attrNameLst>
                                      </p:cBhvr>
                                      <p:to>
                                        <a:schemeClr val="bg1"/>
                                      </p:to>
                                    </p:animClr>
                                    <p:animClr clrSpc="rgb" dir="cw">
                                      <p:cBhvr>
                                        <p:cTn id="38" dur="250" autoRev="1" fill="hold"/>
                                        <p:tgtEl>
                                          <p:spTgt spid="32783"/>
                                        </p:tgtEl>
                                        <p:attrNameLst>
                                          <p:attrName>fillcolor</p:attrName>
                                        </p:attrNameLst>
                                      </p:cBhvr>
                                      <p:to>
                                        <a:schemeClr val="bg1"/>
                                      </p:to>
                                    </p:animClr>
                                    <p:set>
                                      <p:cBhvr>
                                        <p:cTn id="39" dur="250" autoRev="1" fill="hold"/>
                                        <p:tgtEl>
                                          <p:spTgt spid="32783"/>
                                        </p:tgtEl>
                                        <p:attrNameLst>
                                          <p:attrName>fill.type</p:attrName>
                                        </p:attrNameLst>
                                      </p:cBhvr>
                                      <p:to>
                                        <p:strVal val="solid"/>
                                      </p:to>
                                    </p:set>
                                    <p:set>
                                      <p:cBhvr>
                                        <p:cTn id="40" dur="250" autoRev="1" fill="hold"/>
                                        <p:tgtEl>
                                          <p:spTgt spid="32783"/>
                                        </p:tgtEl>
                                        <p:attrNameLst>
                                          <p:attrName>fill.on</p:attrName>
                                        </p:attrNameLst>
                                      </p:cBhvr>
                                      <p:to>
                                        <p:strVal val="true"/>
                                      </p:to>
                                    </p:set>
                                  </p:childTnLst>
                                </p:cTn>
                              </p:par>
                            </p:childTnLst>
                          </p:cTn>
                        </p:par>
                        <p:par>
                          <p:cTn id="41" fill="hold">
                            <p:stCondLst>
                              <p:cond delay="2000"/>
                            </p:stCondLst>
                            <p:childTnLst>
                              <p:par>
                                <p:cTn id="42" presetID="27" presetClass="emph" presetSubtype="0" fill="hold" grpId="0" nodeType="afterEffect">
                                  <p:stCondLst>
                                    <p:cond delay="0"/>
                                  </p:stCondLst>
                                  <p:childTnLst>
                                    <p:animClr clrSpc="rgb" dir="cw">
                                      <p:cBhvr override="childStyle">
                                        <p:cTn id="43" dur="250" autoRev="1" fill="hold"/>
                                        <p:tgtEl>
                                          <p:spTgt spid="32784"/>
                                        </p:tgtEl>
                                        <p:attrNameLst>
                                          <p:attrName>style.color</p:attrName>
                                        </p:attrNameLst>
                                      </p:cBhvr>
                                      <p:to>
                                        <a:schemeClr val="bg1"/>
                                      </p:to>
                                    </p:animClr>
                                    <p:animClr clrSpc="rgb" dir="cw">
                                      <p:cBhvr>
                                        <p:cTn id="44" dur="250" autoRev="1" fill="hold"/>
                                        <p:tgtEl>
                                          <p:spTgt spid="32784"/>
                                        </p:tgtEl>
                                        <p:attrNameLst>
                                          <p:attrName>fillcolor</p:attrName>
                                        </p:attrNameLst>
                                      </p:cBhvr>
                                      <p:to>
                                        <a:schemeClr val="bg1"/>
                                      </p:to>
                                    </p:animClr>
                                    <p:set>
                                      <p:cBhvr>
                                        <p:cTn id="45" dur="250" autoRev="1" fill="hold"/>
                                        <p:tgtEl>
                                          <p:spTgt spid="32784"/>
                                        </p:tgtEl>
                                        <p:attrNameLst>
                                          <p:attrName>fill.type</p:attrName>
                                        </p:attrNameLst>
                                      </p:cBhvr>
                                      <p:to>
                                        <p:strVal val="solid"/>
                                      </p:to>
                                    </p:set>
                                    <p:set>
                                      <p:cBhvr>
                                        <p:cTn id="46" dur="250" autoRev="1" fill="hold"/>
                                        <p:tgtEl>
                                          <p:spTgt spid="32784"/>
                                        </p:tgtEl>
                                        <p:attrNameLst>
                                          <p:attrName>fill.on</p:attrName>
                                        </p:attrNameLst>
                                      </p:cBhvr>
                                      <p:to>
                                        <p:strVal val="true"/>
                                      </p:to>
                                    </p:set>
                                  </p:childTnLst>
                                </p:cTn>
                              </p:par>
                            </p:childTnLst>
                          </p:cTn>
                        </p:par>
                        <p:par>
                          <p:cTn id="47" fill="hold">
                            <p:stCondLst>
                              <p:cond delay="2500"/>
                            </p:stCondLst>
                            <p:childTnLst>
                              <p:par>
                                <p:cTn id="48" presetID="27" presetClass="emph" presetSubtype="0" fill="hold" grpId="0" nodeType="afterEffect">
                                  <p:stCondLst>
                                    <p:cond delay="0"/>
                                  </p:stCondLst>
                                  <p:childTnLst>
                                    <p:animClr clrSpc="rgb" dir="cw">
                                      <p:cBhvr override="childStyle">
                                        <p:cTn id="49" dur="250" autoRev="1" fill="hold"/>
                                        <p:tgtEl>
                                          <p:spTgt spid="32788"/>
                                        </p:tgtEl>
                                        <p:attrNameLst>
                                          <p:attrName>style.color</p:attrName>
                                        </p:attrNameLst>
                                      </p:cBhvr>
                                      <p:to>
                                        <a:schemeClr val="bg1"/>
                                      </p:to>
                                    </p:animClr>
                                    <p:animClr clrSpc="rgb" dir="cw">
                                      <p:cBhvr>
                                        <p:cTn id="50" dur="250" autoRev="1" fill="hold"/>
                                        <p:tgtEl>
                                          <p:spTgt spid="32788"/>
                                        </p:tgtEl>
                                        <p:attrNameLst>
                                          <p:attrName>fillcolor</p:attrName>
                                        </p:attrNameLst>
                                      </p:cBhvr>
                                      <p:to>
                                        <a:schemeClr val="bg1"/>
                                      </p:to>
                                    </p:animClr>
                                    <p:set>
                                      <p:cBhvr>
                                        <p:cTn id="51" dur="250" autoRev="1" fill="hold"/>
                                        <p:tgtEl>
                                          <p:spTgt spid="32788"/>
                                        </p:tgtEl>
                                        <p:attrNameLst>
                                          <p:attrName>fill.type</p:attrName>
                                        </p:attrNameLst>
                                      </p:cBhvr>
                                      <p:to>
                                        <p:strVal val="solid"/>
                                      </p:to>
                                    </p:set>
                                    <p:set>
                                      <p:cBhvr>
                                        <p:cTn id="52" dur="250" autoRev="1" fill="hold"/>
                                        <p:tgtEl>
                                          <p:spTgt spid="32788"/>
                                        </p:tgtEl>
                                        <p:attrNameLst>
                                          <p:attrName>fill.on</p:attrName>
                                        </p:attrNameLst>
                                      </p:cBhvr>
                                      <p:to>
                                        <p:strVal val="true"/>
                                      </p:to>
                                    </p:set>
                                  </p:childTnLst>
                                </p:cTn>
                              </p:par>
                            </p:childTnLst>
                          </p:cTn>
                        </p:par>
                        <p:par>
                          <p:cTn id="53" fill="hold">
                            <p:stCondLst>
                              <p:cond delay="3000"/>
                            </p:stCondLst>
                            <p:childTnLst>
                              <p:par>
                                <p:cTn id="54" presetID="27" presetClass="emph" presetSubtype="0" fill="hold" grpId="0" nodeType="afterEffect">
                                  <p:stCondLst>
                                    <p:cond delay="0"/>
                                  </p:stCondLst>
                                  <p:childTnLst>
                                    <p:animClr clrSpc="rgb" dir="cw">
                                      <p:cBhvr override="childStyle">
                                        <p:cTn id="55" dur="250" autoRev="1" fill="hold"/>
                                        <p:tgtEl>
                                          <p:spTgt spid="32785"/>
                                        </p:tgtEl>
                                        <p:attrNameLst>
                                          <p:attrName>style.color</p:attrName>
                                        </p:attrNameLst>
                                      </p:cBhvr>
                                      <p:to>
                                        <a:schemeClr val="bg1"/>
                                      </p:to>
                                    </p:animClr>
                                    <p:animClr clrSpc="rgb" dir="cw">
                                      <p:cBhvr>
                                        <p:cTn id="56" dur="250" autoRev="1" fill="hold"/>
                                        <p:tgtEl>
                                          <p:spTgt spid="32785"/>
                                        </p:tgtEl>
                                        <p:attrNameLst>
                                          <p:attrName>fillcolor</p:attrName>
                                        </p:attrNameLst>
                                      </p:cBhvr>
                                      <p:to>
                                        <a:schemeClr val="bg1"/>
                                      </p:to>
                                    </p:animClr>
                                    <p:set>
                                      <p:cBhvr>
                                        <p:cTn id="57" dur="250" autoRev="1" fill="hold"/>
                                        <p:tgtEl>
                                          <p:spTgt spid="32785"/>
                                        </p:tgtEl>
                                        <p:attrNameLst>
                                          <p:attrName>fill.type</p:attrName>
                                        </p:attrNameLst>
                                      </p:cBhvr>
                                      <p:to>
                                        <p:strVal val="solid"/>
                                      </p:to>
                                    </p:set>
                                    <p:set>
                                      <p:cBhvr>
                                        <p:cTn id="58" dur="250" autoRev="1" fill="hold"/>
                                        <p:tgtEl>
                                          <p:spTgt spid="32785"/>
                                        </p:tgtEl>
                                        <p:attrNameLst>
                                          <p:attrName>fill.on</p:attrName>
                                        </p:attrNameLst>
                                      </p:cBhvr>
                                      <p:to>
                                        <p:strVal val="true"/>
                                      </p:to>
                                    </p:set>
                                  </p:childTnLst>
                                </p:cTn>
                              </p:par>
                            </p:childTnLst>
                          </p:cTn>
                        </p:par>
                        <p:par>
                          <p:cTn id="59" fill="hold">
                            <p:stCondLst>
                              <p:cond delay="3500"/>
                            </p:stCondLst>
                            <p:childTnLst>
                              <p:par>
                                <p:cTn id="60" presetID="27" presetClass="emph" presetSubtype="0" fill="hold" grpId="0" nodeType="afterEffect">
                                  <p:stCondLst>
                                    <p:cond delay="0"/>
                                  </p:stCondLst>
                                  <p:childTnLst>
                                    <p:animClr clrSpc="rgb" dir="cw">
                                      <p:cBhvr override="childStyle">
                                        <p:cTn id="61" dur="250" autoRev="1" fill="hold"/>
                                        <p:tgtEl>
                                          <p:spTgt spid="32786"/>
                                        </p:tgtEl>
                                        <p:attrNameLst>
                                          <p:attrName>style.color</p:attrName>
                                        </p:attrNameLst>
                                      </p:cBhvr>
                                      <p:to>
                                        <a:schemeClr val="bg1"/>
                                      </p:to>
                                    </p:animClr>
                                    <p:animClr clrSpc="rgb" dir="cw">
                                      <p:cBhvr>
                                        <p:cTn id="62" dur="250" autoRev="1" fill="hold"/>
                                        <p:tgtEl>
                                          <p:spTgt spid="32786"/>
                                        </p:tgtEl>
                                        <p:attrNameLst>
                                          <p:attrName>fillcolor</p:attrName>
                                        </p:attrNameLst>
                                      </p:cBhvr>
                                      <p:to>
                                        <a:schemeClr val="bg1"/>
                                      </p:to>
                                    </p:animClr>
                                    <p:set>
                                      <p:cBhvr>
                                        <p:cTn id="63" dur="250" autoRev="1" fill="hold"/>
                                        <p:tgtEl>
                                          <p:spTgt spid="32786"/>
                                        </p:tgtEl>
                                        <p:attrNameLst>
                                          <p:attrName>fill.type</p:attrName>
                                        </p:attrNameLst>
                                      </p:cBhvr>
                                      <p:to>
                                        <p:strVal val="solid"/>
                                      </p:to>
                                    </p:set>
                                    <p:set>
                                      <p:cBhvr>
                                        <p:cTn id="64" dur="250" autoRev="1" fill="hold"/>
                                        <p:tgtEl>
                                          <p:spTgt spid="327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animBg="1"/>
      <p:bldP spid="32782" grpId="0" animBg="1"/>
      <p:bldP spid="32783" grpId="0" animBg="1"/>
      <p:bldP spid="32784" grpId="0" animBg="1"/>
      <p:bldP spid="32785" grpId="0" animBg="1"/>
      <p:bldP spid="32786" grpId="0" animBg="1"/>
      <p:bldP spid="3278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tr-TR" sz="4000">
                <a:latin typeface="Comic Sans MS" pitchFamily="66" charset="0"/>
              </a:rPr>
              <a:t>Metamerizm</a:t>
            </a:r>
          </a:p>
        </p:txBody>
      </p:sp>
      <p:sp>
        <p:nvSpPr>
          <p:cNvPr id="33795" name="Rectangle 3"/>
          <p:cNvSpPr>
            <a:spLocks noGrp="1" noChangeArrowheads="1"/>
          </p:cNvSpPr>
          <p:nvPr>
            <p:ph type="body" sz="half" idx="1"/>
          </p:nvPr>
        </p:nvSpPr>
        <p:spPr>
          <a:xfrm>
            <a:off x="250825" y="1412875"/>
            <a:ext cx="5986463" cy="5256213"/>
          </a:xfrm>
        </p:spPr>
        <p:txBody>
          <a:bodyPr/>
          <a:lstStyle/>
          <a:p>
            <a:pPr>
              <a:buFont typeface="Wingdings" pitchFamily="2" charset="2"/>
              <a:buNone/>
            </a:pPr>
            <a:r>
              <a:rPr lang="tr-TR" sz="2400">
                <a:latin typeface="Comic Sans MS" pitchFamily="66" charset="0"/>
              </a:rPr>
              <a:t>	</a:t>
            </a:r>
          </a:p>
          <a:p>
            <a:pPr>
              <a:buFont typeface="Wingdings" pitchFamily="2" charset="2"/>
              <a:buNone/>
            </a:pPr>
            <a:r>
              <a:rPr lang="tr-TR" sz="2400">
                <a:latin typeface="Comic Sans MS" pitchFamily="66" charset="0"/>
              </a:rPr>
              <a:t>	</a:t>
            </a:r>
            <a:r>
              <a:rPr lang="tr-TR" sz="2400" b="1">
                <a:latin typeface="Comic Sans MS" pitchFamily="66" charset="0"/>
              </a:rPr>
              <a:t>Metamer  </a:t>
            </a:r>
            <a:r>
              <a:rPr lang="tr-TR" sz="2400">
                <a:latin typeface="Comic Sans MS" pitchFamily="66" charset="0"/>
              </a:rPr>
              <a:t>        Belirli ışık ortamında aynıymış gibi gözüken ancak farklı spektral yansıması olan renkler</a:t>
            </a:r>
          </a:p>
          <a:p>
            <a:pPr>
              <a:buFont typeface="Wingdings" pitchFamily="2" charset="2"/>
              <a:buNone/>
            </a:pPr>
            <a:r>
              <a:rPr lang="tr-TR" sz="2400">
                <a:latin typeface="Comic Sans MS" pitchFamily="66" charset="0"/>
              </a:rPr>
              <a:t>	</a:t>
            </a:r>
          </a:p>
          <a:p>
            <a:pPr>
              <a:buFont typeface="Wingdings" pitchFamily="2" charset="2"/>
              <a:buNone/>
            </a:pPr>
            <a:r>
              <a:rPr lang="tr-TR" sz="2400" b="1">
                <a:latin typeface="Comic Sans MS" pitchFamily="66" charset="0"/>
              </a:rPr>
              <a:t>	Metamerizm</a:t>
            </a:r>
            <a:r>
              <a:rPr lang="tr-TR" sz="2400">
                <a:latin typeface="Comic Sans MS" pitchFamily="66" charset="0"/>
              </a:rPr>
              <a:t>         Bir cismin renginin ışık kaynağına bağlı olarak farklı görünmesi</a:t>
            </a:r>
          </a:p>
          <a:p>
            <a:pPr>
              <a:buFont typeface="Wingdings" pitchFamily="2" charset="2"/>
              <a:buNone/>
            </a:pPr>
            <a:r>
              <a:rPr lang="tr-TR" sz="2400">
                <a:latin typeface="Comic Sans MS" pitchFamily="66" charset="0"/>
              </a:rPr>
              <a:t>	</a:t>
            </a:r>
          </a:p>
          <a:p>
            <a:pPr>
              <a:buFont typeface="Wingdings" pitchFamily="2" charset="2"/>
              <a:buNone/>
            </a:pPr>
            <a:r>
              <a:rPr lang="tr-TR" sz="2400">
                <a:latin typeface="Comic Sans MS" pitchFamily="66" charset="0"/>
              </a:rPr>
              <a:t>	        Problemin üstesinden gelebilmek için aydınlatma koşulları kontrol edilmelidir	</a:t>
            </a:r>
          </a:p>
        </p:txBody>
      </p:sp>
      <p:graphicFrame>
        <p:nvGraphicFramePr>
          <p:cNvPr id="33796" name="Object 4"/>
          <p:cNvGraphicFramePr>
            <a:graphicFrameLocks noGrp="1" noChangeAspect="1"/>
          </p:cNvGraphicFramePr>
          <p:nvPr>
            <p:ph sz="half" idx="2"/>
          </p:nvPr>
        </p:nvGraphicFramePr>
        <p:xfrm>
          <a:off x="6372225" y="2006600"/>
          <a:ext cx="2447925" cy="1638300"/>
        </p:xfrm>
        <a:graphic>
          <a:graphicData uri="http://schemas.openxmlformats.org/presentationml/2006/ole">
            <mc:AlternateContent xmlns:mc="http://schemas.openxmlformats.org/markup-compatibility/2006">
              <mc:Choice xmlns:v="urn:schemas-microsoft-com:vml" Requires="v">
                <p:oleObj spid="_x0000_s24583" name="Bit Eşlem Resmi" r:id="rId4" imgW="2400635" imgH="1495634" progId="PBrush">
                  <p:embed/>
                </p:oleObj>
              </mc:Choice>
              <mc:Fallback>
                <p:oleObj name="Bit Eşlem Resmi" r:id="rId4" imgW="2400635" imgH="1495634"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2006600"/>
                        <a:ext cx="24479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AutoShape 6"/>
          <p:cNvSpPr>
            <a:spLocks noChangeArrowheads="1"/>
          </p:cNvSpPr>
          <p:nvPr/>
        </p:nvSpPr>
        <p:spPr bwMode="auto">
          <a:xfrm>
            <a:off x="2228850" y="1970088"/>
            <a:ext cx="542925" cy="306387"/>
          </a:xfrm>
          <a:prstGeom prst="rightArrow">
            <a:avLst>
              <a:gd name="adj1" fmla="val 50000"/>
              <a:gd name="adj2" fmla="val 44301"/>
            </a:avLst>
          </a:prstGeom>
          <a:solidFill>
            <a:schemeClr val="accent1"/>
          </a:solidFill>
          <a:ln w="9525">
            <a:solidFill>
              <a:schemeClr val="tx1"/>
            </a:solidFill>
            <a:miter lim="800000"/>
            <a:headEnd/>
            <a:tailEnd/>
          </a:ln>
          <a:effectLst/>
        </p:spPr>
        <p:txBody>
          <a:bodyPr wrap="none" anchor="ctr"/>
          <a:lstStyle/>
          <a:p>
            <a:endParaRPr lang="tr-TR"/>
          </a:p>
        </p:txBody>
      </p:sp>
      <p:sp>
        <p:nvSpPr>
          <p:cNvPr id="33799" name="AutoShape 7"/>
          <p:cNvSpPr>
            <a:spLocks noChangeArrowheads="1"/>
          </p:cNvSpPr>
          <p:nvPr/>
        </p:nvSpPr>
        <p:spPr bwMode="auto">
          <a:xfrm>
            <a:off x="2555875" y="3573463"/>
            <a:ext cx="542925" cy="287337"/>
          </a:xfrm>
          <a:prstGeom prst="rightArrow">
            <a:avLst>
              <a:gd name="adj1" fmla="val 50000"/>
              <a:gd name="adj2" fmla="val 47238"/>
            </a:avLst>
          </a:prstGeom>
          <a:solidFill>
            <a:schemeClr val="accent1"/>
          </a:solidFill>
          <a:ln w="9525">
            <a:solidFill>
              <a:schemeClr val="tx1"/>
            </a:solidFill>
            <a:miter lim="800000"/>
            <a:headEnd/>
            <a:tailEnd/>
          </a:ln>
          <a:effectLst/>
        </p:spPr>
        <p:txBody>
          <a:bodyPr wrap="none" anchor="ctr"/>
          <a:lstStyle/>
          <a:p>
            <a:endParaRPr lang="tr-TR"/>
          </a:p>
        </p:txBody>
      </p:sp>
      <p:sp>
        <p:nvSpPr>
          <p:cNvPr id="33800" name="AutoShape 8"/>
          <p:cNvSpPr>
            <a:spLocks noChangeAspect="1" noChangeArrowheads="1"/>
          </p:cNvSpPr>
          <p:nvPr/>
        </p:nvSpPr>
        <p:spPr bwMode="auto">
          <a:xfrm>
            <a:off x="801688" y="4879975"/>
            <a:ext cx="385762" cy="636588"/>
          </a:xfrm>
          <a:prstGeom prst="curvedRightArrow">
            <a:avLst>
              <a:gd name="adj1" fmla="val 33004"/>
              <a:gd name="adj2" fmla="val 66008"/>
              <a:gd name="adj3" fmla="val 33333"/>
            </a:avLst>
          </a:prstGeom>
          <a:solidFill>
            <a:schemeClr val="accent1"/>
          </a:solidFill>
          <a:ln w="9525">
            <a:solidFill>
              <a:schemeClr val="tx1"/>
            </a:solidFill>
            <a:miter lim="800000"/>
            <a:headEnd/>
            <a:tailEnd/>
          </a:ln>
          <a:effectLst/>
        </p:spPr>
        <p:txBody>
          <a:bodyPr wrap="none" anchor="ct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3798"/>
                                        </p:tgtEl>
                                        <p:attrNameLst>
                                          <p:attrName>style.visibility</p:attrName>
                                        </p:attrNameLst>
                                      </p:cBhvr>
                                      <p:to>
                                        <p:strVal val="visible"/>
                                      </p:to>
                                    </p:set>
                                    <p:anim from="(-#ppt_w/2)" to="(#ppt_x)" calcmode="lin" valueType="num">
                                      <p:cBhvr>
                                        <p:cTn id="7" dur="600" fill="hold">
                                          <p:stCondLst>
                                            <p:cond delay="0"/>
                                          </p:stCondLst>
                                        </p:cTn>
                                        <p:tgtEl>
                                          <p:spTgt spid="33798"/>
                                        </p:tgtEl>
                                        <p:attrNameLst>
                                          <p:attrName>ppt_x</p:attrName>
                                        </p:attrNameLst>
                                      </p:cBhvr>
                                    </p:anim>
                                    <p:anim from="0" to="-1.0" calcmode="lin" valueType="num">
                                      <p:cBhvr>
                                        <p:cTn id="8" dur="200" decel="50000" autoRev="1" fill="hold">
                                          <p:stCondLst>
                                            <p:cond delay="600"/>
                                          </p:stCondLst>
                                        </p:cTn>
                                        <p:tgtEl>
                                          <p:spTgt spid="33798"/>
                                        </p:tgtEl>
                                        <p:attrNameLst>
                                          <p:attrName>xshear</p:attrName>
                                        </p:attrNameLst>
                                      </p:cBhvr>
                                    </p:anim>
                                    <p:animScale>
                                      <p:cBhvr>
                                        <p:cTn id="9" dur="200" decel="100000" autoRev="1" fill="hold">
                                          <p:stCondLst>
                                            <p:cond delay="600"/>
                                          </p:stCondLst>
                                        </p:cTn>
                                        <p:tgtEl>
                                          <p:spTgt spid="33798"/>
                                        </p:tgtEl>
                                      </p:cBhvr>
                                      <p:from x="100000" y="100000"/>
                                      <p:to x="80000" y="100000"/>
                                    </p:animScale>
                                    <p:anim by="(#ppt_h/3+#ppt_w*0.1)" calcmode="lin" valueType="num">
                                      <p:cBhvr additive="sum">
                                        <p:cTn id="10" dur="200" decel="100000" autoRev="1" fill="hold">
                                          <p:stCondLst>
                                            <p:cond delay="600"/>
                                          </p:stCondLst>
                                        </p:cTn>
                                        <p:tgtEl>
                                          <p:spTgt spid="33798"/>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33799"/>
                                        </p:tgtEl>
                                        <p:attrNameLst>
                                          <p:attrName>style.visibility</p:attrName>
                                        </p:attrNameLst>
                                      </p:cBhvr>
                                      <p:to>
                                        <p:strVal val="visible"/>
                                      </p:to>
                                    </p:set>
                                    <p:anim from="(-#ppt_w/2)" to="(#ppt_x)" calcmode="lin" valueType="num">
                                      <p:cBhvr>
                                        <p:cTn id="13" dur="600" fill="hold">
                                          <p:stCondLst>
                                            <p:cond delay="0"/>
                                          </p:stCondLst>
                                        </p:cTn>
                                        <p:tgtEl>
                                          <p:spTgt spid="33799"/>
                                        </p:tgtEl>
                                        <p:attrNameLst>
                                          <p:attrName>ppt_x</p:attrName>
                                        </p:attrNameLst>
                                      </p:cBhvr>
                                    </p:anim>
                                    <p:anim from="0" to="-1.0" calcmode="lin" valueType="num">
                                      <p:cBhvr>
                                        <p:cTn id="14" dur="200" decel="50000" autoRev="1" fill="hold">
                                          <p:stCondLst>
                                            <p:cond delay="600"/>
                                          </p:stCondLst>
                                        </p:cTn>
                                        <p:tgtEl>
                                          <p:spTgt spid="33799"/>
                                        </p:tgtEl>
                                        <p:attrNameLst>
                                          <p:attrName>xshear</p:attrName>
                                        </p:attrNameLst>
                                      </p:cBhvr>
                                    </p:anim>
                                    <p:animScale>
                                      <p:cBhvr>
                                        <p:cTn id="15" dur="200" decel="100000" autoRev="1" fill="hold">
                                          <p:stCondLst>
                                            <p:cond delay="600"/>
                                          </p:stCondLst>
                                        </p:cTn>
                                        <p:tgtEl>
                                          <p:spTgt spid="33799"/>
                                        </p:tgtEl>
                                      </p:cBhvr>
                                      <p:from x="100000" y="100000"/>
                                      <p:to x="80000" y="100000"/>
                                    </p:animScale>
                                    <p:anim by="(#ppt_h/3+#ppt_w*0.1)" calcmode="lin" valueType="num">
                                      <p:cBhvr additive="sum">
                                        <p:cTn id="16" dur="200" decel="100000" autoRev="1" fill="hold">
                                          <p:stCondLst>
                                            <p:cond delay="600"/>
                                          </p:stCondLst>
                                        </p:cTn>
                                        <p:tgtEl>
                                          <p:spTgt spid="33799"/>
                                        </p:tgtEl>
                                        <p:attrNameLst>
                                          <p:attrName>ppt_x</p:attrName>
                                        </p:attrNameLst>
                                      </p:cBhvr>
                                    </p:anim>
                                  </p:childTnLst>
                                </p:cTn>
                              </p:par>
                              <p:par>
                                <p:cTn id="17" presetID="23" presetClass="entr" presetSubtype="16" fill="hold" nodeType="withEffect">
                                  <p:stCondLst>
                                    <p:cond delay="0"/>
                                  </p:stCondLst>
                                  <p:childTnLst>
                                    <p:set>
                                      <p:cBhvr>
                                        <p:cTn id="18" dur="1" fill="hold">
                                          <p:stCondLst>
                                            <p:cond delay="0"/>
                                          </p:stCondLst>
                                        </p:cTn>
                                        <p:tgtEl>
                                          <p:spTgt spid="33796"/>
                                        </p:tgtEl>
                                        <p:attrNameLst>
                                          <p:attrName>style.visibility</p:attrName>
                                        </p:attrNameLst>
                                      </p:cBhvr>
                                      <p:to>
                                        <p:strVal val="visible"/>
                                      </p:to>
                                    </p:set>
                                    <p:anim calcmode="lin" valueType="num">
                                      <p:cBhvr>
                                        <p:cTn id="19" dur="500" fill="hold"/>
                                        <p:tgtEl>
                                          <p:spTgt spid="33796"/>
                                        </p:tgtEl>
                                        <p:attrNameLst>
                                          <p:attrName>ppt_w</p:attrName>
                                        </p:attrNameLst>
                                      </p:cBhvr>
                                      <p:tavLst>
                                        <p:tav tm="0">
                                          <p:val>
                                            <p:fltVal val="0"/>
                                          </p:val>
                                        </p:tav>
                                        <p:tav tm="100000">
                                          <p:val>
                                            <p:strVal val="#ppt_w"/>
                                          </p:val>
                                        </p:tav>
                                      </p:tavLst>
                                    </p:anim>
                                    <p:anim calcmode="lin" valueType="num">
                                      <p:cBhvr>
                                        <p:cTn id="20" dur="500" fill="hold"/>
                                        <p:tgtEl>
                                          <p:spTgt spid="337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3379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Metamerizm</a:t>
            </a:r>
            <a:endParaRPr lang="tr-TR" dirty="0"/>
          </a:p>
        </p:txBody>
      </p:sp>
      <p:pic>
        <p:nvPicPr>
          <p:cNvPr id="5" name="Resim 4"/>
          <p:cNvPicPr>
            <a:picLocks noChangeAspect="1"/>
          </p:cNvPicPr>
          <p:nvPr/>
        </p:nvPicPr>
        <p:blipFill>
          <a:blip r:embed="rId2" cstate="print"/>
          <a:stretch>
            <a:fillRect/>
          </a:stretch>
        </p:blipFill>
        <p:spPr>
          <a:xfrm>
            <a:off x="2987538" y="2349591"/>
            <a:ext cx="3018928" cy="3018928"/>
          </a:xfrm>
          <a:prstGeom prst="rect">
            <a:avLst/>
          </a:prstGeom>
        </p:spPr>
      </p:pic>
      <p:pic>
        <p:nvPicPr>
          <p:cNvPr id="6" name="Resim 5"/>
          <p:cNvPicPr>
            <a:picLocks noChangeAspect="1"/>
          </p:cNvPicPr>
          <p:nvPr/>
        </p:nvPicPr>
        <p:blipFill>
          <a:blip r:embed="rId3" cstate="print"/>
          <a:stretch>
            <a:fillRect/>
          </a:stretch>
        </p:blipFill>
        <p:spPr>
          <a:xfrm>
            <a:off x="21261" y="2335199"/>
            <a:ext cx="3047713" cy="3047713"/>
          </a:xfrm>
          <a:prstGeom prst="rect">
            <a:avLst/>
          </a:prstGeom>
        </p:spPr>
      </p:pic>
      <p:pic>
        <p:nvPicPr>
          <p:cNvPr id="7" name="Resim 6"/>
          <p:cNvPicPr>
            <a:picLocks noChangeAspect="1"/>
          </p:cNvPicPr>
          <p:nvPr/>
        </p:nvPicPr>
        <p:blipFill>
          <a:blip r:embed="rId4" cstate="print"/>
          <a:stretch>
            <a:fillRect/>
          </a:stretch>
        </p:blipFill>
        <p:spPr>
          <a:xfrm>
            <a:off x="6006466" y="2363984"/>
            <a:ext cx="2958022" cy="2958022"/>
          </a:xfrm>
          <a:prstGeom prst="rect">
            <a:avLst/>
          </a:prstGeom>
        </p:spPr>
      </p:pic>
    </p:spTree>
    <p:extLst>
      <p:ext uri="{BB962C8B-B14F-4D97-AF65-F5344CB8AC3E}">
        <p14:creationId xmlns:p14="http://schemas.microsoft.com/office/powerpoint/2010/main" val="1337906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Metin Yer Tutucusu 2"/>
          <p:cNvSpPr>
            <a:spLocks noGrp="1"/>
          </p:cNvSpPr>
          <p:nvPr>
            <p:ph type="body" sz="half" idx="1"/>
          </p:nvPr>
        </p:nvSpPr>
        <p:spPr/>
        <p:txBody>
          <a:bodyPr/>
          <a:lstStyle/>
          <a:p>
            <a:endParaRPr lang="tr-TR"/>
          </a:p>
        </p:txBody>
      </p:sp>
      <p:sp>
        <p:nvSpPr>
          <p:cNvPr id="4" name="İçerik Yer Tutucusu 3"/>
          <p:cNvSpPr>
            <a:spLocks noGrp="1"/>
          </p:cNvSpPr>
          <p:nvPr>
            <p:ph sz="half" idx="2"/>
          </p:nvPr>
        </p:nvSpPr>
        <p:spPr/>
        <p:txBody>
          <a:bodyPr/>
          <a:lstStyle/>
          <a:p>
            <a:endParaRPr lang="tr-TR"/>
          </a:p>
        </p:txBody>
      </p:sp>
      <p:pic>
        <p:nvPicPr>
          <p:cNvPr id="5" name="Resim 4"/>
          <p:cNvPicPr>
            <a:picLocks noChangeAspect="1"/>
          </p:cNvPicPr>
          <p:nvPr/>
        </p:nvPicPr>
        <p:blipFill rotWithShape="1">
          <a:blip r:embed="rId2" cstate="print"/>
          <a:srcRect l="3470" t="34843" r="68" b="16827"/>
          <a:stretch/>
        </p:blipFill>
        <p:spPr>
          <a:xfrm>
            <a:off x="39867" y="2420888"/>
            <a:ext cx="9018569" cy="3165884"/>
          </a:xfrm>
          <a:prstGeom prst="rect">
            <a:avLst/>
          </a:prstGeom>
        </p:spPr>
      </p:pic>
    </p:spTree>
    <p:extLst>
      <p:ext uri="{BB962C8B-B14F-4D97-AF65-F5344CB8AC3E}">
        <p14:creationId xmlns:p14="http://schemas.microsoft.com/office/powerpoint/2010/main" val="2561503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68313" y="404813"/>
            <a:ext cx="8229600" cy="1371600"/>
          </a:xfrm>
        </p:spPr>
        <p:txBody>
          <a:bodyPr/>
          <a:lstStyle/>
          <a:p>
            <a:r>
              <a:rPr lang="tr-TR" sz="3200" b="1">
                <a:latin typeface="Comic Sans MS" pitchFamily="66" charset="0"/>
              </a:rPr>
              <a:t>Klinik Aydınlatma Önerileri</a:t>
            </a:r>
          </a:p>
        </p:txBody>
      </p:sp>
      <p:sp>
        <p:nvSpPr>
          <p:cNvPr id="34819" name="Rectangle 3"/>
          <p:cNvSpPr>
            <a:spLocks noGrp="1" noChangeArrowheads="1"/>
          </p:cNvSpPr>
          <p:nvPr>
            <p:ph type="body" sz="half" idx="1"/>
          </p:nvPr>
        </p:nvSpPr>
        <p:spPr>
          <a:xfrm>
            <a:off x="468313" y="1052513"/>
            <a:ext cx="7343775" cy="5113337"/>
          </a:xfrm>
        </p:spPr>
        <p:txBody>
          <a:bodyPr>
            <a:normAutofit lnSpcReduction="10000"/>
          </a:bodyPr>
          <a:lstStyle/>
          <a:p>
            <a:pPr>
              <a:buFont typeface="Wingdings" pitchFamily="2" charset="2"/>
              <a:buNone/>
            </a:pPr>
            <a:r>
              <a:rPr lang="tr-TR" sz="2400">
                <a:latin typeface="Comic Sans MS" pitchFamily="66" charset="0"/>
              </a:rPr>
              <a:t>	</a:t>
            </a:r>
          </a:p>
          <a:p>
            <a:pPr>
              <a:buFont typeface="Wingdings" pitchFamily="2" charset="2"/>
              <a:buNone/>
            </a:pPr>
            <a:r>
              <a:rPr lang="tr-TR" sz="2400">
                <a:latin typeface="Comic Sans MS" pitchFamily="66" charset="0"/>
              </a:rPr>
              <a:t>	</a:t>
            </a:r>
            <a:r>
              <a:rPr lang="tr-TR" sz="2400" b="1">
                <a:latin typeface="Comic Sans MS" pitchFamily="66" charset="0"/>
              </a:rPr>
              <a:t>1.</a:t>
            </a:r>
            <a:r>
              <a:rPr lang="tr-TR" sz="2400">
                <a:latin typeface="Comic Sans MS" pitchFamily="66" charset="0"/>
              </a:rPr>
              <a:t>En ideal aydınlatma  5500 derece Kelvin’dir.</a:t>
            </a:r>
          </a:p>
          <a:p>
            <a:pPr>
              <a:buFont typeface="Wingdings" pitchFamily="2" charset="2"/>
              <a:buNone/>
            </a:pPr>
            <a:r>
              <a:rPr lang="tr-TR" sz="2400">
                <a:latin typeface="Comic Sans MS" pitchFamily="66" charset="0"/>
              </a:rPr>
              <a:t>           - saat 10:00-14:00 arası</a:t>
            </a:r>
          </a:p>
          <a:p>
            <a:pPr>
              <a:buFont typeface="Wingdings" pitchFamily="2" charset="2"/>
              <a:buNone/>
            </a:pPr>
            <a:r>
              <a:rPr lang="tr-TR" sz="2400">
                <a:latin typeface="Comic Sans MS" pitchFamily="66" charset="0"/>
              </a:rPr>
              <a:t>	</a:t>
            </a:r>
            <a:r>
              <a:rPr lang="tr-TR" sz="2400" b="1">
                <a:latin typeface="Comic Sans MS" pitchFamily="66" charset="0"/>
              </a:rPr>
              <a:t>    </a:t>
            </a:r>
            <a:r>
              <a:rPr lang="tr-TR" sz="2400">
                <a:latin typeface="Comic Sans MS" pitchFamily="66" charset="0"/>
              </a:rPr>
              <a:t> - 5500 derece Kelvinde yanan renk        düzeltmeli aydınlatma tüpleri</a:t>
            </a:r>
          </a:p>
          <a:p>
            <a:pPr>
              <a:buFont typeface="Wingdings" pitchFamily="2" charset="2"/>
              <a:buNone/>
            </a:pPr>
            <a:endParaRPr lang="tr-TR" sz="2400">
              <a:latin typeface="Comic Sans MS" pitchFamily="66" charset="0"/>
            </a:endParaRPr>
          </a:p>
          <a:p>
            <a:pPr>
              <a:buFont typeface="Wingdings" pitchFamily="2" charset="2"/>
              <a:buNone/>
            </a:pPr>
            <a:r>
              <a:rPr lang="tr-TR" sz="2400">
                <a:latin typeface="Comic Sans MS" pitchFamily="66" charset="0"/>
              </a:rPr>
              <a:t>	</a:t>
            </a:r>
            <a:r>
              <a:rPr lang="tr-TR" sz="2400" b="1">
                <a:latin typeface="Comic Sans MS" pitchFamily="66" charset="0"/>
              </a:rPr>
              <a:t>2.</a:t>
            </a:r>
            <a:r>
              <a:rPr lang="tr-TR" sz="2400">
                <a:latin typeface="Comic Sans MS" pitchFamily="66" charset="0"/>
              </a:rPr>
              <a:t> +1883.7 veya -261.1 lüks ışık birimi yoğunluğunda aydınlatma kullanılabilir</a:t>
            </a:r>
          </a:p>
          <a:p>
            <a:pPr>
              <a:buFont typeface="Wingdings" pitchFamily="2" charset="2"/>
              <a:buNone/>
            </a:pPr>
            <a:r>
              <a:rPr lang="tr-TR" sz="2400">
                <a:latin typeface="Comic Sans MS" pitchFamily="66" charset="0"/>
              </a:rPr>
              <a:t>	(Dişteki aydınlatma 1500 lüksü geçmemeli!)</a:t>
            </a:r>
          </a:p>
          <a:p>
            <a:pPr>
              <a:buFont typeface="Wingdings" pitchFamily="2" charset="2"/>
              <a:buNone/>
            </a:pPr>
            <a:endParaRPr lang="tr-TR" sz="2400">
              <a:latin typeface="Comic Sans MS" pitchFamily="66" charset="0"/>
            </a:endParaRPr>
          </a:p>
          <a:p>
            <a:pPr>
              <a:buFont typeface="Wingdings" pitchFamily="2" charset="2"/>
              <a:buNone/>
            </a:pPr>
            <a:r>
              <a:rPr lang="tr-TR" sz="2400" b="1">
                <a:latin typeface="Comic Sans MS" pitchFamily="66" charset="0"/>
              </a:rPr>
              <a:t>	3.</a:t>
            </a:r>
            <a:r>
              <a:rPr lang="tr-TR" sz="2400">
                <a:latin typeface="Comic Sans MS" pitchFamily="66" charset="0"/>
              </a:rPr>
              <a:t> Renk ısı ölçer ile ortam kontrol edilmeli</a:t>
            </a:r>
          </a:p>
          <a:p>
            <a:pPr>
              <a:buFont typeface="Wingdings" pitchFamily="2" charset="2"/>
              <a:buNone/>
            </a:pPr>
            <a:endParaRPr lang="tr-TR" sz="2400">
              <a:latin typeface="Comic Sans MS" pitchFamily="66" charset="0"/>
            </a:endParaRPr>
          </a:p>
          <a:p>
            <a:pPr>
              <a:buFont typeface="Wingdings" pitchFamily="2" charset="2"/>
              <a:buNone/>
            </a:pPr>
            <a:r>
              <a:rPr lang="tr-TR" sz="2400">
                <a:latin typeface="Comic Sans MS" pitchFamily="66" charset="0"/>
              </a:rPr>
              <a:t>	</a:t>
            </a:r>
            <a:r>
              <a:rPr lang="tr-TR" sz="2400" b="1">
                <a:latin typeface="Comic Sans MS" pitchFamily="66" charset="0"/>
              </a:rPr>
              <a:t>4.</a:t>
            </a:r>
            <a:r>
              <a:rPr lang="tr-TR" sz="2400">
                <a:latin typeface="Comic Sans MS" pitchFamily="66" charset="0"/>
              </a:rPr>
              <a:t> Işık kaynağındaki toz ve kirler denetlenmeli</a:t>
            </a:r>
          </a:p>
        </p:txBody>
      </p:sp>
      <p:pic>
        <p:nvPicPr>
          <p:cNvPr id="34820" name="Picture 4" descr="wwwwwwwww"/>
          <p:cNvPicPr>
            <a:picLocks noGrp="1" noChangeAspect="1" noChangeArrowheads="1"/>
          </p:cNvPicPr>
          <p:nvPr>
            <p:ph sz="half" idx="2"/>
          </p:nvPr>
        </p:nvPicPr>
        <p:blipFill>
          <a:blip r:embed="rId3" cstate="print"/>
          <a:srcRect/>
          <a:stretch>
            <a:fillRect/>
          </a:stretch>
        </p:blipFill>
        <p:spPr>
          <a:xfrm>
            <a:off x="7620000" y="765175"/>
            <a:ext cx="1200150" cy="1655763"/>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p:cTn id="7" dur="500" fill="hold"/>
                                        <p:tgtEl>
                                          <p:spTgt spid="34820"/>
                                        </p:tgtEl>
                                        <p:attrNameLst>
                                          <p:attrName>ppt_w</p:attrName>
                                        </p:attrNameLst>
                                      </p:cBhvr>
                                      <p:tavLst>
                                        <p:tav tm="0">
                                          <p:val>
                                            <p:fltVal val="0"/>
                                          </p:val>
                                        </p:tav>
                                        <p:tav tm="100000">
                                          <p:val>
                                            <p:strVal val="#ppt_w"/>
                                          </p:val>
                                        </p:tav>
                                      </p:tavLst>
                                    </p:anim>
                                    <p:anim calcmode="lin" valueType="num">
                                      <p:cBhvr>
                                        <p:cTn id="8" dur="500" fill="hold"/>
                                        <p:tgtEl>
                                          <p:spTgt spid="348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34820"/>
                                        </p:tgtEl>
                                      </p:cBhvr>
                                    </p:animEffect>
                                    <p:animScale>
                                      <p:cBhvr>
                                        <p:cTn id="12" dur="250" autoRev="1" fill="hold"/>
                                        <p:tgtEl>
                                          <p:spTgt spid="34820"/>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34818"/>
                                        </p:tgtEl>
                                      </p:cBhvr>
                                    </p:animEffect>
                                    <p:animScale>
                                      <p:cBhvr>
                                        <p:cTn id="15" dur="250" autoRev="1" fill="hold"/>
                                        <p:tgtEl>
                                          <p:spTgt spid="348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sz="half" idx="1"/>
          </p:nvPr>
        </p:nvSpPr>
        <p:spPr>
          <a:xfrm>
            <a:off x="468313" y="1268413"/>
            <a:ext cx="5554662" cy="4114800"/>
          </a:xfrm>
        </p:spPr>
        <p:txBody>
          <a:bodyPr/>
          <a:lstStyle/>
          <a:p>
            <a:pPr>
              <a:buFont typeface="Wingdings" pitchFamily="2" charset="2"/>
              <a:buNone/>
            </a:pPr>
            <a:r>
              <a:rPr lang="tr-TR" sz="2800">
                <a:latin typeface="Comic Sans MS" pitchFamily="66" charset="0"/>
              </a:rPr>
              <a:t>	             </a:t>
            </a:r>
            <a:r>
              <a:rPr lang="tr-TR">
                <a:latin typeface="Comic Sans MS" pitchFamily="66" charset="0"/>
              </a:rPr>
              <a:t>Renk bir dildir.</a:t>
            </a:r>
          </a:p>
          <a:p>
            <a:pPr>
              <a:buFont typeface="Wingdings" pitchFamily="2" charset="2"/>
              <a:buNone/>
            </a:pPr>
            <a:endParaRPr lang="tr-TR">
              <a:latin typeface="Comic Sans MS" pitchFamily="66" charset="0"/>
            </a:endParaRPr>
          </a:p>
          <a:p>
            <a:pPr>
              <a:buFont typeface="Wingdings" pitchFamily="2" charset="2"/>
              <a:buNone/>
            </a:pPr>
            <a:r>
              <a:rPr lang="tr-TR" sz="2800">
                <a:latin typeface="Comic Sans MS" pitchFamily="66" charset="0"/>
              </a:rPr>
              <a:t>	Renk seçimi, renk algılamasının renk iletişimine dönüştürülmesi işlemidir.</a:t>
            </a:r>
          </a:p>
        </p:txBody>
      </p:sp>
      <p:sp>
        <p:nvSpPr>
          <p:cNvPr id="2" name="İçerik Yer Tutucusu 1"/>
          <p:cNvSpPr>
            <a:spLocks noGrp="1"/>
          </p:cNvSpPr>
          <p:nvPr>
            <p:ph sz="quarter" idx="2"/>
          </p:nvPr>
        </p:nvSpPr>
        <p:spPr/>
        <p:txBody>
          <a:bodyPr/>
          <a:lstStyle/>
          <a:p>
            <a:endParaRPr lang="tr-TR"/>
          </a:p>
        </p:txBody>
      </p:sp>
      <p:sp>
        <p:nvSpPr>
          <p:cNvPr id="3" name="İçerik Yer Tutucusu 2"/>
          <p:cNvSpPr>
            <a:spLocks noGrp="1"/>
          </p:cNvSpPr>
          <p:nvPr>
            <p:ph sz="quarter" idx="3"/>
          </p:nvPr>
        </p:nvSpPr>
        <p:spPr/>
        <p:txBody>
          <a:bodyPr/>
          <a:lstStyle/>
          <a:p>
            <a:endParaRPr lang="tr-T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tr-TR" sz="3200" b="1">
                <a:latin typeface="Comic Sans MS" pitchFamily="66" charset="0"/>
              </a:rPr>
              <a:t>Kontrast Efektleri</a:t>
            </a:r>
            <a:r>
              <a:rPr lang="tr-TR" sz="2800">
                <a:latin typeface="Comic Sans MS" pitchFamily="66" charset="0"/>
              </a:rPr>
              <a:t> </a:t>
            </a:r>
          </a:p>
        </p:txBody>
      </p:sp>
      <p:sp>
        <p:nvSpPr>
          <p:cNvPr id="35843" name="Rectangle 3"/>
          <p:cNvSpPr>
            <a:spLocks noGrp="1" noChangeArrowheads="1"/>
          </p:cNvSpPr>
          <p:nvPr>
            <p:ph type="body" sz="half" idx="1"/>
          </p:nvPr>
        </p:nvSpPr>
        <p:spPr/>
        <p:txBody>
          <a:bodyPr/>
          <a:lstStyle/>
          <a:p>
            <a:pPr>
              <a:buFont typeface="Wingdings" pitchFamily="2" charset="2"/>
              <a:buNone/>
            </a:pPr>
            <a:r>
              <a:rPr lang="tr-TR" sz="2400" dirty="0">
                <a:latin typeface="Comic Sans MS" pitchFamily="66" charset="0"/>
              </a:rPr>
              <a:t>	</a:t>
            </a:r>
            <a:r>
              <a:rPr lang="tr-TR" sz="2400" b="1" dirty="0">
                <a:latin typeface="Comic Sans MS" pitchFamily="66" charset="0"/>
              </a:rPr>
              <a:t>1.</a:t>
            </a:r>
            <a:r>
              <a:rPr lang="tr-TR" sz="2400" dirty="0">
                <a:latin typeface="Comic Sans MS" pitchFamily="66" charset="0"/>
              </a:rPr>
              <a:t> Aynı andaki kontrast </a:t>
            </a:r>
          </a:p>
          <a:p>
            <a:pPr>
              <a:buFont typeface="Wingdings" pitchFamily="2" charset="2"/>
              <a:buNone/>
            </a:pPr>
            <a:r>
              <a:rPr lang="tr-TR" sz="2400" dirty="0">
                <a:latin typeface="Comic Sans MS" pitchFamily="66" charset="0"/>
              </a:rPr>
              <a:t>		- Koyu/açık kontrastı</a:t>
            </a:r>
          </a:p>
          <a:p>
            <a:pPr>
              <a:buFont typeface="Wingdings" pitchFamily="2" charset="2"/>
              <a:buNone/>
            </a:pPr>
            <a:r>
              <a:rPr lang="tr-TR" sz="2400" dirty="0">
                <a:latin typeface="Comic Sans MS" pitchFamily="66" charset="0"/>
              </a:rPr>
              <a:t>		- Renk (doygunluk, ton) kontrastı	</a:t>
            </a:r>
          </a:p>
          <a:p>
            <a:pPr>
              <a:buFont typeface="Wingdings" pitchFamily="2" charset="2"/>
              <a:buNone/>
            </a:pPr>
            <a:r>
              <a:rPr lang="tr-TR" sz="2400" dirty="0">
                <a:latin typeface="Comic Sans MS" pitchFamily="66" charset="0"/>
              </a:rPr>
              <a:t>	</a:t>
            </a:r>
            <a:r>
              <a:rPr lang="tr-TR" sz="2400" b="1" dirty="0">
                <a:latin typeface="Comic Sans MS" pitchFamily="66" charset="0"/>
              </a:rPr>
              <a:t>2.</a:t>
            </a:r>
            <a:r>
              <a:rPr lang="tr-TR" sz="2400" dirty="0">
                <a:latin typeface="Comic Sans MS" pitchFamily="66" charset="0"/>
              </a:rPr>
              <a:t> Alansal kontrast</a:t>
            </a:r>
          </a:p>
          <a:p>
            <a:pPr>
              <a:buFont typeface="Wingdings" pitchFamily="2" charset="2"/>
              <a:buNone/>
            </a:pPr>
            <a:r>
              <a:rPr lang="tr-TR" sz="2400" dirty="0">
                <a:latin typeface="Comic Sans MS" pitchFamily="66" charset="0"/>
              </a:rPr>
              <a:t>	</a:t>
            </a:r>
            <a:r>
              <a:rPr lang="tr-TR" sz="2400" b="1" dirty="0">
                <a:latin typeface="Comic Sans MS" pitchFamily="66" charset="0"/>
              </a:rPr>
              <a:t>3.</a:t>
            </a:r>
            <a:r>
              <a:rPr lang="tr-TR" sz="2400" dirty="0">
                <a:latin typeface="Comic Sans MS" pitchFamily="66" charset="0"/>
              </a:rPr>
              <a:t> Uzaysal kontrast</a:t>
            </a:r>
          </a:p>
          <a:p>
            <a:pPr>
              <a:buFont typeface="Wingdings" pitchFamily="2" charset="2"/>
              <a:buNone/>
            </a:pPr>
            <a:r>
              <a:rPr lang="tr-TR" sz="2400" dirty="0">
                <a:latin typeface="Comic Sans MS" pitchFamily="66" charset="0"/>
              </a:rPr>
              <a:t>	</a:t>
            </a:r>
            <a:r>
              <a:rPr lang="tr-TR" sz="2400" b="1" dirty="0">
                <a:latin typeface="Comic Sans MS" pitchFamily="66" charset="0"/>
              </a:rPr>
              <a:t>4.</a:t>
            </a:r>
            <a:r>
              <a:rPr lang="tr-TR" sz="2400" dirty="0">
                <a:latin typeface="Comic Sans MS" pitchFamily="66" charset="0"/>
              </a:rPr>
              <a:t> Üst üste kontrast</a:t>
            </a:r>
          </a:p>
        </p:txBody>
      </p:sp>
      <p:sp>
        <p:nvSpPr>
          <p:cNvPr id="2" name="İçerik Yer Tutucusu 1"/>
          <p:cNvSpPr>
            <a:spLocks noGrp="1"/>
          </p:cNvSpPr>
          <p:nvPr>
            <p:ph sz="quarter" idx="2"/>
          </p:nvPr>
        </p:nvSpPr>
        <p:spPr/>
        <p:txBody>
          <a:bodyPr/>
          <a:lstStyle/>
          <a:p>
            <a:endParaRPr lang="tr-TR"/>
          </a:p>
        </p:txBody>
      </p:sp>
      <p:sp>
        <p:nvSpPr>
          <p:cNvPr id="3" name="İçerik Yer Tutucusu 2"/>
          <p:cNvSpPr>
            <a:spLocks noGrp="1"/>
          </p:cNvSpPr>
          <p:nvPr>
            <p:ph sz="quarter" idx="3"/>
          </p:nvPr>
        </p:nvSpPr>
        <p:spPr/>
        <p:txBody>
          <a:bodyPr/>
          <a:lstStyle/>
          <a:p>
            <a:endParaRPr lang="tr-T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tr-TR" sz="3200" b="1">
                <a:latin typeface="Comic Sans MS" pitchFamily="66" charset="0"/>
              </a:rPr>
              <a:t>Renk Rehber Sistemleri</a:t>
            </a:r>
          </a:p>
        </p:txBody>
      </p:sp>
      <p:sp>
        <p:nvSpPr>
          <p:cNvPr id="36867" name="Rectangle 3"/>
          <p:cNvSpPr>
            <a:spLocks noGrp="1" noChangeArrowheads="1"/>
          </p:cNvSpPr>
          <p:nvPr>
            <p:ph type="body" idx="1"/>
          </p:nvPr>
        </p:nvSpPr>
        <p:spPr/>
        <p:txBody>
          <a:bodyPr/>
          <a:lstStyle/>
          <a:p>
            <a:pPr>
              <a:buFont typeface="Wingdings" pitchFamily="2" charset="2"/>
              <a:buNone/>
            </a:pPr>
            <a:r>
              <a:rPr lang="tr-TR" sz="2800">
                <a:latin typeface="Comic Sans MS" pitchFamily="66" charset="0"/>
              </a:rPr>
              <a:t>         </a:t>
            </a:r>
            <a:r>
              <a:rPr lang="tr-TR" sz="2800" b="1">
                <a:latin typeface="Comic Sans MS" pitchFamily="66" charset="0"/>
              </a:rPr>
              <a:t>Geleneksel sistemler</a:t>
            </a:r>
            <a:r>
              <a:rPr lang="tr-TR" sz="2800">
                <a:latin typeface="Comic Sans MS" pitchFamily="66" charset="0"/>
              </a:rPr>
              <a:t> (renk skalaları)</a:t>
            </a:r>
          </a:p>
          <a:p>
            <a:pPr>
              <a:buFont typeface="Wingdings" pitchFamily="2" charset="2"/>
              <a:buNone/>
            </a:pPr>
            <a:r>
              <a:rPr lang="tr-TR" sz="2800">
                <a:latin typeface="Comic Sans MS" pitchFamily="66" charset="0"/>
              </a:rPr>
              <a:t>  </a:t>
            </a:r>
          </a:p>
          <a:p>
            <a:pPr>
              <a:buFont typeface="Wingdings" pitchFamily="2" charset="2"/>
              <a:buNone/>
            </a:pPr>
            <a:r>
              <a:rPr lang="tr-TR" sz="2800">
                <a:latin typeface="Comic Sans MS" pitchFamily="66" charset="0"/>
              </a:rPr>
              <a:t>	                </a:t>
            </a:r>
            <a:r>
              <a:rPr lang="tr-TR" sz="2800" b="1">
                <a:latin typeface="Comic Sans MS" pitchFamily="66" charset="0"/>
              </a:rPr>
              <a:t>Teknoloji ürünü sistemler</a:t>
            </a:r>
            <a:r>
              <a:rPr lang="tr-TR" sz="2800">
                <a:latin typeface="Comic Sans MS" pitchFamily="66" charset="0"/>
              </a:rPr>
              <a:t> (dijital bilgisayarlı görüntüleme ve analiz sistemleri)</a:t>
            </a:r>
          </a:p>
          <a:p>
            <a:pPr>
              <a:buFont typeface="Wingdings" pitchFamily="2" charset="2"/>
              <a:buNone/>
            </a:pPr>
            <a:endParaRPr lang="tr-TR" sz="2800">
              <a:latin typeface="Comic Sans MS" pitchFamily="66" charset="0"/>
            </a:endParaRPr>
          </a:p>
          <a:p>
            <a:pPr>
              <a:buFont typeface="Wingdings" pitchFamily="2" charset="2"/>
              <a:buNone/>
            </a:pPr>
            <a:endParaRPr lang="tr-TR" sz="2800">
              <a:latin typeface="Comic Sans MS" pitchFamily="66" charset="0"/>
            </a:endParaRPr>
          </a:p>
        </p:txBody>
      </p:sp>
      <p:sp>
        <p:nvSpPr>
          <p:cNvPr id="36868" name="AutoShape 4"/>
          <p:cNvSpPr>
            <a:spLocks noChangeArrowheads="1"/>
          </p:cNvSpPr>
          <p:nvPr/>
        </p:nvSpPr>
        <p:spPr bwMode="auto">
          <a:xfrm>
            <a:off x="755650" y="2133600"/>
            <a:ext cx="579438" cy="341313"/>
          </a:xfrm>
          <a:prstGeom prst="rightArrow">
            <a:avLst>
              <a:gd name="adj1" fmla="val 50000"/>
              <a:gd name="adj2" fmla="val 42442"/>
            </a:avLst>
          </a:prstGeom>
          <a:solidFill>
            <a:schemeClr val="accent1"/>
          </a:solidFill>
          <a:ln w="9525">
            <a:solidFill>
              <a:schemeClr val="tx1"/>
            </a:solidFill>
            <a:miter lim="800000"/>
            <a:headEnd/>
            <a:tailEnd/>
          </a:ln>
          <a:effectLst/>
        </p:spPr>
        <p:txBody>
          <a:bodyPr wrap="none" anchor="ctr"/>
          <a:lstStyle/>
          <a:p>
            <a:endParaRPr lang="tr-TR"/>
          </a:p>
        </p:txBody>
      </p:sp>
      <p:sp>
        <p:nvSpPr>
          <p:cNvPr id="36869" name="AutoShape 5"/>
          <p:cNvSpPr>
            <a:spLocks noChangeArrowheads="1"/>
          </p:cNvSpPr>
          <p:nvPr/>
        </p:nvSpPr>
        <p:spPr bwMode="auto">
          <a:xfrm>
            <a:off x="1908175" y="3068638"/>
            <a:ext cx="579438" cy="341312"/>
          </a:xfrm>
          <a:prstGeom prst="rightArrow">
            <a:avLst>
              <a:gd name="adj1" fmla="val 50000"/>
              <a:gd name="adj2" fmla="val 42442"/>
            </a:avLst>
          </a:prstGeom>
          <a:solidFill>
            <a:schemeClr val="accent1"/>
          </a:solidFill>
          <a:ln w="9525">
            <a:solidFill>
              <a:schemeClr val="tx1"/>
            </a:solidFill>
            <a:miter lim="800000"/>
            <a:headEnd/>
            <a:tailEnd/>
          </a:ln>
          <a:effectLst/>
        </p:spPr>
        <p:txBody>
          <a:bodyPr wrap="none" anchor="ctr"/>
          <a:lstStyle/>
          <a:p>
            <a:endParaRPr lang="tr-TR"/>
          </a:p>
        </p:txBody>
      </p:sp>
      <p:sp>
        <p:nvSpPr>
          <p:cNvPr id="36870" name="laptop"/>
          <p:cNvSpPr>
            <a:spLocks noEditPoints="1" noChangeArrowheads="1"/>
          </p:cNvSpPr>
          <p:nvPr/>
        </p:nvSpPr>
        <p:spPr bwMode="auto">
          <a:xfrm>
            <a:off x="1331913" y="4941888"/>
            <a:ext cx="1944687" cy="1506537"/>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99">
              <a:alpha val="61000"/>
            </a:srgbClr>
          </a:solidFill>
          <a:ln w="9525">
            <a:solidFill>
              <a:srgbClr val="000000"/>
            </a:solidFill>
            <a:miter lim="800000"/>
            <a:headEnd/>
            <a:tailEnd/>
          </a:ln>
        </p:spPr>
        <p:txBody>
          <a:bodyPr/>
          <a:lstStyle/>
          <a:p>
            <a:endParaRPr lang="tr-TR"/>
          </a:p>
        </p:txBody>
      </p:sp>
      <p:sp>
        <p:nvSpPr>
          <p:cNvPr id="36882" name="Photo"/>
          <p:cNvSpPr>
            <a:spLocks noEditPoints="1" noChangeArrowheads="1"/>
          </p:cNvSpPr>
          <p:nvPr/>
        </p:nvSpPr>
        <p:spPr bwMode="auto">
          <a:xfrm rot="-856225">
            <a:off x="539750" y="4292600"/>
            <a:ext cx="1081088" cy="7143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FFFF99">
              <a:alpha val="59000"/>
            </a:srgbClr>
          </a:solidFill>
          <a:ln w="9525">
            <a:solidFill>
              <a:srgbClr val="000000"/>
            </a:solidFill>
            <a:miter lim="800000"/>
            <a:headEnd/>
            <a:tailEnd/>
          </a:ln>
        </p:spPr>
        <p:txBody>
          <a:bodyPr/>
          <a:lstStyle/>
          <a:p>
            <a:endParaRPr lang="tr-TR"/>
          </a:p>
        </p:txBody>
      </p:sp>
      <p:sp>
        <p:nvSpPr>
          <p:cNvPr id="36890" name="Film"/>
          <p:cNvSpPr>
            <a:spLocks noEditPoints="1" noChangeArrowheads="1"/>
          </p:cNvSpPr>
          <p:nvPr/>
        </p:nvSpPr>
        <p:spPr bwMode="auto">
          <a:xfrm rot="1746068">
            <a:off x="3668713" y="4387850"/>
            <a:ext cx="876300" cy="214947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99">
              <a:alpha val="53000"/>
            </a:srgbClr>
          </a:solidFill>
          <a:ln w="9525">
            <a:solidFill>
              <a:srgbClr val="000000"/>
            </a:solidFill>
            <a:miter lim="800000"/>
            <a:headEnd/>
            <a:tailEnd/>
          </a:ln>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from="(-#ppt_w/2)" to="(#ppt_x)" calcmode="lin" valueType="num">
                                      <p:cBhvr>
                                        <p:cTn id="7" dur="600" fill="hold">
                                          <p:stCondLst>
                                            <p:cond delay="0"/>
                                          </p:stCondLst>
                                        </p:cTn>
                                        <p:tgtEl>
                                          <p:spTgt spid="36868"/>
                                        </p:tgtEl>
                                        <p:attrNameLst>
                                          <p:attrName>ppt_x</p:attrName>
                                        </p:attrNameLst>
                                      </p:cBhvr>
                                    </p:anim>
                                    <p:anim from="0" to="-1.0" calcmode="lin" valueType="num">
                                      <p:cBhvr>
                                        <p:cTn id="8" dur="200" decel="50000" autoRev="1" fill="hold">
                                          <p:stCondLst>
                                            <p:cond delay="600"/>
                                          </p:stCondLst>
                                        </p:cTn>
                                        <p:tgtEl>
                                          <p:spTgt spid="36868"/>
                                        </p:tgtEl>
                                        <p:attrNameLst>
                                          <p:attrName>xshear</p:attrName>
                                        </p:attrNameLst>
                                      </p:cBhvr>
                                    </p:anim>
                                    <p:animScale>
                                      <p:cBhvr>
                                        <p:cTn id="9" dur="200" decel="100000" autoRev="1" fill="hold">
                                          <p:stCondLst>
                                            <p:cond delay="600"/>
                                          </p:stCondLst>
                                        </p:cTn>
                                        <p:tgtEl>
                                          <p:spTgt spid="36868"/>
                                        </p:tgtEl>
                                      </p:cBhvr>
                                      <p:from x="100000" y="100000"/>
                                      <p:to x="80000" y="100000"/>
                                    </p:animScale>
                                    <p:anim by="(#ppt_h/3+#ppt_w*0.1)" calcmode="lin" valueType="num">
                                      <p:cBhvr additive="sum">
                                        <p:cTn id="10" dur="200" decel="100000" autoRev="1" fill="hold">
                                          <p:stCondLst>
                                            <p:cond delay="600"/>
                                          </p:stCondLst>
                                        </p:cTn>
                                        <p:tgtEl>
                                          <p:spTgt spid="36868"/>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36869"/>
                                        </p:tgtEl>
                                        <p:attrNameLst>
                                          <p:attrName>style.visibility</p:attrName>
                                        </p:attrNameLst>
                                      </p:cBhvr>
                                      <p:to>
                                        <p:strVal val="visible"/>
                                      </p:to>
                                    </p:set>
                                    <p:anim from="(-#ppt_w/2)" to="(#ppt_x)" calcmode="lin" valueType="num">
                                      <p:cBhvr>
                                        <p:cTn id="13" dur="600" fill="hold">
                                          <p:stCondLst>
                                            <p:cond delay="0"/>
                                          </p:stCondLst>
                                        </p:cTn>
                                        <p:tgtEl>
                                          <p:spTgt spid="36869"/>
                                        </p:tgtEl>
                                        <p:attrNameLst>
                                          <p:attrName>ppt_x</p:attrName>
                                        </p:attrNameLst>
                                      </p:cBhvr>
                                    </p:anim>
                                    <p:anim from="0" to="-1.0" calcmode="lin" valueType="num">
                                      <p:cBhvr>
                                        <p:cTn id="14" dur="200" decel="50000" autoRev="1" fill="hold">
                                          <p:stCondLst>
                                            <p:cond delay="600"/>
                                          </p:stCondLst>
                                        </p:cTn>
                                        <p:tgtEl>
                                          <p:spTgt spid="36869"/>
                                        </p:tgtEl>
                                        <p:attrNameLst>
                                          <p:attrName>xshear</p:attrName>
                                        </p:attrNameLst>
                                      </p:cBhvr>
                                    </p:anim>
                                    <p:animScale>
                                      <p:cBhvr>
                                        <p:cTn id="15" dur="200" decel="100000" autoRev="1" fill="hold">
                                          <p:stCondLst>
                                            <p:cond delay="600"/>
                                          </p:stCondLst>
                                        </p:cTn>
                                        <p:tgtEl>
                                          <p:spTgt spid="36869"/>
                                        </p:tgtEl>
                                      </p:cBhvr>
                                      <p:from x="100000" y="100000"/>
                                      <p:to x="80000" y="100000"/>
                                    </p:animScale>
                                    <p:anim by="(#ppt_h/3+#ppt_w*0.1)" calcmode="lin" valueType="num">
                                      <p:cBhvr additive="sum">
                                        <p:cTn id="16" dur="200" decel="100000" autoRev="1" fill="hold">
                                          <p:stCondLst>
                                            <p:cond delay="600"/>
                                          </p:stCondLst>
                                        </p:cTn>
                                        <p:tgtEl>
                                          <p:spTgt spid="3686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Rectangle 5"/>
          <p:cNvSpPr>
            <a:spLocks noGrp="1" noChangeArrowheads="1"/>
          </p:cNvSpPr>
          <p:nvPr>
            <p:ph type="title"/>
          </p:nvPr>
        </p:nvSpPr>
        <p:spPr/>
        <p:txBody>
          <a:bodyPr/>
          <a:lstStyle/>
          <a:p>
            <a:r>
              <a:rPr lang="tr-TR" sz="3600" b="1">
                <a:latin typeface="Comic Sans MS" pitchFamily="66" charset="0"/>
              </a:rPr>
              <a:t>Renk Skalalarındaki Problemler</a:t>
            </a:r>
          </a:p>
        </p:txBody>
      </p:sp>
      <p:sp>
        <p:nvSpPr>
          <p:cNvPr id="103427" name="Rectangle 3"/>
          <p:cNvSpPr>
            <a:spLocks noGrp="1" noChangeArrowheads="1"/>
          </p:cNvSpPr>
          <p:nvPr>
            <p:ph type="body" sz="half" idx="1"/>
          </p:nvPr>
        </p:nvSpPr>
        <p:spPr>
          <a:xfrm>
            <a:off x="457200" y="1268413"/>
            <a:ext cx="8686800" cy="4465637"/>
          </a:xfrm>
        </p:spPr>
        <p:txBody>
          <a:bodyPr/>
          <a:lstStyle/>
          <a:p>
            <a:pPr>
              <a:buFont typeface="Wingdings" pitchFamily="2" charset="2"/>
              <a:buNone/>
            </a:pPr>
            <a:endParaRPr lang="tr-TR" sz="2800" b="1">
              <a:latin typeface="Comic Sans MS" pitchFamily="66" charset="0"/>
            </a:endParaRPr>
          </a:p>
          <a:p>
            <a:pPr>
              <a:buFont typeface="Wingdings" pitchFamily="2" charset="2"/>
              <a:buNone/>
            </a:pPr>
            <a:r>
              <a:rPr lang="tr-TR" sz="2800">
                <a:latin typeface="Comic Sans MS" pitchFamily="66" charset="0"/>
              </a:rPr>
              <a:t>	- Koyu renklerin eksikliği</a:t>
            </a:r>
          </a:p>
          <a:p>
            <a:pPr>
              <a:buFont typeface="Wingdings" pitchFamily="2" charset="2"/>
              <a:buNone/>
            </a:pPr>
            <a:r>
              <a:rPr lang="tr-TR" sz="2800">
                <a:latin typeface="Comic Sans MS" pitchFamily="66" charset="0"/>
              </a:rPr>
              <a:t>	- Düşük yoğunluk, yüksek parlaklık </a:t>
            </a:r>
          </a:p>
          <a:p>
            <a:pPr>
              <a:buFont typeface="Wingdings" pitchFamily="2" charset="2"/>
              <a:buNone/>
            </a:pPr>
            <a:r>
              <a:rPr lang="tr-TR" sz="2800">
                <a:latin typeface="Comic Sans MS" pitchFamily="66" charset="0"/>
              </a:rPr>
              <a:t>	- Yüksek erime dereceli materyaller</a:t>
            </a:r>
          </a:p>
          <a:p>
            <a:pPr>
              <a:buFont typeface="Wingdings" pitchFamily="2" charset="2"/>
              <a:buNone/>
            </a:pPr>
            <a:r>
              <a:rPr lang="tr-TR" sz="2800">
                <a:latin typeface="Comic Sans MS" pitchFamily="66" charset="0"/>
              </a:rPr>
              <a:t>	- Gerçekçi olmayan kalınlık (4-5mm)</a:t>
            </a:r>
          </a:p>
          <a:p>
            <a:pPr>
              <a:buFont typeface="Wingdings" pitchFamily="2" charset="2"/>
              <a:buNone/>
            </a:pPr>
            <a:r>
              <a:rPr lang="tr-TR" sz="2800">
                <a:latin typeface="Comic Sans MS" pitchFamily="66" charset="0"/>
              </a:rPr>
              <a:t>	- Büyüklük</a:t>
            </a:r>
          </a:p>
          <a:p>
            <a:pPr>
              <a:buFont typeface="Wingdings" pitchFamily="2" charset="2"/>
              <a:buNone/>
            </a:pPr>
            <a:r>
              <a:rPr lang="tr-TR" sz="2800">
                <a:latin typeface="Comic Sans MS" pitchFamily="66" charset="0"/>
              </a:rPr>
              <a:t>	- Metal alt yapı</a:t>
            </a:r>
            <a:r>
              <a:rPr lang="tr-TR" sz="2800"/>
              <a:t>	                                       </a:t>
            </a:r>
          </a:p>
          <a:p>
            <a:endParaRPr lang="tr-TR" sz="2800"/>
          </a:p>
        </p:txBody>
      </p:sp>
      <p:graphicFrame>
        <p:nvGraphicFramePr>
          <p:cNvPr id="103428" name="Object 4"/>
          <p:cNvGraphicFramePr>
            <a:graphicFrameLocks noGrp="1" noChangeAspect="1"/>
          </p:cNvGraphicFramePr>
          <p:nvPr>
            <p:ph sz="half" idx="2"/>
          </p:nvPr>
        </p:nvGraphicFramePr>
        <p:xfrm>
          <a:off x="3995738" y="4221163"/>
          <a:ext cx="4248150" cy="1943100"/>
        </p:xfrm>
        <a:graphic>
          <a:graphicData uri="http://schemas.openxmlformats.org/presentationml/2006/ole">
            <mc:AlternateContent xmlns:mc="http://schemas.openxmlformats.org/markup-compatibility/2006">
              <mc:Choice xmlns:v="urn:schemas-microsoft-com:vml" Requires="v">
                <p:oleObj spid="_x0000_s27655" name="Bit Eşlem Resmi" r:id="rId4" imgW="8411749" imgH="4153480" progId="PBrush">
                  <p:embed/>
                </p:oleObj>
              </mc:Choice>
              <mc:Fallback>
                <p:oleObj name="Bit Eşlem Resmi" r:id="rId4" imgW="8411749" imgH="4153480"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4221163"/>
                        <a:ext cx="424815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32" name="Rectangle 8"/>
          <p:cNvSpPr>
            <a:spLocks noChangeAspect="1" noChangeArrowheads="1"/>
          </p:cNvSpPr>
          <p:nvPr/>
        </p:nvSpPr>
        <p:spPr bwMode="auto">
          <a:xfrm>
            <a:off x="827088" y="3933825"/>
            <a:ext cx="230187" cy="230188"/>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103433" name="Rectangle 9"/>
          <p:cNvSpPr>
            <a:spLocks noChangeAspect="1" noChangeArrowheads="1"/>
          </p:cNvSpPr>
          <p:nvPr/>
        </p:nvSpPr>
        <p:spPr bwMode="auto">
          <a:xfrm>
            <a:off x="827088" y="3429000"/>
            <a:ext cx="230187" cy="230188"/>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103434" name="Rectangle 10"/>
          <p:cNvSpPr>
            <a:spLocks noChangeAspect="1" noChangeArrowheads="1"/>
          </p:cNvSpPr>
          <p:nvPr/>
        </p:nvSpPr>
        <p:spPr bwMode="auto">
          <a:xfrm>
            <a:off x="827088" y="2924175"/>
            <a:ext cx="230187" cy="230188"/>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103435" name="Rectangle 11"/>
          <p:cNvSpPr>
            <a:spLocks noChangeAspect="1" noChangeArrowheads="1"/>
          </p:cNvSpPr>
          <p:nvPr/>
        </p:nvSpPr>
        <p:spPr bwMode="auto">
          <a:xfrm>
            <a:off x="827088" y="4508500"/>
            <a:ext cx="230187" cy="230188"/>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103436" name="Rectangle 12"/>
          <p:cNvSpPr>
            <a:spLocks noChangeAspect="1" noChangeArrowheads="1"/>
          </p:cNvSpPr>
          <p:nvPr/>
        </p:nvSpPr>
        <p:spPr bwMode="auto">
          <a:xfrm>
            <a:off x="827088" y="2420938"/>
            <a:ext cx="230187" cy="230187"/>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
        <p:nvSpPr>
          <p:cNvPr id="103437" name="Rectangle 13"/>
          <p:cNvSpPr>
            <a:spLocks noChangeArrowheads="1"/>
          </p:cNvSpPr>
          <p:nvPr/>
        </p:nvSpPr>
        <p:spPr bwMode="auto">
          <a:xfrm>
            <a:off x="827088" y="1916113"/>
            <a:ext cx="230187" cy="230187"/>
          </a:xfrm>
          <a:prstGeom prst="rect">
            <a:avLst/>
          </a:prstGeom>
          <a:solidFill>
            <a:schemeClr val="accent1"/>
          </a:solidFill>
          <a:ln w="9525">
            <a:solidFill>
              <a:schemeClr val="tx1"/>
            </a:solidFill>
            <a:miter lim="800000"/>
            <a:headEnd/>
            <a:tailEnd/>
          </a:ln>
          <a:effectLst/>
        </p:spPr>
        <p:txBody>
          <a:bodyPr wrap="none" anchor="ct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p:cTn id="7" dur="500" fill="hold"/>
                                        <p:tgtEl>
                                          <p:spTgt spid="103428"/>
                                        </p:tgtEl>
                                        <p:attrNameLst>
                                          <p:attrName>ppt_w</p:attrName>
                                        </p:attrNameLst>
                                      </p:cBhvr>
                                      <p:tavLst>
                                        <p:tav tm="0">
                                          <p:val>
                                            <p:fltVal val="0"/>
                                          </p:val>
                                        </p:tav>
                                        <p:tav tm="100000">
                                          <p:val>
                                            <p:strVal val="#ppt_w"/>
                                          </p:val>
                                        </p:tav>
                                      </p:tavLst>
                                    </p:anim>
                                    <p:anim calcmode="lin" valueType="num">
                                      <p:cBhvr>
                                        <p:cTn id="8" dur="500" fill="hold"/>
                                        <p:tgtEl>
                                          <p:spTgt spid="10342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7" presetClass="emph" presetSubtype="0" fill="hold" grpId="0" nodeType="afterEffect">
                                  <p:stCondLst>
                                    <p:cond delay="0"/>
                                  </p:stCondLst>
                                  <p:childTnLst>
                                    <p:animClr clrSpc="rgb" dir="cw">
                                      <p:cBhvr override="childStyle">
                                        <p:cTn id="11" dur="250" autoRev="1" fill="hold"/>
                                        <p:tgtEl>
                                          <p:spTgt spid="103437"/>
                                        </p:tgtEl>
                                        <p:attrNameLst>
                                          <p:attrName>style.color</p:attrName>
                                        </p:attrNameLst>
                                      </p:cBhvr>
                                      <p:to>
                                        <a:schemeClr val="bg1"/>
                                      </p:to>
                                    </p:animClr>
                                    <p:animClr clrSpc="rgb" dir="cw">
                                      <p:cBhvr>
                                        <p:cTn id="12" dur="250" autoRev="1" fill="hold"/>
                                        <p:tgtEl>
                                          <p:spTgt spid="103437"/>
                                        </p:tgtEl>
                                        <p:attrNameLst>
                                          <p:attrName>fillcolor</p:attrName>
                                        </p:attrNameLst>
                                      </p:cBhvr>
                                      <p:to>
                                        <a:schemeClr val="bg1"/>
                                      </p:to>
                                    </p:animClr>
                                    <p:set>
                                      <p:cBhvr>
                                        <p:cTn id="13" dur="250" autoRev="1" fill="hold"/>
                                        <p:tgtEl>
                                          <p:spTgt spid="103437"/>
                                        </p:tgtEl>
                                        <p:attrNameLst>
                                          <p:attrName>fill.type</p:attrName>
                                        </p:attrNameLst>
                                      </p:cBhvr>
                                      <p:to>
                                        <p:strVal val="solid"/>
                                      </p:to>
                                    </p:set>
                                    <p:set>
                                      <p:cBhvr>
                                        <p:cTn id="14" dur="250" autoRev="1" fill="hold"/>
                                        <p:tgtEl>
                                          <p:spTgt spid="103437"/>
                                        </p:tgtEl>
                                        <p:attrNameLst>
                                          <p:attrName>fill.on</p:attrName>
                                        </p:attrNameLst>
                                      </p:cBhvr>
                                      <p:to>
                                        <p:strVal val="true"/>
                                      </p:to>
                                    </p:set>
                                  </p:childTnLst>
                                </p:cTn>
                              </p:par>
                            </p:childTnLst>
                          </p:cTn>
                        </p:par>
                        <p:par>
                          <p:cTn id="15" fill="hold">
                            <p:stCondLst>
                              <p:cond delay="1000"/>
                            </p:stCondLst>
                            <p:childTnLst>
                              <p:par>
                                <p:cTn id="16" presetID="27" presetClass="emph" presetSubtype="0" fill="hold" grpId="0" nodeType="afterEffect">
                                  <p:stCondLst>
                                    <p:cond delay="0"/>
                                  </p:stCondLst>
                                  <p:childTnLst>
                                    <p:animClr clrSpc="rgb" dir="cw">
                                      <p:cBhvr override="childStyle">
                                        <p:cTn id="17" dur="250" autoRev="1" fill="hold"/>
                                        <p:tgtEl>
                                          <p:spTgt spid="103436"/>
                                        </p:tgtEl>
                                        <p:attrNameLst>
                                          <p:attrName>style.color</p:attrName>
                                        </p:attrNameLst>
                                      </p:cBhvr>
                                      <p:to>
                                        <a:schemeClr val="bg1"/>
                                      </p:to>
                                    </p:animClr>
                                    <p:animClr clrSpc="rgb" dir="cw">
                                      <p:cBhvr>
                                        <p:cTn id="18" dur="250" autoRev="1" fill="hold"/>
                                        <p:tgtEl>
                                          <p:spTgt spid="103436"/>
                                        </p:tgtEl>
                                        <p:attrNameLst>
                                          <p:attrName>fillcolor</p:attrName>
                                        </p:attrNameLst>
                                      </p:cBhvr>
                                      <p:to>
                                        <a:schemeClr val="bg1"/>
                                      </p:to>
                                    </p:animClr>
                                    <p:set>
                                      <p:cBhvr>
                                        <p:cTn id="19" dur="250" autoRev="1" fill="hold"/>
                                        <p:tgtEl>
                                          <p:spTgt spid="103436"/>
                                        </p:tgtEl>
                                        <p:attrNameLst>
                                          <p:attrName>fill.type</p:attrName>
                                        </p:attrNameLst>
                                      </p:cBhvr>
                                      <p:to>
                                        <p:strVal val="solid"/>
                                      </p:to>
                                    </p:set>
                                    <p:set>
                                      <p:cBhvr>
                                        <p:cTn id="20" dur="250" autoRev="1" fill="hold"/>
                                        <p:tgtEl>
                                          <p:spTgt spid="103436"/>
                                        </p:tgtEl>
                                        <p:attrNameLst>
                                          <p:attrName>fill.on</p:attrName>
                                        </p:attrNameLst>
                                      </p:cBhvr>
                                      <p:to>
                                        <p:strVal val="true"/>
                                      </p:to>
                                    </p:set>
                                  </p:childTnLst>
                                </p:cTn>
                              </p:par>
                            </p:childTnLst>
                          </p:cTn>
                        </p:par>
                        <p:par>
                          <p:cTn id="21" fill="hold">
                            <p:stCondLst>
                              <p:cond delay="1500"/>
                            </p:stCondLst>
                            <p:childTnLst>
                              <p:par>
                                <p:cTn id="22" presetID="27" presetClass="emph" presetSubtype="0" fill="hold" grpId="0" nodeType="afterEffect">
                                  <p:stCondLst>
                                    <p:cond delay="0"/>
                                  </p:stCondLst>
                                  <p:childTnLst>
                                    <p:animClr clrSpc="rgb" dir="cw">
                                      <p:cBhvr override="childStyle">
                                        <p:cTn id="23" dur="250" autoRev="1" fill="hold"/>
                                        <p:tgtEl>
                                          <p:spTgt spid="103434"/>
                                        </p:tgtEl>
                                        <p:attrNameLst>
                                          <p:attrName>style.color</p:attrName>
                                        </p:attrNameLst>
                                      </p:cBhvr>
                                      <p:to>
                                        <a:schemeClr val="bg1"/>
                                      </p:to>
                                    </p:animClr>
                                    <p:animClr clrSpc="rgb" dir="cw">
                                      <p:cBhvr>
                                        <p:cTn id="24" dur="250" autoRev="1" fill="hold"/>
                                        <p:tgtEl>
                                          <p:spTgt spid="103434"/>
                                        </p:tgtEl>
                                        <p:attrNameLst>
                                          <p:attrName>fillcolor</p:attrName>
                                        </p:attrNameLst>
                                      </p:cBhvr>
                                      <p:to>
                                        <a:schemeClr val="bg1"/>
                                      </p:to>
                                    </p:animClr>
                                    <p:set>
                                      <p:cBhvr>
                                        <p:cTn id="25" dur="250" autoRev="1" fill="hold"/>
                                        <p:tgtEl>
                                          <p:spTgt spid="103434"/>
                                        </p:tgtEl>
                                        <p:attrNameLst>
                                          <p:attrName>fill.type</p:attrName>
                                        </p:attrNameLst>
                                      </p:cBhvr>
                                      <p:to>
                                        <p:strVal val="solid"/>
                                      </p:to>
                                    </p:set>
                                    <p:set>
                                      <p:cBhvr>
                                        <p:cTn id="26" dur="250" autoRev="1" fill="hold"/>
                                        <p:tgtEl>
                                          <p:spTgt spid="103434"/>
                                        </p:tgtEl>
                                        <p:attrNameLst>
                                          <p:attrName>fill.on</p:attrName>
                                        </p:attrNameLst>
                                      </p:cBhvr>
                                      <p:to>
                                        <p:strVal val="true"/>
                                      </p:to>
                                    </p:set>
                                  </p:childTnLst>
                                </p:cTn>
                              </p:par>
                            </p:childTnLst>
                          </p:cTn>
                        </p:par>
                        <p:par>
                          <p:cTn id="27" fill="hold">
                            <p:stCondLst>
                              <p:cond delay="2000"/>
                            </p:stCondLst>
                            <p:childTnLst>
                              <p:par>
                                <p:cTn id="28" presetID="27" presetClass="emph" presetSubtype="0" fill="hold" grpId="0" nodeType="afterEffect">
                                  <p:stCondLst>
                                    <p:cond delay="0"/>
                                  </p:stCondLst>
                                  <p:childTnLst>
                                    <p:animClr clrSpc="rgb" dir="cw">
                                      <p:cBhvr override="childStyle">
                                        <p:cTn id="29" dur="250" autoRev="1" fill="hold"/>
                                        <p:tgtEl>
                                          <p:spTgt spid="103433"/>
                                        </p:tgtEl>
                                        <p:attrNameLst>
                                          <p:attrName>style.color</p:attrName>
                                        </p:attrNameLst>
                                      </p:cBhvr>
                                      <p:to>
                                        <a:schemeClr val="bg1"/>
                                      </p:to>
                                    </p:animClr>
                                    <p:animClr clrSpc="rgb" dir="cw">
                                      <p:cBhvr>
                                        <p:cTn id="30" dur="250" autoRev="1" fill="hold"/>
                                        <p:tgtEl>
                                          <p:spTgt spid="103433"/>
                                        </p:tgtEl>
                                        <p:attrNameLst>
                                          <p:attrName>fillcolor</p:attrName>
                                        </p:attrNameLst>
                                      </p:cBhvr>
                                      <p:to>
                                        <a:schemeClr val="bg1"/>
                                      </p:to>
                                    </p:animClr>
                                    <p:set>
                                      <p:cBhvr>
                                        <p:cTn id="31" dur="250" autoRev="1" fill="hold"/>
                                        <p:tgtEl>
                                          <p:spTgt spid="103433"/>
                                        </p:tgtEl>
                                        <p:attrNameLst>
                                          <p:attrName>fill.type</p:attrName>
                                        </p:attrNameLst>
                                      </p:cBhvr>
                                      <p:to>
                                        <p:strVal val="solid"/>
                                      </p:to>
                                    </p:set>
                                    <p:set>
                                      <p:cBhvr>
                                        <p:cTn id="32" dur="250" autoRev="1" fill="hold"/>
                                        <p:tgtEl>
                                          <p:spTgt spid="103433"/>
                                        </p:tgtEl>
                                        <p:attrNameLst>
                                          <p:attrName>fill.on</p:attrName>
                                        </p:attrNameLst>
                                      </p:cBhvr>
                                      <p:to>
                                        <p:strVal val="true"/>
                                      </p:to>
                                    </p:set>
                                  </p:childTnLst>
                                </p:cTn>
                              </p:par>
                            </p:childTnLst>
                          </p:cTn>
                        </p:par>
                        <p:par>
                          <p:cTn id="33" fill="hold">
                            <p:stCondLst>
                              <p:cond delay="2500"/>
                            </p:stCondLst>
                            <p:childTnLst>
                              <p:par>
                                <p:cTn id="34" presetID="27" presetClass="emph" presetSubtype="0" fill="hold" grpId="0" nodeType="afterEffect">
                                  <p:stCondLst>
                                    <p:cond delay="0"/>
                                  </p:stCondLst>
                                  <p:childTnLst>
                                    <p:animClr clrSpc="rgb" dir="cw">
                                      <p:cBhvr override="childStyle">
                                        <p:cTn id="35" dur="250" autoRev="1" fill="hold"/>
                                        <p:tgtEl>
                                          <p:spTgt spid="103432"/>
                                        </p:tgtEl>
                                        <p:attrNameLst>
                                          <p:attrName>style.color</p:attrName>
                                        </p:attrNameLst>
                                      </p:cBhvr>
                                      <p:to>
                                        <a:schemeClr val="bg1"/>
                                      </p:to>
                                    </p:animClr>
                                    <p:animClr clrSpc="rgb" dir="cw">
                                      <p:cBhvr>
                                        <p:cTn id="36" dur="250" autoRev="1" fill="hold"/>
                                        <p:tgtEl>
                                          <p:spTgt spid="103432"/>
                                        </p:tgtEl>
                                        <p:attrNameLst>
                                          <p:attrName>fillcolor</p:attrName>
                                        </p:attrNameLst>
                                      </p:cBhvr>
                                      <p:to>
                                        <a:schemeClr val="bg1"/>
                                      </p:to>
                                    </p:animClr>
                                    <p:set>
                                      <p:cBhvr>
                                        <p:cTn id="37" dur="250" autoRev="1" fill="hold"/>
                                        <p:tgtEl>
                                          <p:spTgt spid="103432"/>
                                        </p:tgtEl>
                                        <p:attrNameLst>
                                          <p:attrName>fill.type</p:attrName>
                                        </p:attrNameLst>
                                      </p:cBhvr>
                                      <p:to>
                                        <p:strVal val="solid"/>
                                      </p:to>
                                    </p:set>
                                    <p:set>
                                      <p:cBhvr>
                                        <p:cTn id="38" dur="250" autoRev="1" fill="hold"/>
                                        <p:tgtEl>
                                          <p:spTgt spid="103432"/>
                                        </p:tgtEl>
                                        <p:attrNameLst>
                                          <p:attrName>fill.on</p:attrName>
                                        </p:attrNameLst>
                                      </p:cBhvr>
                                      <p:to>
                                        <p:strVal val="true"/>
                                      </p:to>
                                    </p:set>
                                  </p:childTnLst>
                                </p:cTn>
                              </p:par>
                            </p:childTnLst>
                          </p:cTn>
                        </p:par>
                        <p:par>
                          <p:cTn id="39" fill="hold">
                            <p:stCondLst>
                              <p:cond delay="3000"/>
                            </p:stCondLst>
                            <p:childTnLst>
                              <p:par>
                                <p:cTn id="40" presetID="27" presetClass="emph" presetSubtype="0" fill="hold" grpId="0" nodeType="afterEffect">
                                  <p:stCondLst>
                                    <p:cond delay="0"/>
                                  </p:stCondLst>
                                  <p:childTnLst>
                                    <p:animClr clrSpc="rgb" dir="cw">
                                      <p:cBhvr override="childStyle">
                                        <p:cTn id="41" dur="250" autoRev="1" fill="hold"/>
                                        <p:tgtEl>
                                          <p:spTgt spid="103435"/>
                                        </p:tgtEl>
                                        <p:attrNameLst>
                                          <p:attrName>style.color</p:attrName>
                                        </p:attrNameLst>
                                      </p:cBhvr>
                                      <p:to>
                                        <a:schemeClr val="bg1"/>
                                      </p:to>
                                    </p:animClr>
                                    <p:animClr clrSpc="rgb" dir="cw">
                                      <p:cBhvr>
                                        <p:cTn id="42" dur="250" autoRev="1" fill="hold"/>
                                        <p:tgtEl>
                                          <p:spTgt spid="103435"/>
                                        </p:tgtEl>
                                        <p:attrNameLst>
                                          <p:attrName>fillcolor</p:attrName>
                                        </p:attrNameLst>
                                      </p:cBhvr>
                                      <p:to>
                                        <a:schemeClr val="bg1"/>
                                      </p:to>
                                    </p:animClr>
                                    <p:set>
                                      <p:cBhvr>
                                        <p:cTn id="43" dur="250" autoRev="1" fill="hold"/>
                                        <p:tgtEl>
                                          <p:spTgt spid="103435"/>
                                        </p:tgtEl>
                                        <p:attrNameLst>
                                          <p:attrName>fill.type</p:attrName>
                                        </p:attrNameLst>
                                      </p:cBhvr>
                                      <p:to>
                                        <p:strVal val="solid"/>
                                      </p:to>
                                    </p:set>
                                    <p:set>
                                      <p:cBhvr>
                                        <p:cTn id="44" dur="250" autoRev="1" fill="hold"/>
                                        <p:tgtEl>
                                          <p:spTgt spid="1034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animBg="1"/>
      <p:bldP spid="103433" grpId="0" animBg="1"/>
      <p:bldP spid="103434" grpId="0" animBg="1"/>
      <p:bldP spid="103435" grpId="0" animBg="1"/>
      <p:bldP spid="103436" grpId="0" animBg="1"/>
      <p:bldP spid="1034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sz="half" idx="1"/>
          </p:nvPr>
        </p:nvSpPr>
        <p:spPr>
          <a:xfrm>
            <a:off x="457200" y="549275"/>
            <a:ext cx="4835525" cy="4691063"/>
          </a:xfrm>
        </p:spPr>
        <p:txBody>
          <a:bodyPr/>
          <a:lstStyle/>
          <a:p>
            <a:pPr>
              <a:buFont typeface="Wingdings" pitchFamily="2" charset="2"/>
              <a:buNone/>
            </a:pPr>
            <a:r>
              <a:rPr lang="tr-TR" sz="2400">
                <a:latin typeface="Comic Sans MS" pitchFamily="66" charset="0"/>
              </a:rPr>
              <a:t>	</a:t>
            </a:r>
            <a:r>
              <a:rPr lang="tr-TR" sz="2800" b="1">
                <a:latin typeface="Comic Sans MS" pitchFamily="66" charset="0"/>
              </a:rPr>
              <a:t>Günümüzde en yaygın kullanılan renk rehberler sistemleri;</a:t>
            </a:r>
          </a:p>
          <a:p>
            <a:pPr>
              <a:buFont typeface="Wingdings" pitchFamily="2" charset="2"/>
              <a:buNone/>
            </a:pPr>
            <a:r>
              <a:rPr lang="tr-TR" sz="2800">
                <a:latin typeface="Comic Sans MS" pitchFamily="66" charset="0"/>
              </a:rPr>
              <a:t>	</a:t>
            </a:r>
          </a:p>
          <a:p>
            <a:pPr>
              <a:buFont typeface="Wingdings" pitchFamily="2" charset="2"/>
              <a:buNone/>
            </a:pPr>
            <a:r>
              <a:rPr lang="tr-TR" sz="2800">
                <a:latin typeface="Comic Sans MS" pitchFamily="66" charset="0"/>
              </a:rPr>
              <a:t>	   Vitapan Classical</a:t>
            </a:r>
          </a:p>
          <a:p>
            <a:pPr>
              <a:buFont typeface="Wingdings" pitchFamily="2" charset="2"/>
              <a:buNone/>
            </a:pPr>
            <a:r>
              <a:rPr lang="tr-TR" sz="2800">
                <a:latin typeface="Comic Sans MS" pitchFamily="66" charset="0"/>
              </a:rPr>
              <a:t>	   Ivoclar Chromascop</a:t>
            </a:r>
          </a:p>
          <a:p>
            <a:pPr>
              <a:buFont typeface="Wingdings" pitchFamily="2" charset="2"/>
              <a:buNone/>
            </a:pPr>
            <a:r>
              <a:rPr lang="tr-TR" sz="2800">
                <a:latin typeface="Comic Sans MS" pitchFamily="66" charset="0"/>
              </a:rPr>
              <a:t>	   Vitapan ED Shade                 Master’dır.</a:t>
            </a:r>
          </a:p>
        </p:txBody>
      </p:sp>
      <p:graphicFrame>
        <p:nvGraphicFramePr>
          <p:cNvPr id="38919" name="Object 7"/>
          <p:cNvGraphicFramePr>
            <a:graphicFrameLocks noGrp="1" noChangeAspect="1"/>
          </p:cNvGraphicFramePr>
          <p:nvPr>
            <p:ph sz="quarter" idx="3"/>
          </p:nvPr>
        </p:nvGraphicFramePr>
        <p:xfrm>
          <a:off x="6300788" y="3068638"/>
          <a:ext cx="2233612" cy="1584325"/>
        </p:xfrm>
        <a:graphic>
          <a:graphicData uri="http://schemas.openxmlformats.org/presentationml/2006/ole">
            <mc:AlternateContent xmlns:mc="http://schemas.openxmlformats.org/markup-compatibility/2006">
              <mc:Choice xmlns:v="urn:schemas-microsoft-com:vml" Requires="v">
                <p:oleObj spid="_x0000_s28689" name="Bit Eşlem Resmi" r:id="rId4" imgW="8392696" imgH="5361905" progId="PBrush">
                  <p:embed/>
                </p:oleObj>
              </mc:Choice>
              <mc:Fallback>
                <p:oleObj name="Bit Eşlem Resmi" r:id="rId4" imgW="8392696" imgH="5361905" progId="PBrush">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3068638"/>
                        <a:ext cx="223361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23" name="Object 11"/>
          <p:cNvGraphicFramePr>
            <a:graphicFrameLocks noGrp="1" noChangeAspect="1"/>
          </p:cNvGraphicFramePr>
          <p:nvPr>
            <p:ph sz="quarter" idx="2"/>
          </p:nvPr>
        </p:nvGraphicFramePr>
        <p:xfrm>
          <a:off x="5722938" y="1627188"/>
          <a:ext cx="3097212" cy="1296987"/>
        </p:xfrm>
        <a:graphic>
          <a:graphicData uri="http://schemas.openxmlformats.org/presentationml/2006/ole">
            <mc:AlternateContent xmlns:mc="http://schemas.openxmlformats.org/markup-compatibility/2006">
              <mc:Choice xmlns:v="urn:schemas-microsoft-com:vml" Requires="v">
                <p:oleObj spid="_x0000_s28690" name="Bit Eşlem Resmi" r:id="rId6" imgW="7763959" imgH="3952381" progId="PBrush">
                  <p:embed/>
                </p:oleObj>
              </mc:Choice>
              <mc:Fallback>
                <p:oleObj name="Bit Eşlem Resmi" r:id="rId6" imgW="7763959" imgH="3952381" progId="PBrush">
                  <p:embed/>
                  <p:pic>
                    <p:nvPicPr>
                      <p:cNvPr id="0" name="Picture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938" y="1627188"/>
                        <a:ext cx="3097212"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26" name="Object 14"/>
          <p:cNvGraphicFramePr>
            <a:graphicFrameLocks noChangeAspect="1"/>
          </p:cNvGraphicFramePr>
          <p:nvPr/>
        </p:nvGraphicFramePr>
        <p:xfrm>
          <a:off x="5581650" y="4768850"/>
          <a:ext cx="3311525" cy="1539875"/>
        </p:xfrm>
        <a:graphic>
          <a:graphicData uri="http://schemas.openxmlformats.org/presentationml/2006/ole">
            <mc:AlternateContent xmlns:mc="http://schemas.openxmlformats.org/markup-compatibility/2006">
              <mc:Choice xmlns:v="urn:schemas-microsoft-com:vml" Requires="v">
                <p:oleObj spid="_x0000_s28691" name="Bit Eşlem Resmi" r:id="rId8" imgW="8371429" imgH="5257143" progId="PBrush">
                  <p:embed/>
                </p:oleObj>
              </mc:Choice>
              <mc:Fallback>
                <p:oleObj name="Bit Eşlem Resmi" r:id="rId8" imgW="8371429" imgH="5257143" progId="PBrush">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1650" y="4768850"/>
                        <a:ext cx="3311525"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27" name="Picture 15" descr="ı"/>
          <p:cNvPicPr>
            <a:picLocks noChangeAspect="1" noChangeArrowheads="1"/>
          </p:cNvPicPr>
          <p:nvPr/>
        </p:nvPicPr>
        <p:blipFill>
          <a:blip r:embed="rId10" cstate="print"/>
          <a:srcRect/>
          <a:stretch>
            <a:fillRect/>
          </a:stretch>
        </p:blipFill>
        <p:spPr bwMode="auto">
          <a:xfrm>
            <a:off x="1763713" y="4797425"/>
            <a:ext cx="3313112" cy="1512888"/>
          </a:xfrm>
          <a:prstGeom prst="rect">
            <a:avLst/>
          </a:prstGeom>
          <a:noFill/>
        </p:spPr>
      </p:pic>
      <p:sp>
        <p:nvSpPr>
          <p:cNvPr id="38934" name="AutoShape 22"/>
          <p:cNvSpPr>
            <a:spLocks noChangeAspect="1" noChangeArrowheads="1"/>
          </p:cNvSpPr>
          <p:nvPr/>
        </p:nvSpPr>
        <p:spPr bwMode="auto">
          <a:xfrm>
            <a:off x="446088" y="2557463"/>
            <a:ext cx="596900" cy="2952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tr-TR"/>
          </a:p>
        </p:txBody>
      </p:sp>
      <p:sp>
        <p:nvSpPr>
          <p:cNvPr id="38935" name="AutoShape 23"/>
          <p:cNvSpPr>
            <a:spLocks noChangeAspect="1" noChangeArrowheads="1"/>
          </p:cNvSpPr>
          <p:nvPr/>
        </p:nvSpPr>
        <p:spPr bwMode="auto">
          <a:xfrm>
            <a:off x="446088" y="3062288"/>
            <a:ext cx="596900" cy="2952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tr-TR"/>
          </a:p>
        </p:txBody>
      </p:sp>
      <p:sp>
        <p:nvSpPr>
          <p:cNvPr id="38936" name="AutoShape 24"/>
          <p:cNvSpPr>
            <a:spLocks noChangeAspect="1" noChangeArrowheads="1"/>
          </p:cNvSpPr>
          <p:nvPr/>
        </p:nvSpPr>
        <p:spPr bwMode="auto">
          <a:xfrm>
            <a:off x="468313" y="3573463"/>
            <a:ext cx="596900" cy="2952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8923"/>
                                        </p:tgtEl>
                                        <p:attrNameLst>
                                          <p:attrName>style.visibility</p:attrName>
                                        </p:attrNameLst>
                                      </p:cBhvr>
                                      <p:to>
                                        <p:strVal val="visible"/>
                                      </p:to>
                                    </p:set>
                                    <p:anim calcmode="lin" valueType="num">
                                      <p:cBhvr>
                                        <p:cTn id="7" dur="500" fill="hold"/>
                                        <p:tgtEl>
                                          <p:spTgt spid="38923"/>
                                        </p:tgtEl>
                                        <p:attrNameLst>
                                          <p:attrName>ppt_w</p:attrName>
                                        </p:attrNameLst>
                                      </p:cBhvr>
                                      <p:tavLst>
                                        <p:tav tm="0">
                                          <p:val>
                                            <p:fltVal val="0"/>
                                          </p:val>
                                        </p:tav>
                                        <p:tav tm="100000">
                                          <p:val>
                                            <p:strVal val="#ppt_w"/>
                                          </p:val>
                                        </p:tav>
                                      </p:tavLst>
                                    </p:anim>
                                    <p:anim calcmode="lin" valueType="num">
                                      <p:cBhvr>
                                        <p:cTn id="8" dur="500" fill="hold"/>
                                        <p:tgtEl>
                                          <p:spTgt spid="3892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8919"/>
                                        </p:tgtEl>
                                        <p:attrNameLst>
                                          <p:attrName>style.visibility</p:attrName>
                                        </p:attrNameLst>
                                      </p:cBhvr>
                                      <p:to>
                                        <p:strVal val="visible"/>
                                      </p:to>
                                    </p:set>
                                    <p:anim calcmode="lin" valueType="num">
                                      <p:cBhvr>
                                        <p:cTn id="11" dur="500" fill="hold"/>
                                        <p:tgtEl>
                                          <p:spTgt spid="38919"/>
                                        </p:tgtEl>
                                        <p:attrNameLst>
                                          <p:attrName>ppt_w</p:attrName>
                                        </p:attrNameLst>
                                      </p:cBhvr>
                                      <p:tavLst>
                                        <p:tav tm="0">
                                          <p:val>
                                            <p:fltVal val="0"/>
                                          </p:val>
                                        </p:tav>
                                        <p:tav tm="100000">
                                          <p:val>
                                            <p:strVal val="#ppt_w"/>
                                          </p:val>
                                        </p:tav>
                                      </p:tavLst>
                                    </p:anim>
                                    <p:anim calcmode="lin" valueType="num">
                                      <p:cBhvr>
                                        <p:cTn id="12" dur="500" fill="hold"/>
                                        <p:tgtEl>
                                          <p:spTgt spid="389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8926"/>
                                        </p:tgtEl>
                                        <p:attrNameLst>
                                          <p:attrName>style.visibility</p:attrName>
                                        </p:attrNameLst>
                                      </p:cBhvr>
                                      <p:to>
                                        <p:strVal val="visible"/>
                                      </p:to>
                                    </p:set>
                                    <p:anim calcmode="lin" valueType="num">
                                      <p:cBhvr>
                                        <p:cTn id="15" dur="500" fill="hold"/>
                                        <p:tgtEl>
                                          <p:spTgt spid="38926"/>
                                        </p:tgtEl>
                                        <p:attrNameLst>
                                          <p:attrName>ppt_w</p:attrName>
                                        </p:attrNameLst>
                                      </p:cBhvr>
                                      <p:tavLst>
                                        <p:tav tm="0">
                                          <p:val>
                                            <p:fltVal val="0"/>
                                          </p:val>
                                        </p:tav>
                                        <p:tav tm="100000">
                                          <p:val>
                                            <p:strVal val="#ppt_w"/>
                                          </p:val>
                                        </p:tav>
                                      </p:tavLst>
                                    </p:anim>
                                    <p:anim calcmode="lin" valueType="num">
                                      <p:cBhvr>
                                        <p:cTn id="16" dur="500" fill="hold"/>
                                        <p:tgtEl>
                                          <p:spTgt spid="3892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27"/>
                                        </p:tgtEl>
                                        <p:attrNameLst>
                                          <p:attrName>style.visibility</p:attrName>
                                        </p:attrNameLst>
                                      </p:cBhvr>
                                      <p:to>
                                        <p:strVal val="visible"/>
                                      </p:to>
                                    </p:set>
                                    <p:anim calcmode="lin" valueType="num">
                                      <p:cBhvr>
                                        <p:cTn id="19" dur="500" fill="hold"/>
                                        <p:tgtEl>
                                          <p:spTgt spid="38927"/>
                                        </p:tgtEl>
                                        <p:attrNameLst>
                                          <p:attrName>ppt_w</p:attrName>
                                        </p:attrNameLst>
                                      </p:cBhvr>
                                      <p:tavLst>
                                        <p:tav tm="0">
                                          <p:val>
                                            <p:fltVal val="0"/>
                                          </p:val>
                                        </p:tav>
                                        <p:tav tm="100000">
                                          <p:val>
                                            <p:strVal val="#ppt_w"/>
                                          </p:val>
                                        </p:tav>
                                      </p:tavLst>
                                    </p:anim>
                                    <p:anim calcmode="lin" valueType="num">
                                      <p:cBhvr>
                                        <p:cTn id="20" dur="500" fill="hold"/>
                                        <p:tgtEl>
                                          <p:spTgt spid="38927"/>
                                        </p:tgtEl>
                                        <p:attrNameLst>
                                          <p:attrName>ppt_h</p:attrName>
                                        </p:attrNameLst>
                                      </p:cBhvr>
                                      <p:tavLst>
                                        <p:tav tm="0">
                                          <p:val>
                                            <p:fltVal val="0"/>
                                          </p:val>
                                        </p:tav>
                                        <p:tav tm="100000">
                                          <p:val>
                                            <p:strVal val="#ppt_h"/>
                                          </p:val>
                                        </p:tav>
                                      </p:tavLst>
                                    </p:anim>
                                  </p:childTnLst>
                                </p:cTn>
                              </p:par>
                              <p:par>
                                <p:cTn id="21" presetID="34" presetClass="entr" presetSubtype="0" fill="hold" grpId="0" nodeType="withEffect">
                                  <p:stCondLst>
                                    <p:cond delay="0"/>
                                  </p:stCondLst>
                                  <p:childTnLst>
                                    <p:set>
                                      <p:cBhvr>
                                        <p:cTn id="22" dur="1" fill="hold">
                                          <p:stCondLst>
                                            <p:cond delay="0"/>
                                          </p:stCondLst>
                                        </p:cTn>
                                        <p:tgtEl>
                                          <p:spTgt spid="38934"/>
                                        </p:tgtEl>
                                        <p:attrNameLst>
                                          <p:attrName>style.visibility</p:attrName>
                                        </p:attrNameLst>
                                      </p:cBhvr>
                                      <p:to>
                                        <p:strVal val="visible"/>
                                      </p:to>
                                    </p:set>
                                    <p:anim from="(-#ppt_w/2)" to="(#ppt_x)" calcmode="lin" valueType="num">
                                      <p:cBhvr>
                                        <p:cTn id="23" dur="600" fill="hold">
                                          <p:stCondLst>
                                            <p:cond delay="0"/>
                                          </p:stCondLst>
                                        </p:cTn>
                                        <p:tgtEl>
                                          <p:spTgt spid="38934"/>
                                        </p:tgtEl>
                                        <p:attrNameLst>
                                          <p:attrName>ppt_x</p:attrName>
                                        </p:attrNameLst>
                                      </p:cBhvr>
                                    </p:anim>
                                    <p:anim from="0" to="-1.0" calcmode="lin" valueType="num">
                                      <p:cBhvr>
                                        <p:cTn id="24" dur="200" decel="50000" autoRev="1" fill="hold">
                                          <p:stCondLst>
                                            <p:cond delay="600"/>
                                          </p:stCondLst>
                                        </p:cTn>
                                        <p:tgtEl>
                                          <p:spTgt spid="38934"/>
                                        </p:tgtEl>
                                        <p:attrNameLst>
                                          <p:attrName>xshear</p:attrName>
                                        </p:attrNameLst>
                                      </p:cBhvr>
                                    </p:anim>
                                    <p:animScale>
                                      <p:cBhvr>
                                        <p:cTn id="25" dur="200" decel="100000" autoRev="1" fill="hold">
                                          <p:stCondLst>
                                            <p:cond delay="600"/>
                                          </p:stCondLst>
                                        </p:cTn>
                                        <p:tgtEl>
                                          <p:spTgt spid="38934"/>
                                        </p:tgtEl>
                                      </p:cBhvr>
                                      <p:from x="100000" y="100000"/>
                                      <p:to x="80000" y="100000"/>
                                    </p:animScale>
                                    <p:anim by="(#ppt_h/3+#ppt_w*0.1)" calcmode="lin" valueType="num">
                                      <p:cBhvr additive="sum">
                                        <p:cTn id="26" dur="200" decel="100000" autoRev="1" fill="hold">
                                          <p:stCondLst>
                                            <p:cond delay="600"/>
                                          </p:stCondLst>
                                        </p:cTn>
                                        <p:tgtEl>
                                          <p:spTgt spid="38934"/>
                                        </p:tgtEl>
                                        <p:attrNameLst>
                                          <p:attrName>ppt_x</p:attrName>
                                        </p:attrNameLst>
                                      </p:cBhvr>
                                    </p:anim>
                                  </p:childTnLst>
                                </p:cTn>
                              </p:par>
                              <p:par>
                                <p:cTn id="27" presetID="34" presetClass="entr" presetSubtype="0" fill="hold" grpId="0" nodeType="withEffect">
                                  <p:stCondLst>
                                    <p:cond delay="0"/>
                                  </p:stCondLst>
                                  <p:childTnLst>
                                    <p:set>
                                      <p:cBhvr>
                                        <p:cTn id="28" dur="1" fill="hold">
                                          <p:stCondLst>
                                            <p:cond delay="0"/>
                                          </p:stCondLst>
                                        </p:cTn>
                                        <p:tgtEl>
                                          <p:spTgt spid="38935"/>
                                        </p:tgtEl>
                                        <p:attrNameLst>
                                          <p:attrName>style.visibility</p:attrName>
                                        </p:attrNameLst>
                                      </p:cBhvr>
                                      <p:to>
                                        <p:strVal val="visible"/>
                                      </p:to>
                                    </p:set>
                                    <p:anim from="(-#ppt_w/2)" to="(#ppt_x)" calcmode="lin" valueType="num">
                                      <p:cBhvr>
                                        <p:cTn id="29" dur="600" fill="hold">
                                          <p:stCondLst>
                                            <p:cond delay="0"/>
                                          </p:stCondLst>
                                        </p:cTn>
                                        <p:tgtEl>
                                          <p:spTgt spid="38935"/>
                                        </p:tgtEl>
                                        <p:attrNameLst>
                                          <p:attrName>ppt_x</p:attrName>
                                        </p:attrNameLst>
                                      </p:cBhvr>
                                    </p:anim>
                                    <p:anim from="0" to="-1.0" calcmode="lin" valueType="num">
                                      <p:cBhvr>
                                        <p:cTn id="30" dur="200" decel="50000" autoRev="1" fill="hold">
                                          <p:stCondLst>
                                            <p:cond delay="600"/>
                                          </p:stCondLst>
                                        </p:cTn>
                                        <p:tgtEl>
                                          <p:spTgt spid="38935"/>
                                        </p:tgtEl>
                                        <p:attrNameLst>
                                          <p:attrName>xshear</p:attrName>
                                        </p:attrNameLst>
                                      </p:cBhvr>
                                    </p:anim>
                                    <p:animScale>
                                      <p:cBhvr>
                                        <p:cTn id="31" dur="200" decel="100000" autoRev="1" fill="hold">
                                          <p:stCondLst>
                                            <p:cond delay="600"/>
                                          </p:stCondLst>
                                        </p:cTn>
                                        <p:tgtEl>
                                          <p:spTgt spid="38935"/>
                                        </p:tgtEl>
                                      </p:cBhvr>
                                      <p:from x="100000" y="100000"/>
                                      <p:to x="80000" y="100000"/>
                                    </p:animScale>
                                    <p:anim by="(#ppt_h/3+#ppt_w*0.1)" calcmode="lin" valueType="num">
                                      <p:cBhvr additive="sum">
                                        <p:cTn id="32" dur="200" decel="100000" autoRev="1" fill="hold">
                                          <p:stCondLst>
                                            <p:cond delay="600"/>
                                          </p:stCondLst>
                                        </p:cTn>
                                        <p:tgtEl>
                                          <p:spTgt spid="38935"/>
                                        </p:tgtEl>
                                        <p:attrNameLst>
                                          <p:attrName>ppt_x</p:attrName>
                                        </p:attrNameLst>
                                      </p:cBhvr>
                                    </p:anim>
                                  </p:childTnLst>
                                </p:cTn>
                              </p:par>
                              <p:par>
                                <p:cTn id="33" presetID="34" presetClass="entr" presetSubtype="0" fill="hold" grpId="0" nodeType="withEffect">
                                  <p:stCondLst>
                                    <p:cond delay="0"/>
                                  </p:stCondLst>
                                  <p:childTnLst>
                                    <p:set>
                                      <p:cBhvr>
                                        <p:cTn id="34" dur="1" fill="hold">
                                          <p:stCondLst>
                                            <p:cond delay="0"/>
                                          </p:stCondLst>
                                        </p:cTn>
                                        <p:tgtEl>
                                          <p:spTgt spid="38936"/>
                                        </p:tgtEl>
                                        <p:attrNameLst>
                                          <p:attrName>style.visibility</p:attrName>
                                        </p:attrNameLst>
                                      </p:cBhvr>
                                      <p:to>
                                        <p:strVal val="visible"/>
                                      </p:to>
                                    </p:set>
                                    <p:anim from="(-#ppt_w/2)" to="(#ppt_x)" calcmode="lin" valueType="num">
                                      <p:cBhvr>
                                        <p:cTn id="35" dur="600" fill="hold">
                                          <p:stCondLst>
                                            <p:cond delay="0"/>
                                          </p:stCondLst>
                                        </p:cTn>
                                        <p:tgtEl>
                                          <p:spTgt spid="38936"/>
                                        </p:tgtEl>
                                        <p:attrNameLst>
                                          <p:attrName>ppt_x</p:attrName>
                                        </p:attrNameLst>
                                      </p:cBhvr>
                                    </p:anim>
                                    <p:anim from="0" to="-1.0" calcmode="lin" valueType="num">
                                      <p:cBhvr>
                                        <p:cTn id="36" dur="200" decel="50000" autoRev="1" fill="hold">
                                          <p:stCondLst>
                                            <p:cond delay="600"/>
                                          </p:stCondLst>
                                        </p:cTn>
                                        <p:tgtEl>
                                          <p:spTgt spid="38936"/>
                                        </p:tgtEl>
                                        <p:attrNameLst>
                                          <p:attrName>xshear</p:attrName>
                                        </p:attrNameLst>
                                      </p:cBhvr>
                                    </p:anim>
                                    <p:animScale>
                                      <p:cBhvr>
                                        <p:cTn id="37" dur="200" decel="100000" autoRev="1" fill="hold">
                                          <p:stCondLst>
                                            <p:cond delay="600"/>
                                          </p:stCondLst>
                                        </p:cTn>
                                        <p:tgtEl>
                                          <p:spTgt spid="38936"/>
                                        </p:tgtEl>
                                      </p:cBhvr>
                                      <p:from x="100000" y="100000"/>
                                      <p:to x="80000" y="100000"/>
                                    </p:animScale>
                                    <p:anim by="(#ppt_h/3+#ppt_w*0.1)" calcmode="lin" valueType="num">
                                      <p:cBhvr additive="sum">
                                        <p:cTn id="38" dur="200" decel="100000" autoRev="1" fill="hold">
                                          <p:stCondLst>
                                            <p:cond delay="600"/>
                                          </p:stCondLst>
                                        </p:cTn>
                                        <p:tgtEl>
                                          <p:spTgt spid="3893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4" grpId="0" animBg="1"/>
      <p:bldP spid="38935" grpId="0" animBg="1"/>
      <p:bldP spid="389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1"/>
          </p:nvPr>
        </p:nvSpPr>
        <p:spPr>
          <a:xfrm>
            <a:off x="457200" y="838200"/>
            <a:ext cx="4691063" cy="6119813"/>
          </a:xfrm>
        </p:spPr>
        <p:txBody>
          <a:bodyPr/>
          <a:lstStyle/>
          <a:p>
            <a:pPr>
              <a:buFont typeface="Wingdings" pitchFamily="2" charset="2"/>
              <a:buNone/>
            </a:pPr>
            <a:r>
              <a:rPr lang="tr-TR" sz="2000" b="1">
                <a:latin typeface="Comic Sans MS" pitchFamily="66" charset="0"/>
              </a:rPr>
              <a:t>	    </a:t>
            </a:r>
            <a:r>
              <a:rPr lang="tr-TR" sz="2400" b="1">
                <a:latin typeface="Comic Sans MS" pitchFamily="66" charset="0"/>
              </a:rPr>
              <a:t>Parlaklığa dayalı renk  rehberleri</a:t>
            </a:r>
          </a:p>
          <a:p>
            <a:pPr>
              <a:buFont typeface="Wingdings" pitchFamily="2" charset="2"/>
              <a:buNone/>
            </a:pPr>
            <a:r>
              <a:rPr lang="tr-TR" sz="2400">
                <a:latin typeface="Comic Sans MS" pitchFamily="66" charset="0"/>
              </a:rPr>
              <a:t>	</a:t>
            </a:r>
          </a:p>
          <a:p>
            <a:pPr>
              <a:buFont typeface="Wingdings" pitchFamily="2" charset="2"/>
              <a:buNone/>
            </a:pPr>
            <a:r>
              <a:rPr lang="tr-TR" sz="2400" b="1">
                <a:latin typeface="Comic Sans MS" pitchFamily="66" charset="0"/>
              </a:rPr>
              <a:t>	    Genişletilmiş renk rehberleri</a:t>
            </a:r>
          </a:p>
          <a:p>
            <a:pPr>
              <a:buFont typeface="Wingdings" pitchFamily="2" charset="2"/>
              <a:buNone/>
            </a:pPr>
            <a:r>
              <a:rPr lang="tr-TR" sz="2400">
                <a:latin typeface="Comic Sans MS" pitchFamily="66" charset="0"/>
              </a:rPr>
              <a:t>	        - Uzatılmış rehberler</a:t>
            </a:r>
          </a:p>
          <a:p>
            <a:pPr>
              <a:buFont typeface="Wingdings" pitchFamily="2" charset="2"/>
              <a:buNone/>
            </a:pPr>
            <a:r>
              <a:rPr lang="tr-TR" sz="2400">
                <a:latin typeface="Comic Sans MS" pitchFamily="66" charset="0"/>
              </a:rPr>
              <a:t>	        - İki renk rehberi kullanımı</a:t>
            </a:r>
          </a:p>
          <a:p>
            <a:pPr>
              <a:buFont typeface="Wingdings" pitchFamily="2" charset="2"/>
              <a:buNone/>
            </a:pPr>
            <a:r>
              <a:rPr lang="tr-TR" sz="2400">
                <a:latin typeface="Comic Sans MS" pitchFamily="66" charset="0"/>
              </a:rPr>
              <a:t>	</a:t>
            </a:r>
          </a:p>
          <a:p>
            <a:pPr>
              <a:buFont typeface="Wingdings" pitchFamily="2" charset="2"/>
              <a:buNone/>
            </a:pPr>
            <a:r>
              <a:rPr lang="tr-TR" sz="2400">
                <a:latin typeface="Comic Sans MS" pitchFamily="66" charset="0"/>
              </a:rPr>
              <a:t>	     </a:t>
            </a:r>
            <a:r>
              <a:rPr lang="tr-TR" sz="2400" b="1">
                <a:latin typeface="Comic Sans MS" pitchFamily="66" charset="0"/>
              </a:rPr>
              <a:t>Dentin renk rehberleri</a:t>
            </a:r>
          </a:p>
          <a:p>
            <a:pPr>
              <a:buFont typeface="Wingdings" pitchFamily="2" charset="2"/>
              <a:buNone/>
            </a:pPr>
            <a:endParaRPr lang="tr-TR" sz="2400" b="1">
              <a:latin typeface="Comic Sans MS" pitchFamily="66" charset="0"/>
            </a:endParaRPr>
          </a:p>
          <a:p>
            <a:pPr>
              <a:buFont typeface="Wingdings" pitchFamily="2" charset="2"/>
              <a:buNone/>
            </a:pPr>
            <a:r>
              <a:rPr lang="tr-TR" sz="2400" b="1">
                <a:latin typeface="Comic Sans MS" pitchFamily="66" charset="0"/>
              </a:rPr>
              <a:t>	   Şahsi renk rehberleri</a:t>
            </a:r>
          </a:p>
        </p:txBody>
      </p:sp>
      <p:sp>
        <p:nvSpPr>
          <p:cNvPr id="39960" name="AutoShape 24"/>
          <p:cNvSpPr>
            <a:spLocks noChangeAspect="1" noChangeArrowheads="1"/>
          </p:cNvSpPr>
          <p:nvPr/>
        </p:nvSpPr>
        <p:spPr bwMode="auto">
          <a:xfrm>
            <a:off x="384175" y="2200275"/>
            <a:ext cx="587375" cy="292100"/>
          </a:xfrm>
          <a:prstGeom prst="rightArrow">
            <a:avLst>
              <a:gd name="adj1" fmla="val 50000"/>
              <a:gd name="adj2" fmla="val 50272"/>
            </a:avLst>
          </a:prstGeom>
          <a:solidFill>
            <a:schemeClr val="accent1"/>
          </a:solidFill>
          <a:ln w="9525">
            <a:solidFill>
              <a:schemeClr val="tx1"/>
            </a:solidFill>
            <a:miter lim="800000"/>
            <a:headEnd/>
            <a:tailEnd/>
          </a:ln>
          <a:effectLst/>
        </p:spPr>
        <p:txBody>
          <a:bodyPr wrap="none" anchor="ctr"/>
          <a:lstStyle/>
          <a:p>
            <a:endParaRPr lang="tr-TR"/>
          </a:p>
        </p:txBody>
      </p:sp>
      <p:sp>
        <p:nvSpPr>
          <p:cNvPr id="39961" name="AutoShape 25"/>
          <p:cNvSpPr>
            <a:spLocks noChangeAspect="1" noChangeArrowheads="1"/>
          </p:cNvSpPr>
          <p:nvPr/>
        </p:nvSpPr>
        <p:spPr bwMode="auto">
          <a:xfrm>
            <a:off x="384175" y="4649788"/>
            <a:ext cx="587375" cy="292100"/>
          </a:xfrm>
          <a:prstGeom prst="rightArrow">
            <a:avLst>
              <a:gd name="adj1" fmla="val 50000"/>
              <a:gd name="adj2" fmla="val 50272"/>
            </a:avLst>
          </a:prstGeom>
          <a:solidFill>
            <a:schemeClr val="accent1"/>
          </a:solidFill>
          <a:ln w="9525">
            <a:solidFill>
              <a:schemeClr val="tx1"/>
            </a:solidFill>
            <a:miter lim="800000"/>
            <a:headEnd/>
            <a:tailEnd/>
          </a:ln>
          <a:effectLst/>
        </p:spPr>
        <p:txBody>
          <a:bodyPr wrap="none" anchor="ctr"/>
          <a:lstStyle/>
          <a:p>
            <a:endParaRPr lang="tr-TR"/>
          </a:p>
        </p:txBody>
      </p:sp>
      <p:sp>
        <p:nvSpPr>
          <p:cNvPr id="39962" name="AutoShape 26"/>
          <p:cNvSpPr>
            <a:spLocks noChangeAspect="1" noChangeArrowheads="1"/>
          </p:cNvSpPr>
          <p:nvPr/>
        </p:nvSpPr>
        <p:spPr bwMode="auto">
          <a:xfrm>
            <a:off x="395288" y="5513388"/>
            <a:ext cx="587375" cy="292100"/>
          </a:xfrm>
          <a:prstGeom prst="rightArrow">
            <a:avLst>
              <a:gd name="adj1" fmla="val 50000"/>
              <a:gd name="adj2" fmla="val 50272"/>
            </a:avLst>
          </a:prstGeom>
          <a:solidFill>
            <a:schemeClr val="accent1"/>
          </a:solidFill>
          <a:ln w="9525">
            <a:solidFill>
              <a:schemeClr val="tx1"/>
            </a:solidFill>
            <a:miter lim="800000"/>
            <a:headEnd/>
            <a:tailEnd/>
          </a:ln>
          <a:effectLst/>
        </p:spPr>
        <p:txBody>
          <a:bodyPr wrap="none" anchor="ctr"/>
          <a:lstStyle/>
          <a:p>
            <a:endParaRPr lang="tr-TR"/>
          </a:p>
        </p:txBody>
      </p:sp>
      <p:sp>
        <p:nvSpPr>
          <p:cNvPr id="39963" name="AutoShape 27"/>
          <p:cNvSpPr>
            <a:spLocks noChangeAspect="1" noChangeArrowheads="1"/>
          </p:cNvSpPr>
          <p:nvPr/>
        </p:nvSpPr>
        <p:spPr bwMode="auto">
          <a:xfrm>
            <a:off x="384175" y="904875"/>
            <a:ext cx="587375" cy="292100"/>
          </a:xfrm>
          <a:prstGeom prst="rightArrow">
            <a:avLst>
              <a:gd name="adj1" fmla="val 50000"/>
              <a:gd name="adj2" fmla="val 50272"/>
            </a:avLst>
          </a:prstGeom>
          <a:solidFill>
            <a:schemeClr val="accent1"/>
          </a:solidFill>
          <a:ln w="9525">
            <a:solidFill>
              <a:schemeClr val="tx1"/>
            </a:solidFill>
            <a:miter lim="800000"/>
            <a:headEnd/>
            <a:tailEnd/>
          </a:ln>
          <a:effectLst/>
        </p:spPr>
        <p:txBody>
          <a:bodyPr wrap="none" anchor="ctr"/>
          <a:lstStyle/>
          <a:p>
            <a:endParaRPr lang="tr-TR"/>
          </a:p>
        </p:txBody>
      </p:sp>
      <p:sp>
        <p:nvSpPr>
          <p:cNvPr id="2" name="İçerik Yer Tutucusu 1"/>
          <p:cNvSpPr>
            <a:spLocks noGrp="1"/>
          </p:cNvSpPr>
          <p:nvPr>
            <p:ph sz="quarter" idx="2"/>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p:cTn id="7"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9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9939">
                                            <p:txEl>
                                              <p:pRg st="2" end="2"/>
                                            </p:txEl>
                                          </p:spTgt>
                                        </p:tgtEl>
                                        <p:attrNameLst>
                                          <p:attrName>style.visibility</p:attrName>
                                        </p:attrNameLst>
                                      </p:cBhvr>
                                      <p:to>
                                        <p:strVal val="visible"/>
                                      </p:to>
                                    </p:set>
                                    <p:anim calcmode="lin" valueType="num">
                                      <p:cBhvr>
                                        <p:cTn id="14"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9939">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9939">
                                            <p:txEl>
                                              <p:pRg st="2" end="2"/>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anim calcmode="lin" valueType="num">
                                      <p:cBhvr>
                                        <p:cTn id="19"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9939">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9939">
                                            <p:txEl>
                                              <p:pRg st="3" end="3"/>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9939">
                                            <p:txEl>
                                              <p:pRg st="4" end="4"/>
                                            </p:txEl>
                                          </p:spTgt>
                                        </p:tgtEl>
                                        <p:attrNameLst>
                                          <p:attrName>style.visibility</p:attrName>
                                        </p:attrNameLst>
                                      </p:cBhvr>
                                      <p:to>
                                        <p:strVal val="visible"/>
                                      </p:to>
                                    </p:set>
                                    <p:anim calcmode="lin" valueType="num">
                                      <p:cBhvr>
                                        <p:cTn id="24"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9939">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993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9939">
                                            <p:txEl>
                                              <p:pRg st="6" end="6"/>
                                            </p:txEl>
                                          </p:spTgt>
                                        </p:tgtEl>
                                        <p:attrNameLst>
                                          <p:attrName>style.visibility</p:attrName>
                                        </p:attrNameLst>
                                      </p:cBhvr>
                                      <p:to>
                                        <p:strVal val="visible"/>
                                      </p:to>
                                    </p:set>
                                    <p:anim calcmode="lin" valueType="num">
                                      <p:cBhvr>
                                        <p:cTn id="31" dur="500" fill="hold"/>
                                        <p:tgtEl>
                                          <p:spTgt spid="39939">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9939">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39939">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39939">
                                            <p:txEl>
                                              <p:pRg st="8" end="8"/>
                                            </p:txEl>
                                          </p:spTgt>
                                        </p:tgtEl>
                                        <p:attrNameLst>
                                          <p:attrName>style.visibility</p:attrName>
                                        </p:attrNameLst>
                                      </p:cBhvr>
                                      <p:to>
                                        <p:strVal val="visible"/>
                                      </p:to>
                                    </p:set>
                                    <p:anim calcmode="lin" valueType="num">
                                      <p:cBhvr>
                                        <p:cTn id="38" dur="500" fill="hold"/>
                                        <p:tgtEl>
                                          <p:spTgt spid="39939">
                                            <p:txEl>
                                              <p:pRg st="8" end="8"/>
                                            </p:txEl>
                                          </p:spTgt>
                                        </p:tgtEl>
                                        <p:attrNameLst>
                                          <p:attrName>ppt_w</p:attrName>
                                        </p:attrNameLst>
                                      </p:cBhvr>
                                      <p:tavLst>
                                        <p:tav tm="0">
                                          <p:val>
                                            <p:fltVal val="0"/>
                                          </p:val>
                                        </p:tav>
                                        <p:tav tm="100000">
                                          <p:val>
                                            <p:strVal val="#ppt_w"/>
                                          </p:val>
                                        </p:tav>
                                      </p:tavLst>
                                    </p:anim>
                                    <p:anim calcmode="lin" valueType="num">
                                      <p:cBhvr>
                                        <p:cTn id="39" dur="500" fill="hold"/>
                                        <p:tgtEl>
                                          <p:spTgt spid="39939">
                                            <p:txEl>
                                              <p:pRg st="8" end="8"/>
                                            </p:txEl>
                                          </p:spTgt>
                                        </p:tgtEl>
                                        <p:attrNameLst>
                                          <p:attrName>ppt_h</p:attrName>
                                        </p:attrNameLst>
                                      </p:cBhvr>
                                      <p:tavLst>
                                        <p:tav tm="0">
                                          <p:val>
                                            <p:fltVal val="0"/>
                                          </p:val>
                                        </p:tav>
                                        <p:tav tm="100000">
                                          <p:val>
                                            <p:strVal val="#ppt_h"/>
                                          </p:val>
                                        </p:tav>
                                      </p:tavLst>
                                    </p:anim>
                                    <p:animEffect transition="in" filter="fade">
                                      <p:cBhvr>
                                        <p:cTn id="40" dur="500"/>
                                        <p:tgtEl>
                                          <p:spTgt spid="399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sz="quarter"/>
          </p:nvPr>
        </p:nvSpPr>
        <p:spPr/>
        <p:txBody>
          <a:bodyPr/>
          <a:lstStyle/>
          <a:p>
            <a:r>
              <a:rPr lang="tr-TR" dirty="0" smtClean="0"/>
              <a:t>Kaynaklar</a:t>
            </a:r>
            <a:endParaRPr lang="tr-TR" dirty="0"/>
          </a:p>
        </p:txBody>
      </p:sp>
      <p:sp>
        <p:nvSpPr>
          <p:cNvPr id="3" name="2 İçerik Yer Tutucusu"/>
          <p:cNvSpPr>
            <a:spLocks noGrp="1"/>
          </p:cNvSpPr>
          <p:nvPr>
            <p:ph sz="quarter" idx="1"/>
          </p:nvPr>
        </p:nvSpPr>
        <p:spPr>
          <a:xfrm>
            <a:off x="457200" y="1981200"/>
            <a:ext cx="7931224" cy="1981200"/>
          </a:xfrm>
        </p:spPr>
        <p:txBody>
          <a:bodyPr/>
          <a:lstStyle/>
          <a:p>
            <a:pPr>
              <a:buNone/>
            </a:pPr>
            <a:r>
              <a:rPr lang="tr-TR" dirty="0" smtClean="0"/>
              <a:t>1-</a:t>
            </a:r>
            <a:r>
              <a:rPr lang="tr-TR" sz="1400" dirty="0" err="1" smtClean="0"/>
              <a:t>Chu</a:t>
            </a:r>
            <a:r>
              <a:rPr lang="tr-TR" sz="1400" dirty="0" smtClean="0"/>
              <a:t> S</a:t>
            </a:r>
            <a:r>
              <a:rPr lang="tr-TR" dirty="0" smtClean="0"/>
              <a:t>. </a:t>
            </a:r>
            <a:r>
              <a:rPr lang="en-US" sz="1400" dirty="0" smtClean="0"/>
              <a:t>Fundamentals of Color: Shade Matching and Communication in Esthetic Dentistry</a:t>
            </a:r>
            <a:r>
              <a:rPr lang="tr-TR" sz="1400" dirty="0" smtClean="0"/>
              <a:t>. 2011, </a:t>
            </a:r>
            <a:r>
              <a:rPr lang="tr-TR" sz="1400" dirty="0" err="1" smtClean="0"/>
              <a:t>Quintessence</a:t>
            </a:r>
            <a:r>
              <a:rPr lang="tr-TR" sz="1400" dirty="0" smtClean="0"/>
              <a:t> </a:t>
            </a:r>
            <a:r>
              <a:rPr lang="tr-TR" sz="1400" dirty="0" err="1" smtClean="0"/>
              <a:t>Publishing</a:t>
            </a:r>
            <a:r>
              <a:rPr lang="tr-TR" sz="1400" dirty="0" smtClean="0"/>
              <a:t> </a:t>
            </a:r>
            <a:r>
              <a:rPr lang="tr-TR" sz="1400" dirty="0" err="1" smtClean="0"/>
              <a:t>Co</a:t>
            </a:r>
            <a:r>
              <a:rPr lang="tr-TR" sz="1400" dirty="0" smtClean="0"/>
              <a:t>., USA.</a:t>
            </a:r>
          </a:p>
          <a:p>
            <a:pPr>
              <a:buNone/>
            </a:pPr>
            <a:r>
              <a:rPr lang="tr-TR" sz="1400" dirty="0" smtClean="0"/>
              <a:t>2-</a:t>
            </a:r>
            <a:r>
              <a:rPr lang="tr-TR" sz="1400" dirty="0" err="1" smtClean="0"/>
              <a:t>Chu</a:t>
            </a:r>
            <a:r>
              <a:rPr lang="tr-TR" sz="1400" dirty="0" smtClean="0"/>
              <a:t> S et </a:t>
            </a:r>
            <a:r>
              <a:rPr lang="tr-TR" sz="1400" dirty="0" err="1" smtClean="0"/>
              <a:t>all</a:t>
            </a:r>
            <a:r>
              <a:rPr lang="tr-TR" sz="1400" dirty="0" smtClean="0"/>
              <a:t>. </a:t>
            </a:r>
            <a:r>
              <a:rPr lang="tr-TR" sz="1400" dirty="0" err="1" smtClean="0"/>
              <a:t>Color</a:t>
            </a:r>
            <a:r>
              <a:rPr lang="tr-TR" sz="1400" dirty="0" smtClean="0"/>
              <a:t> in </a:t>
            </a:r>
            <a:r>
              <a:rPr lang="tr-TR" sz="1400" dirty="0" err="1" smtClean="0"/>
              <a:t>Dentsitry</a:t>
            </a:r>
            <a:r>
              <a:rPr lang="tr-TR" sz="1400" dirty="0" smtClean="0"/>
              <a:t>: A </a:t>
            </a:r>
            <a:r>
              <a:rPr lang="tr-TR" sz="1400" dirty="0" err="1" smtClean="0"/>
              <a:t>Clinical</a:t>
            </a:r>
            <a:r>
              <a:rPr lang="tr-TR" sz="1400" dirty="0" smtClean="0"/>
              <a:t> </a:t>
            </a:r>
            <a:r>
              <a:rPr lang="tr-TR" sz="1400" dirty="0" err="1" smtClean="0"/>
              <a:t>Guide</a:t>
            </a:r>
            <a:r>
              <a:rPr lang="tr-TR" sz="1400" dirty="0" smtClean="0"/>
              <a:t> </a:t>
            </a:r>
            <a:r>
              <a:rPr lang="tr-TR" sz="1400" dirty="0" err="1" smtClean="0"/>
              <a:t>to</a:t>
            </a:r>
            <a:r>
              <a:rPr lang="tr-TR" sz="1400" dirty="0" smtClean="0"/>
              <a:t> </a:t>
            </a:r>
            <a:r>
              <a:rPr lang="tr-TR" sz="1400" dirty="0" err="1" smtClean="0"/>
              <a:t>Predictable</a:t>
            </a:r>
            <a:r>
              <a:rPr lang="tr-TR" sz="1400" dirty="0" smtClean="0"/>
              <a:t> </a:t>
            </a:r>
            <a:r>
              <a:rPr lang="tr-TR" sz="1400" dirty="0" err="1" smtClean="0"/>
              <a:t>Esthetics</a:t>
            </a:r>
            <a:r>
              <a:rPr lang="tr-TR" sz="1400" dirty="0" smtClean="0"/>
              <a:t>. 2017; </a:t>
            </a:r>
            <a:r>
              <a:rPr lang="tr-TR" sz="1400" dirty="0" err="1" smtClean="0"/>
              <a:t>Quintessence</a:t>
            </a:r>
            <a:r>
              <a:rPr lang="tr-TR" sz="1400" dirty="0" smtClean="0"/>
              <a:t> </a:t>
            </a:r>
            <a:r>
              <a:rPr lang="tr-TR" sz="1400" dirty="0" err="1" smtClean="0"/>
              <a:t>Publishing</a:t>
            </a:r>
            <a:r>
              <a:rPr lang="tr-TR" sz="1400" dirty="0" smtClean="0"/>
              <a:t> </a:t>
            </a:r>
            <a:r>
              <a:rPr lang="tr-TR" sz="1400" dirty="0" err="1" smtClean="0"/>
              <a:t>Co</a:t>
            </a:r>
            <a:r>
              <a:rPr lang="tr-TR" sz="1400" dirty="0" smtClean="0"/>
              <a:t>., USA.</a:t>
            </a:r>
            <a:endParaRPr lang="tr-TR"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Metin Yer Tutucusu 2"/>
          <p:cNvSpPr>
            <a:spLocks noGrp="1"/>
          </p:cNvSpPr>
          <p:nvPr>
            <p:ph type="body" sz="half" idx="1"/>
          </p:nvPr>
        </p:nvSpPr>
        <p:spPr>
          <a:xfrm>
            <a:off x="457200" y="1981200"/>
            <a:ext cx="4042792" cy="3824064"/>
          </a:xfrm>
        </p:spPr>
        <p:txBody>
          <a:bodyPr/>
          <a:lstStyle/>
          <a:p>
            <a:pPr marL="0" indent="0" algn="just">
              <a:buNone/>
            </a:pPr>
            <a:r>
              <a:rPr lang="tr-TR" sz="2000" b="1" dirty="0">
                <a:effectLst/>
              </a:rPr>
              <a:t>Görünür ışık</a:t>
            </a:r>
            <a:r>
              <a:rPr lang="tr-TR" sz="2000" dirty="0">
                <a:effectLst/>
              </a:rPr>
              <a:t> </a:t>
            </a:r>
            <a:r>
              <a:rPr lang="tr-TR" sz="2000" dirty="0" smtClean="0">
                <a:effectLst/>
              </a:rPr>
              <a:t>insan </a:t>
            </a:r>
            <a:r>
              <a:rPr lang="tr-TR" sz="2000" dirty="0">
                <a:effectLst/>
              </a:rPr>
              <a:t>gözü tarafından algılanabilen ve görülen elektromanyetik dalgadır. </a:t>
            </a:r>
            <a:endParaRPr lang="tr-TR" sz="2000" dirty="0" smtClean="0">
              <a:effectLst/>
            </a:endParaRPr>
          </a:p>
          <a:p>
            <a:pPr marL="0" indent="0" algn="just">
              <a:buNone/>
            </a:pPr>
            <a:r>
              <a:rPr lang="tr-TR" sz="2000" b="1" dirty="0" smtClean="0">
                <a:effectLst/>
              </a:rPr>
              <a:t>Işık</a:t>
            </a:r>
            <a:r>
              <a:rPr lang="tr-TR" sz="2000" dirty="0" smtClean="0">
                <a:effectLst/>
              </a:rPr>
              <a:t> </a:t>
            </a:r>
            <a:r>
              <a:rPr lang="tr-TR" sz="2000" dirty="0">
                <a:effectLst/>
              </a:rPr>
              <a:t>Sinüs </a:t>
            </a:r>
            <a:r>
              <a:rPr lang="tr-TR" sz="2000" b="1" dirty="0" err="1">
                <a:effectLst/>
              </a:rPr>
              <a:t>dalga</a:t>
            </a:r>
            <a:r>
              <a:rPr lang="tr-TR" sz="2000" dirty="0" err="1">
                <a:effectLst/>
              </a:rPr>
              <a:t>'sı</a:t>
            </a:r>
            <a:r>
              <a:rPr lang="tr-TR" sz="2000" dirty="0">
                <a:effectLst/>
              </a:rPr>
              <a:t> ve parçacık (foton) şeklinde hareket eder. </a:t>
            </a:r>
            <a:endParaRPr lang="tr-TR" sz="2000" dirty="0" smtClean="0">
              <a:effectLst/>
            </a:endParaRPr>
          </a:p>
          <a:p>
            <a:pPr marL="0" indent="0" algn="just">
              <a:buNone/>
            </a:pPr>
            <a:r>
              <a:rPr lang="tr-TR" sz="2000" b="1" dirty="0" smtClean="0">
                <a:effectLst/>
              </a:rPr>
              <a:t>Görünür </a:t>
            </a:r>
            <a:r>
              <a:rPr lang="tr-TR" sz="2000" b="1" dirty="0">
                <a:effectLst/>
              </a:rPr>
              <a:t>ışığın dalga</a:t>
            </a:r>
            <a:r>
              <a:rPr lang="tr-TR" sz="2000" dirty="0">
                <a:effectLst/>
              </a:rPr>
              <a:t> boyu 380 </a:t>
            </a:r>
            <a:r>
              <a:rPr lang="tr-TR" sz="2000" dirty="0" err="1">
                <a:effectLst/>
              </a:rPr>
              <a:t>nm</a:t>
            </a:r>
            <a:r>
              <a:rPr lang="tr-TR" sz="2000" dirty="0">
                <a:effectLst/>
              </a:rPr>
              <a:t> ile 760 </a:t>
            </a:r>
            <a:r>
              <a:rPr lang="tr-TR" sz="2000" dirty="0" err="1">
                <a:effectLst/>
              </a:rPr>
              <a:t>nm</a:t>
            </a:r>
            <a:r>
              <a:rPr lang="tr-TR" sz="2000" dirty="0">
                <a:effectLst/>
              </a:rPr>
              <a:t> arasındadır. Bu aralık elektromanyetik tayfta, kızılötesi ile morötesi arasına denk gelir.</a:t>
            </a:r>
            <a:endParaRPr lang="tr-TR" sz="2000" dirty="0"/>
          </a:p>
        </p:txBody>
      </p:sp>
      <p:pic>
        <p:nvPicPr>
          <p:cNvPr id="6" name="İçerik Yer Tutucusu 5"/>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48200" y="2063510"/>
            <a:ext cx="4038600" cy="1816580"/>
          </a:xfrm>
        </p:spPr>
      </p:pic>
      <p:pic>
        <p:nvPicPr>
          <p:cNvPr id="7" name="İçerik Yer Tutucusu 6"/>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4664449" y="4114800"/>
            <a:ext cx="4006102" cy="1981200"/>
          </a:xfrm>
        </p:spPr>
      </p:pic>
    </p:spTree>
    <p:extLst>
      <p:ext uri="{BB962C8B-B14F-4D97-AF65-F5344CB8AC3E}">
        <p14:creationId xmlns:p14="http://schemas.microsoft.com/office/powerpoint/2010/main" val="274257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body" idx="1"/>
          </p:nvPr>
        </p:nvSpPr>
        <p:spPr>
          <a:xfrm>
            <a:off x="0" y="549275"/>
            <a:ext cx="9144000" cy="5546725"/>
          </a:xfrm>
        </p:spPr>
        <p:txBody>
          <a:bodyPr/>
          <a:lstStyle/>
          <a:p>
            <a:pPr algn="just">
              <a:lnSpc>
                <a:spcPct val="150000"/>
              </a:lnSpc>
              <a:buFont typeface="Wingdings" pitchFamily="2" charset="2"/>
              <a:buNone/>
            </a:pPr>
            <a:r>
              <a:rPr lang="tr-TR" sz="2800" dirty="0"/>
              <a:t>		</a:t>
            </a:r>
            <a:r>
              <a:rPr lang="tr-TR" sz="2800" dirty="0">
                <a:latin typeface="Comic Sans MS" pitchFamily="66" charset="0"/>
              </a:rPr>
              <a:t>Renk, görünür ışığın çeşitli dalga boylarının emilimi ve yansımasıyla algılanır. Örneğin, siyah bir cisim görünür ışığın tüm dalga boylarını tamamen </a:t>
            </a:r>
            <a:r>
              <a:rPr lang="tr-TR" sz="2800" dirty="0" err="1">
                <a:latin typeface="Comic Sans MS" pitchFamily="66" charset="0"/>
              </a:rPr>
              <a:t>absorbe</a:t>
            </a:r>
            <a:r>
              <a:rPr lang="tr-TR" sz="2800" dirty="0">
                <a:latin typeface="Comic Sans MS" pitchFamily="66" charset="0"/>
              </a:rPr>
              <a:t> ederken, beyaz bir cisim görünür ışığın tüm dalga boylarını tamamen yansıtır. </a:t>
            </a:r>
            <a:r>
              <a:rPr lang="tr-TR" sz="2800" dirty="0" smtClean="0">
                <a:latin typeface="Comic Sans MS" pitchFamily="66" charset="0"/>
              </a:rPr>
              <a:t> </a:t>
            </a:r>
            <a:endParaRPr lang="tr-TR" sz="2800" dirty="0">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latin typeface="Comic Sans MS" pitchFamily="66" charset="0"/>
              </a:rPr>
              <a:t>Sarı bir cisim ise kırmızı, </a:t>
            </a:r>
            <a:r>
              <a:rPr lang="tr-TR" dirty="0" smtClean="0">
                <a:latin typeface="Comic Sans MS" pitchFamily="66" charset="0"/>
              </a:rPr>
              <a:t>turuncu, yeşil</a:t>
            </a:r>
            <a:r>
              <a:rPr lang="tr-TR" dirty="0">
                <a:latin typeface="Comic Sans MS" pitchFamily="66" charset="0"/>
              </a:rPr>
              <a:t>, mavi, çivit ve mor dalga boylarını </a:t>
            </a:r>
            <a:r>
              <a:rPr lang="tr-TR" dirty="0" err="1">
                <a:latin typeface="Comic Sans MS" pitchFamily="66" charset="0"/>
              </a:rPr>
              <a:t>absorbe</a:t>
            </a:r>
            <a:r>
              <a:rPr lang="tr-TR" dirty="0">
                <a:latin typeface="Comic Sans MS" pitchFamily="66" charset="0"/>
              </a:rPr>
              <a:t> ederken sarıyı yansıtır (</a:t>
            </a:r>
            <a:r>
              <a:rPr lang="tr-TR" dirty="0" err="1">
                <a:latin typeface="Comic Sans MS" pitchFamily="66" charset="0"/>
              </a:rPr>
              <a:t>Rosenstiel</a:t>
            </a:r>
            <a:r>
              <a:rPr lang="tr-TR" dirty="0">
                <a:latin typeface="Comic Sans MS" pitchFamily="66" charset="0"/>
              </a:rPr>
              <a:t> ve ark.,  2001).</a:t>
            </a:r>
            <a:endParaRPr lang="tr-TR" dirty="0"/>
          </a:p>
        </p:txBody>
      </p:sp>
    </p:spTree>
    <p:extLst>
      <p:ext uri="{BB962C8B-B14F-4D97-AF65-F5344CB8AC3E}">
        <p14:creationId xmlns:p14="http://schemas.microsoft.com/office/powerpoint/2010/main" val="435832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sz="half" idx="1"/>
          </p:nvPr>
        </p:nvSpPr>
        <p:spPr>
          <a:xfrm>
            <a:off x="457200" y="908050"/>
            <a:ext cx="5194300" cy="5473700"/>
          </a:xfrm>
        </p:spPr>
        <p:txBody>
          <a:bodyPr/>
          <a:lstStyle/>
          <a:p>
            <a:pPr>
              <a:buFont typeface="Wingdings" pitchFamily="2" charset="2"/>
              <a:buNone/>
            </a:pPr>
            <a:r>
              <a:rPr lang="tr-TR" sz="2800" b="1">
                <a:latin typeface="Comic Sans MS" pitchFamily="66" charset="0"/>
              </a:rPr>
              <a:t>Renk konusunda memnun edici sonuçlar;</a:t>
            </a:r>
          </a:p>
          <a:p>
            <a:pPr>
              <a:buFont typeface="Wingdings" pitchFamily="2" charset="2"/>
              <a:buNone/>
            </a:pPr>
            <a:r>
              <a:rPr lang="tr-TR" sz="2800">
                <a:latin typeface="Comic Sans MS" pitchFamily="66" charset="0"/>
              </a:rPr>
              <a:t>   </a:t>
            </a:r>
          </a:p>
          <a:p>
            <a:pPr>
              <a:buFont typeface="Wingdings" pitchFamily="2" charset="2"/>
              <a:buNone/>
            </a:pPr>
            <a:r>
              <a:rPr lang="tr-TR" sz="2800">
                <a:latin typeface="Comic Sans MS" pitchFamily="66" charset="0"/>
              </a:rPr>
              <a:t>	</a:t>
            </a:r>
            <a:r>
              <a:rPr lang="tr-TR" sz="2800" b="1">
                <a:latin typeface="Comic Sans MS" pitchFamily="66" charset="0"/>
              </a:rPr>
              <a:t>1.</a:t>
            </a:r>
            <a:r>
              <a:rPr lang="tr-TR" sz="2800">
                <a:latin typeface="Comic Sans MS" pitchFamily="66" charset="0"/>
              </a:rPr>
              <a:t> Klinisyen </a:t>
            </a:r>
          </a:p>
          <a:p>
            <a:pPr>
              <a:buFont typeface="Wingdings" pitchFamily="2" charset="2"/>
              <a:buNone/>
            </a:pPr>
            <a:r>
              <a:rPr lang="tr-TR" sz="2800" b="1">
                <a:latin typeface="Comic Sans MS" pitchFamily="66" charset="0"/>
              </a:rPr>
              <a:t>  </a:t>
            </a:r>
          </a:p>
          <a:p>
            <a:pPr>
              <a:buFont typeface="Wingdings" pitchFamily="2" charset="2"/>
              <a:buNone/>
            </a:pPr>
            <a:r>
              <a:rPr lang="tr-TR" sz="2800" b="1">
                <a:latin typeface="Comic Sans MS" pitchFamily="66" charset="0"/>
              </a:rPr>
              <a:t>	2.</a:t>
            </a:r>
            <a:r>
              <a:rPr lang="tr-TR" sz="2800">
                <a:latin typeface="Comic Sans MS" pitchFamily="66" charset="0"/>
              </a:rPr>
              <a:t> Klinisyen – Laboratuvar iletişimine</a:t>
            </a:r>
          </a:p>
          <a:p>
            <a:pPr>
              <a:buFont typeface="Wingdings" pitchFamily="2" charset="2"/>
              <a:buNone/>
            </a:pPr>
            <a:r>
              <a:rPr lang="tr-TR" sz="2800">
                <a:latin typeface="Comic Sans MS" pitchFamily="66" charset="0"/>
              </a:rPr>
              <a:t>   </a:t>
            </a:r>
          </a:p>
          <a:p>
            <a:pPr>
              <a:buFont typeface="Wingdings" pitchFamily="2" charset="2"/>
              <a:buNone/>
            </a:pPr>
            <a:r>
              <a:rPr lang="tr-TR" sz="2800">
                <a:latin typeface="Comic Sans MS" pitchFamily="66" charset="0"/>
              </a:rPr>
              <a:t>	</a:t>
            </a:r>
            <a:r>
              <a:rPr lang="tr-TR" sz="2800" b="1">
                <a:latin typeface="Comic Sans MS" pitchFamily="66" charset="0"/>
              </a:rPr>
              <a:t>3.</a:t>
            </a:r>
            <a:r>
              <a:rPr lang="tr-TR" sz="2800">
                <a:latin typeface="Comic Sans MS" pitchFamily="66" charset="0"/>
              </a:rPr>
              <a:t> Laboratuvar’a bağlıdır. </a:t>
            </a:r>
          </a:p>
          <a:p>
            <a:endParaRPr lang="tr-TR" sz="2800"/>
          </a:p>
        </p:txBody>
      </p:sp>
      <p:sp>
        <p:nvSpPr>
          <p:cNvPr id="2" name="İçerik Yer Tutucusu 1"/>
          <p:cNvSpPr>
            <a:spLocks noGrp="1"/>
          </p:cNvSpPr>
          <p:nvPr>
            <p:ph sz="quarter" idx="2"/>
          </p:nvPr>
        </p:nvSpPr>
        <p:spPr/>
        <p:txBody>
          <a:bodyPr/>
          <a:lstStyle/>
          <a:p>
            <a:endParaRPr lang="tr-TR"/>
          </a:p>
        </p:txBody>
      </p:sp>
      <p:sp>
        <p:nvSpPr>
          <p:cNvPr id="3" name="İçerik Yer Tutucusu 2"/>
          <p:cNvSpPr>
            <a:spLocks noGrp="1"/>
          </p:cNvSpPr>
          <p:nvPr>
            <p:ph sz="quarter" idx="3"/>
          </p:nvPr>
        </p:nvSpPr>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hold" nodeType="withEffect">
                                  <p:stCondLst>
                                    <p:cond delay="0"/>
                                  </p:stCondLst>
                                  <p:childTnLst>
                                    <p:animClr clrSpc="rgb" dir="cw">
                                      <p:cBhvr override="childStyle">
                                        <p:cTn id="6" dur="500" autoRev="1" fill="hold"/>
                                        <p:tgtEl>
                                          <p:spTgt spid="221187">
                                            <p:txEl>
                                              <p:pRg st="1" end="1"/>
                                            </p:txEl>
                                          </p:spTgt>
                                        </p:tgtEl>
                                        <p:attrNameLst>
                                          <p:attrName>style.color</p:attrName>
                                        </p:attrNameLst>
                                      </p:cBhvr>
                                      <p:to>
                                        <a:schemeClr val="bg1"/>
                                      </p:to>
                                    </p:animClr>
                                    <p:animClr clrSpc="rgb" dir="cw">
                                      <p:cBhvr>
                                        <p:cTn id="7" dur="500" autoRev="1" fill="hold"/>
                                        <p:tgtEl>
                                          <p:spTgt spid="221187">
                                            <p:txEl>
                                              <p:pRg st="1" end="1"/>
                                            </p:txEl>
                                          </p:spTgt>
                                        </p:tgtEl>
                                        <p:attrNameLst>
                                          <p:attrName>fillcolor</p:attrName>
                                        </p:attrNameLst>
                                      </p:cBhvr>
                                      <p:to>
                                        <a:schemeClr val="bg1"/>
                                      </p:to>
                                    </p:animClr>
                                    <p:set>
                                      <p:cBhvr>
                                        <p:cTn id="8" dur="500" autoRev="1" fill="hold"/>
                                        <p:tgtEl>
                                          <p:spTgt spid="221187">
                                            <p:txEl>
                                              <p:pRg st="1" end="1"/>
                                            </p:txEl>
                                          </p:spTgt>
                                        </p:tgtEl>
                                        <p:attrNameLst>
                                          <p:attrName>fill.type</p:attrName>
                                        </p:attrNameLst>
                                      </p:cBhvr>
                                      <p:to>
                                        <p:strVal val="solid"/>
                                      </p:to>
                                    </p:set>
                                    <p:set>
                                      <p:cBhvr>
                                        <p:cTn id="9" dur="500" autoRev="1" fill="hold"/>
                                        <p:tgtEl>
                                          <p:spTgt spid="221187">
                                            <p:txEl>
                                              <p:pRg st="1" end="1"/>
                                            </p:txEl>
                                          </p:spTgt>
                                        </p:tgtEl>
                                        <p:attrNameLst>
                                          <p:attrName>fill.on</p:attrName>
                                        </p:attrNameLst>
                                      </p:cBhvr>
                                      <p:to>
                                        <p:strVal val="true"/>
                                      </p:to>
                                    </p:set>
                                  </p:childTnLst>
                                </p:cTn>
                              </p:par>
                            </p:childTnLst>
                          </p:cTn>
                        </p:par>
                        <p:par>
                          <p:cTn id="10" fill="hold">
                            <p:stCondLst>
                              <p:cond delay="1000"/>
                            </p:stCondLst>
                            <p:childTnLst>
                              <p:par>
                                <p:cTn id="11" presetID="27" presetClass="emph" presetSubtype="0" fill="hold" nodeType="afterEffect">
                                  <p:stCondLst>
                                    <p:cond delay="0"/>
                                  </p:stCondLst>
                                  <p:childTnLst>
                                    <p:animClr clrSpc="rgb" dir="cw">
                                      <p:cBhvr override="childStyle">
                                        <p:cTn id="12" dur="500" autoRev="1" fill="hold"/>
                                        <p:tgtEl>
                                          <p:spTgt spid="221187">
                                            <p:txEl>
                                              <p:pRg st="2" end="2"/>
                                            </p:txEl>
                                          </p:spTgt>
                                        </p:tgtEl>
                                        <p:attrNameLst>
                                          <p:attrName>style.color</p:attrName>
                                        </p:attrNameLst>
                                      </p:cBhvr>
                                      <p:to>
                                        <a:schemeClr val="bg1"/>
                                      </p:to>
                                    </p:animClr>
                                    <p:animClr clrSpc="rgb" dir="cw">
                                      <p:cBhvr>
                                        <p:cTn id="13" dur="500" autoRev="1" fill="hold"/>
                                        <p:tgtEl>
                                          <p:spTgt spid="221187">
                                            <p:txEl>
                                              <p:pRg st="2" end="2"/>
                                            </p:txEl>
                                          </p:spTgt>
                                        </p:tgtEl>
                                        <p:attrNameLst>
                                          <p:attrName>fillcolor</p:attrName>
                                        </p:attrNameLst>
                                      </p:cBhvr>
                                      <p:to>
                                        <a:schemeClr val="bg1"/>
                                      </p:to>
                                    </p:animClr>
                                    <p:set>
                                      <p:cBhvr>
                                        <p:cTn id="14" dur="500" autoRev="1" fill="hold"/>
                                        <p:tgtEl>
                                          <p:spTgt spid="221187">
                                            <p:txEl>
                                              <p:pRg st="2" end="2"/>
                                            </p:txEl>
                                          </p:spTgt>
                                        </p:tgtEl>
                                        <p:attrNameLst>
                                          <p:attrName>fill.type</p:attrName>
                                        </p:attrNameLst>
                                      </p:cBhvr>
                                      <p:to>
                                        <p:strVal val="solid"/>
                                      </p:to>
                                    </p:set>
                                    <p:set>
                                      <p:cBhvr>
                                        <p:cTn id="15" dur="500" autoRev="1" fill="hold"/>
                                        <p:tgtEl>
                                          <p:spTgt spid="221187">
                                            <p:txEl>
                                              <p:pRg st="2" end="2"/>
                                            </p:txEl>
                                          </p:spTgt>
                                        </p:tgtEl>
                                        <p:attrNameLst>
                                          <p:attrName>fill.on</p:attrName>
                                        </p:attrNameLst>
                                      </p:cBhvr>
                                      <p:to>
                                        <p:strVal val="true"/>
                                      </p:to>
                                    </p:set>
                                  </p:childTnLst>
                                </p:cTn>
                              </p:par>
                              <p:par>
                                <p:cTn id="16" presetID="27" presetClass="emph" presetSubtype="0" fill="hold" nodeType="withEffect">
                                  <p:stCondLst>
                                    <p:cond delay="0"/>
                                  </p:stCondLst>
                                  <p:childTnLst>
                                    <p:animClr clrSpc="rgb" dir="cw">
                                      <p:cBhvr override="childStyle">
                                        <p:cTn id="17" dur="500" autoRev="1" fill="hold"/>
                                        <p:tgtEl>
                                          <p:spTgt spid="221187">
                                            <p:txEl>
                                              <p:pRg st="3" end="3"/>
                                            </p:txEl>
                                          </p:spTgt>
                                        </p:tgtEl>
                                        <p:attrNameLst>
                                          <p:attrName>style.color</p:attrName>
                                        </p:attrNameLst>
                                      </p:cBhvr>
                                      <p:to>
                                        <a:schemeClr val="bg1"/>
                                      </p:to>
                                    </p:animClr>
                                    <p:animClr clrSpc="rgb" dir="cw">
                                      <p:cBhvr>
                                        <p:cTn id="18" dur="500" autoRev="1" fill="hold"/>
                                        <p:tgtEl>
                                          <p:spTgt spid="221187">
                                            <p:txEl>
                                              <p:pRg st="3" end="3"/>
                                            </p:txEl>
                                          </p:spTgt>
                                        </p:tgtEl>
                                        <p:attrNameLst>
                                          <p:attrName>fillcolor</p:attrName>
                                        </p:attrNameLst>
                                      </p:cBhvr>
                                      <p:to>
                                        <a:schemeClr val="bg1"/>
                                      </p:to>
                                    </p:animClr>
                                    <p:set>
                                      <p:cBhvr>
                                        <p:cTn id="19" dur="500" autoRev="1" fill="hold"/>
                                        <p:tgtEl>
                                          <p:spTgt spid="221187">
                                            <p:txEl>
                                              <p:pRg st="3" end="3"/>
                                            </p:txEl>
                                          </p:spTgt>
                                        </p:tgtEl>
                                        <p:attrNameLst>
                                          <p:attrName>fill.type</p:attrName>
                                        </p:attrNameLst>
                                      </p:cBhvr>
                                      <p:to>
                                        <p:strVal val="solid"/>
                                      </p:to>
                                    </p:set>
                                    <p:set>
                                      <p:cBhvr>
                                        <p:cTn id="20" dur="500" autoRev="1" fill="hold"/>
                                        <p:tgtEl>
                                          <p:spTgt spid="221187">
                                            <p:txEl>
                                              <p:pRg st="3" end="3"/>
                                            </p:txEl>
                                          </p:spTgt>
                                        </p:tgtEl>
                                        <p:attrNameLst>
                                          <p:attrName>fill.on</p:attrName>
                                        </p:attrNameLst>
                                      </p:cBhvr>
                                      <p:to>
                                        <p:strVal val="true"/>
                                      </p:to>
                                    </p:set>
                                  </p:childTnLst>
                                </p:cTn>
                              </p:par>
                              <p:par>
                                <p:cTn id="21" presetID="27" presetClass="emph" presetSubtype="0" fill="hold" nodeType="withEffect">
                                  <p:stCondLst>
                                    <p:cond delay="0"/>
                                  </p:stCondLst>
                                  <p:childTnLst>
                                    <p:animClr clrSpc="rgb" dir="cw">
                                      <p:cBhvr override="childStyle">
                                        <p:cTn id="22" dur="500" autoRev="1" fill="hold"/>
                                        <p:tgtEl>
                                          <p:spTgt spid="221187">
                                            <p:txEl>
                                              <p:pRg st="4" end="4"/>
                                            </p:txEl>
                                          </p:spTgt>
                                        </p:tgtEl>
                                        <p:attrNameLst>
                                          <p:attrName>style.color</p:attrName>
                                        </p:attrNameLst>
                                      </p:cBhvr>
                                      <p:to>
                                        <a:schemeClr val="bg1"/>
                                      </p:to>
                                    </p:animClr>
                                    <p:animClr clrSpc="rgb" dir="cw">
                                      <p:cBhvr>
                                        <p:cTn id="23" dur="500" autoRev="1" fill="hold"/>
                                        <p:tgtEl>
                                          <p:spTgt spid="221187">
                                            <p:txEl>
                                              <p:pRg st="4" end="4"/>
                                            </p:txEl>
                                          </p:spTgt>
                                        </p:tgtEl>
                                        <p:attrNameLst>
                                          <p:attrName>fillcolor</p:attrName>
                                        </p:attrNameLst>
                                      </p:cBhvr>
                                      <p:to>
                                        <a:schemeClr val="bg1"/>
                                      </p:to>
                                    </p:animClr>
                                    <p:set>
                                      <p:cBhvr>
                                        <p:cTn id="24" dur="500" autoRev="1" fill="hold"/>
                                        <p:tgtEl>
                                          <p:spTgt spid="221187">
                                            <p:txEl>
                                              <p:pRg st="4" end="4"/>
                                            </p:txEl>
                                          </p:spTgt>
                                        </p:tgtEl>
                                        <p:attrNameLst>
                                          <p:attrName>fill.type</p:attrName>
                                        </p:attrNameLst>
                                      </p:cBhvr>
                                      <p:to>
                                        <p:strVal val="solid"/>
                                      </p:to>
                                    </p:set>
                                    <p:set>
                                      <p:cBhvr>
                                        <p:cTn id="25" dur="500" autoRev="1" fill="hold"/>
                                        <p:tgtEl>
                                          <p:spTgt spid="221187">
                                            <p:txEl>
                                              <p:pRg st="4" end="4"/>
                                            </p:txEl>
                                          </p:spTgt>
                                        </p:tgtEl>
                                        <p:attrNameLst>
                                          <p:attrName>fill.on</p:attrName>
                                        </p:attrNameLst>
                                      </p:cBhvr>
                                      <p:to>
                                        <p:strVal val="true"/>
                                      </p:to>
                                    </p:set>
                                  </p:childTnLst>
                                </p:cTn>
                              </p:par>
                              <p:par>
                                <p:cTn id="26" presetID="27" presetClass="emph" presetSubtype="0" fill="hold" nodeType="withEffect">
                                  <p:stCondLst>
                                    <p:cond delay="0"/>
                                  </p:stCondLst>
                                  <p:childTnLst>
                                    <p:animClr clrSpc="rgb" dir="cw">
                                      <p:cBhvr override="childStyle">
                                        <p:cTn id="27" dur="500" autoRev="1" fill="hold"/>
                                        <p:tgtEl>
                                          <p:spTgt spid="221187">
                                            <p:txEl>
                                              <p:pRg st="5" end="5"/>
                                            </p:txEl>
                                          </p:spTgt>
                                        </p:tgtEl>
                                        <p:attrNameLst>
                                          <p:attrName>style.color</p:attrName>
                                        </p:attrNameLst>
                                      </p:cBhvr>
                                      <p:to>
                                        <a:schemeClr val="bg1"/>
                                      </p:to>
                                    </p:animClr>
                                    <p:animClr clrSpc="rgb" dir="cw">
                                      <p:cBhvr>
                                        <p:cTn id="28" dur="500" autoRev="1" fill="hold"/>
                                        <p:tgtEl>
                                          <p:spTgt spid="221187">
                                            <p:txEl>
                                              <p:pRg st="5" end="5"/>
                                            </p:txEl>
                                          </p:spTgt>
                                        </p:tgtEl>
                                        <p:attrNameLst>
                                          <p:attrName>fillcolor</p:attrName>
                                        </p:attrNameLst>
                                      </p:cBhvr>
                                      <p:to>
                                        <a:schemeClr val="bg1"/>
                                      </p:to>
                                    </p:animClr>
                                    <p:set>
                                      <p:cBhvr>
                                        <p:cTn id="29" dur="500" autoRev="1" fill="hold"/>
                                        <p:tgtEl>
                                          <p:spTgt spid="221187">
                                            <p:txEl>
                                              <p:pRg st="5" end="5"/>
                                            </p:txEl>
                                          </p:spTgt>
                                        </p:tgtEl>
                                        <p:attrNameLst>
                                          <p:attrName>fill.type</p:attrName>
                                        </p:attrNameLst>
                                      </p:cBhvr>
                                      <p:to>
                                        <p:strVal val="solid"/>
                                      </p:to>
                                    </p:set>
                                    <p:set>
                                      <p:cBhvr>
                                        <p:cTn id="30" dur="500" autoRev="1" fill="hold"/>
                                        <p:tgtEl>
                                          <p:spTgt spid="221187">
                                            <p:txEl>
                                              <p:pRg st="5" end="5"/>
                                            </p:txEl>
                                          </p:spTgt>
                                        </p:tgtEl>
                                        <p:attrNameLst>
                                          <p:attrName>fill.on</p:attrName>
                                        </p:attrNameLst>
                                      </p:cBhvr>
                                      <p:to>
                                        <p:strVal val="true"/>
                                      </p:to>
                                    </p:set>
                                  </p:childTnLst>
                                </p:cTn>
                              </p:par>
                              <p:par>
                                <p:cTn id="31" presetID="27" presetClass="emph" presetSubtype="0" fill="hold" nodeType="withEffect">
                                  <p:stCondLst>
                                    <p:cond delay="0"/>
                                  </p:stCondLst>
                                  <p:childTnLst>
                                    <p:animClr clrSpc="rgb" dir="cw">
                                      <p:cBhvr override="childStyle">
                                        <p:cTn id="32" dur="500" autoRev="1" fill="hold"/>
                                        <p:tgtEl>
                                          <p:spTgt spid="221187">
                                            <p:txEl>
                                              <p:pRg st="6" end="6"/>
                                            </p:txEl>
                                          </p:spTgt>
                                        </p:tgtEl>
                                        <p:attrNameLst>
                                          <p:attrName>style.color</p:attrName>
                                        </p:attrNameLst>
                                      </p:cBhvr>
                                      <p:to>
                                        <a:schemeClr val="bg1"/>
                                      </p:to>
                                    </p:animClr>
                                    <p:animClr clrSpc="rgb" dir="cw">
                                      <p:cBhvr>
                                        <p:cTn id="33" dur="500" autoRev="1" fill="hold"/>
                                        <p:tgtEl>
                                          <p:spTgt spid="221187">
                                            <p:txEl>
                                              <p:pRg st="6" end="6"/>
                                            </p:txEl>
                                          </p:spTgt>
                                        </p:tgtEl>
                                        <p:attrNameLst>
                                          <p:attrName>fillcolor</p:attrName>
                                        </p:attrNameLst>
                                      </p:cBhvr>
                                      <p:to>
                                        <a:schemeClr val="bg1"/>
                                      </p:to>
                                    </p:animClr>
                                    <p:set>
                                      <p:cBhvr>
                                        <p:cTn id="34" dur="500" autoRev="1" fill="hold"/>
                                        <p:tgtEl>
                                          <p:spTgt spid="221187">
                                            <p:txEl>
                                              <p:pRg st="6" end="6"/>
                                            </p:txEl>
                                          </p:spTgt>
                                        </p:tgtEl>
                                        <p:attrNameLst>
                                          <p:attrName>fill.type</p:attrName>
                                        </p:attrNameLst>
                                      </p:cBhvr>
                                      <p:to>
                                        <p:strVal val="solid"/>
                                      </p:to>
                                    </p:set>
                                    <p:set>
                                      <p:cBhvr>
                                        <p:cTn id="35" dur="500" autoRev="1" fill="hold"/>
                                        <p:tgtEl>
                                          <p:spTgt spid="221187">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sz="half" idx="1"/>
          </p:nvPr>
        </p:nvSpPr>
        <p:spPr>
          <a:xfrm>
            <a:off x="457200" y="1484313"/>
            <a:ext cx="4475163" cy="4611687"/>
          </a:xfrm>
        </p:spPr>
        <p:txBody>
          <a:bodyPr/>
          <a:lstStyle/>
          <a:p>
            <a:pPr marL="609600" indent="-609600">
              <a:buFont typeface="Wingdings" pitchFamily="2" charset="2"/>
              <a:buNone/>
            </a:pPr>
            <a:r>
              <a:rPr lang="tr-TR" sz="2800" b="1">
                <a:latin typeface="Comic Sans MS" pitchFamily="66" charset="0"/>
              </a:rPr>
              <a:t>Olumlu bir estetik sonuç için;</a:t>
            </a:r>
          </a:p>
          <a:p>
            <a:pPr marL="609600" indent="-609600">
              <a:buFont typeface="Wingdings" pitchFamily="2" charset="2"/>
              <a:buNone/>
            </a:pPr>
            <a:endParaRPr lang="tr-TR" sz="2800">
              <a:latin typeface="Comic Sans MS" pitchFamily="66" charset="0"/>
            </a:endParaRPr>
          </a:p>
          <a:p>
            <a:pPr marL="609600" indent="-609600">
              <a:buFont typeface="Wingdings" pitchFamily="2" charset="2"/>
              <a:buNone/>
            </a:pPr>
            <a:r>
              <a:rPr lang="tr-TR" sz="2800">
                <a:latin typeface="Comic Sans MS" pitchFamily="66" charset="0"/>
              </a:rPr>
              <a:t>      </a:t>
            </a:r>
            <a:r>
              <a:rPr lang="tr-TR" sz="2800" b="1">
                <a:latin typeface="Comic Sans MS" pitchFamily="66" charset="0"/>
              </a:rPr>
              <a:t>1.</a:t>
            </a:r>
            <a:r>
              <a:rPr lang="tr-TR" sz="2800">
                <a:latin typeface="Comic Sans MS" pitchFamily="66" charset="0"/>
              </a:rPr>
              <a:t> Analiz</a:t>
            </a:r>
          </a:p>
          <a:p>
            <a:pPr marL="609600" indent="-609600">
              <a:buFont typeface="Wingdings" pitchFamily="2" charset="2"/>
              <a:buNone/>
            </a:pPr>
            <a:r>
              <a:rPr lang="tr-TR" sz="2800" b="1">
                <a:latin typeface="Comic Sans MS" pitchFamily="66" charset="0"/>
              </a:rPr>
              <a:t>    2.</a:t>
            </a:r>
            <a:r>
              <a:rPr lang="tr-TR" sz="2800">
                <a:latin typeface="Comic Sans MS" pitchFamily="66" charset="0"/>
              </a:rPr>
              <a:t> İletişim</a:t>
            </a:r>
          </a:p>
          <a:p>
            <a:pPr marL="609600" indent="-609600">
              <a:buFont typeface="Wingdings" pitchFamily="2" charset="2"/>
              <a:buNone/>
            </a:pPr>
            <a:r>
              <a:rPr lang="tr-TR" sz="2800">
                <a:latin typeface="Comic Sans MS" pitchFamily="66" charset="0"/>
              </a:rPr>
              <a:t>      </a:t>
            </a:r>
            <a:r>
              <a:rPr lang="tr-TR" sz="2800" b="1">
                <a:latin typeface="Comic Sans MS" pitchFamily="66" charset="0"/>
              </a:rPr>
              <a:t>3.</a:t>
            </a:r>
            <a:r>
              <a:rPr lang="tr-TR" sz="2800">
                <a:latin typeface="Comic Sans MS" pitchFamily="66" charset="0"/>
              </a:rPr>
              <a:t> Yorumlama</a:t>
            </a:r>
          </a:p>
          <a:p>
            <a:pPr marL="609600" indent="-609600">
              <a:buFont typeface="Wingdings" pitchFamily="2" charset="2"/>
              <a:buNone/>
            </a:pPr>
            <a:r>
              <a:rPr lang="tr-TR" sz="2800">
                <a:latin typeface="Comic Sans MS" pitchFamily="66" charset="0"/>
              </a:rPr>
              <a:t>      </a:t>
            </a:r>
            <a:r>
              <a:rPr lang="tr-TR" sz="2800" b="1">
                <a:latin typeface="Comic Sans MS" pitchFamily="66" charset="0"/>
              </a:rPr>
              <a:t>4.</a:t>
            </a:r>
            <a:r>
              <a:rPr lang="tr-TR" sz="2800">
                <a:latin typeface="Comic Sans MS" pitchFamily="66" charset="0"/>
              </a:rPr>
              <a:t> Üretim</a:t>
            </a:r>
          </a:p>
          <a:p>
            <a:pPr marL="609600" indent="-609600">
              <a:buFont typeface="Wingdings" pitchFamily="2" charset="2"/>
              <a:buNone/>
            </a:pPr>
            <a:r>
              <a:rPr lang="tr-TR" sz="2800" b="1">
                <a:latin typeface="Comic Sans MS" pitchFamily="66" charset="0"/>
              </a:rPr>
              <a:t>    5.</a:t>
            </a:r>
            <a:r>
              <a:rPr lang="tr-TR" sz="2800">
                <a:latin typeface="Comic Sans MS" pitchFamily="66" charset="0"/>
              </a:rPr>
              <a:t> Kontrol</a:t>
            </a:r>
            <a:r>
              <a:rPr lang="tr-TR" sz="2800"/>
              <a:t> </a:t>
            </a:r>
          </a:p>
        </p:txBody>
      </p:sp>
      <p:pic>
        <p:nvPicPr>
          <p:cNvPr id="17429" name="Picture 21" descr="DSC02363"/>
          <p:cNvPicPr preferRelativeResize="0">
            <a:picLocks noChangeAspect="1" noChangeArrowheads="1"/>
          </p:cNvPicPr>
          <p:nvPr/>
        </p:nvPicPr>
        <p:blipFill>
          <a:blip r:embed="rId3" cstate="print"/>
          <a:srcRect/>
          <a:stretch>
            <a:fillRect/>
          </a:stretch>
        </p:blipFill>
        <p:spPr bwMode="auto">
          <a:xfrm>
            <a:off x="-5181600" y="-3886200"/>
            <a:ext cx="806450" cy="604837"/>
          </a:xfrm>
          <a:prstGeom prst="rect">
            <a:avLst/>
          </a:prstGeom>
          <a:noFill/>
        </p:spPr>
      </p:pic>
      <p:sp>
        <p:nvSpPr>
          <p:cNvPr id="2" name="İçerik Yer Tutucusu 1"/>
          <p:cNvSpPr>
            <a:spLocks noGrp="1"/>
          </p:cNvSpPr>
          <p:nvPr>
            <p:ph sz="quarter" idx="3"/>
          </p:nvPr>
        </p:nvSpPr>
        <p:spPr>
          <a:xfrm>
            <a:off x="4711700" y="2348880"/>
            <a:ext cx="4038600" cy="1981200"/>
          </a:xfrm>
        </p:spPr>
        <p:txBody>
          <a:bodyPr/>
          <a:lstStyle/>
          <a:p>
            <a:endParaRPr lang="tr-TR" dirty="0"/>
          </a:p>
        </p:txBody>
      </p:sp>
      <p:sp>
        <p:nvSpPr>
          <p:cNvPr id="3" name="İçerik Yer Tutucusu 2"/>
          <p:cNvSpPr>
            <a:spLocks noGrp="1"/>
          </p:cNvSpPr>
          <p:nvPr>
            <p:ph sz="quarter" idx="2"/>
          </p:nvPr>
        </p:nvSpPr>
        <p:spPr/>
        <p:txBody>
          <a:bodyPr/>
          <a:lstStyle/>
          <a:p>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hold" nodeType="afterEffect">
                                  <p:stCondLst>
                                    <p:cond delay="1000"/>
                                  </p:stCondLst>
                                  <p:childTnLst>
                                    <p:animClr clrSpc="rgb" dir="cw">
                                      <p:cBhvr override="childStyle">
                                        <p:cTn id="6" dur="500" autoRev="1" fill="hold"/>
                                        <p:tgtEl>
                                          <p:spTgt spid="17411">
                                            <p:txEl>
                                              <p:pRg st="2" end="2"/>
                                            </p:txEl>
                                          </p:spTgt>
                                        </p:tgtEl>
                                        <p:attrNameLst>
                                          <p:attrName>style.color</p:attrName>
                                        </p:attrNameLst>
                                      </p:cBhvr>
                                      <p:to>
                                        <a:schemeClr val="bg1"/>
                                      </p:to>
                                    </p:animClr>
                                    <p:animClr clrSpc="rgb" dir="cw">
                                      <p:cBhvr>
                                        <p:cTn id="7" dur="500" autoRev="1" fill="hold"/>
                                        <p:tgtEl>
                                          <p:spTgt spid="17411">
                                            <p:txEl>
                                              <p:pRg st="2" end="2"/>
                                            </p:txEl>
                                          </p:spTgt>
                                        </p:tgtEl>
                                        <p:attrNameLst>
                                          <p:attrName>fillcolor</p:attrName>
                                        </p:attrNameLst>
                                      </p:cBhvr>
                                      <p:to>
                                        <a:schemeClr val="bg1"/>
                                      </p:to>
                                    </p:animClr>
                                    <p:set>
                                      <p:cBhvr>
                                        <p:cTn id="8" dur="500" autoRev="1" fill="hold"/>
                                        <p:tgtEl>
                                          <p:spTgt spid="17411">
                                            <p:txEl>
                                              <p:pRg st="2" end="2"/>
                                            </p:txEl>
                                          </p:spTgt>
                                        </p:tgtEl>
                                        <p:attrNameLst>
                                          <p:attrName>fill.type</p:attrName>
                                        </p:attrNameLst>
                                      </p:cBhvr>
                                      <p:to>
                                        <p:strVal val="solid"/>
                                      </p:to>
                                    </p:set>
                                    <p:set>
                                      <p:cBhvr>
                                        <p:cTn id="9" dur="500" autoRev="1" fill="hold"/>
                                        <p:tgtEl>
                                          <p:spTgt spid="17411">
                                            <p:txEl>
                                              <p:pRg st="2" end="2"/>
                                            </p:txEl>
                                          </p:spTgt>
                                        </p:tgtEl>
                                        <p:attrNameLst>
                                          <p:attrName>fill.on</p:attrName>
                                        </p:attrNameLst>
                                      </p:cBhvr>
                                      <p:to>
                                        <p:strVal val="true"/>
                                      </p:to>
                                    </p:set>
                                  </p:childTnLst>
                                </p:cTn>
                              </p:par>
                            </p:childTnLst>
                          </p:cTn>
                        </p:par>
                        <p:par>
                          <p:cTn id="10" fill="hold">
                            <p:stCondLst>
                              <p:cond delay="2000"/>
                            </p:stCondLst>
                            <p:childTnLst>
                              <p:par>
                                <p:cTn id="11" presetID="27" presetClass="emph" presetSubtype="0" fill="hold" nodeType="afterEffect">
                                  <p:stCondLst>
                                    <p:cond delay="0"/>
                                  </p:stCondLst>
                                  <p:childTnLst>
                                    <p:animClr clrSpc="rgb" dir="cw">
                                      <p:cBhvr override="childStyle">
                                        <p:cTn id="12" dur="500" autoRev="1" fill="hold"/>
                                        <p:tgtEl>
                                          <p:spTgt spid="17411">
                                            <p:txEl>
                                              <p:pRg st="3" end="3"/>
                                            </p:txEl>
                                          </p:spTgt>
                                        </p:tgtEl>
                                        <p:attrNameLst>
                                          <p:attrName>style.color</p:attrName>
                                        </p:attrNameLst>
                                      </p:cBhvr>
                                      <p:to>
                                        <a:schemeClr val="bg1"/>
                                      </p:to>
                                    </p:animClr>
                                    <p:animClr clrSpc="rgb" dir="cw">
                                      <p:cBhvr>
                                        <p:cTn id="13" dur="500" autoRev="1" fill="hold"/>
                                        <p:tgtEl>
                                          <p:spTgt spid="17411">
                                            <p:txEl>
                                              <p:pRg st="3" end="3"/>
                                            </p:txEl>
                                          </p:spTgt>
                                        </p:tgtEl>
                                        <p:attrNameLst>
                                          <p:attrName>fillcolor</p:attrName>
                                        </p:attrNameLst>
                                      </p:cBhvr>
                                      <p:to>
                                        <a:schemeClr val="bg1"/>
                                      </p:to>
                                    </p:animClr>
                                    <p:set>
                                      <p:cBhvr>
                                        <p:cTn id="14" dur="500" autoRev="1" fill="hold"/>
                                        <p:tgtEl>
                                          <p:spTgt spid="17411">
                                            <p:txEl>
                                              <p:pRg st="3" end="3"/>
                                            </p:txEl>
                                          </p:spTgt>
                                        </p:tgtEl>
                                        <p:attrNameLst>
                                          <p:attrName>fill.type</p:attrName>
                                        </p:attrNameLst>
                                      </p:cBhvr>
                                      <p:to>
                                        <p:strVal val="solid"/>
                                      </p:to>
                                    </p:set>
                                    <p:set>
                                      <p:cBhvr>
                                        <p:cTn id="15" dur="500" autoRev="1" fill="hold"/>
                                        <p:tgtEl>
                                          <p:spTgt spid="17411">
                                            <p:txEl>
                                              <p:pRg st="3" end="3"/>
                                            </p:txEl>
                                          </p:spTgt>
                                        </p:tgtEl>
                                        <p:attrNameLst>
                                          <p:attrName>fill.on</p:attrName>
                                        </p:attrNameLst>
                                      </p:cBhvr>
                                      <p:to>
                                        <p:strVal val="true"/>
                                      </p:to>
                                    </p:set>
                                  </p:childTnLst>
                                </p:cTn>
                              </p:par>
                            </p:childTnLst>
                          </p:cTn>
                        </p:par>
                        <p:par>
                          <p:cTn id="16" fill="hold">
                            <p:stCondLst>
                              <p:cond delay="3000"/>
                            </p:stCondLst>
                            <p:childTnLst>
                              <p:par>
                                <p:cTn id="17" presetID="27" presetClass="emph" presetSubtype="0" fill="hold" nodeType="afterEffect">
                                  <p:stCondLst>
                                    <p:cond delay="0"/>
                                  </p:stCondLst>
                                  <p:childTnLst>
                                    <p:animClr clrSpc="rgb" dir="cw">
                                      <p:cBhvr override="childStyle">
                                        <p:cTn id="18" dur="500" autoRev="1" fill="hold"/>
                                        <p:tgtEl>
                                          <p:spTgt spid="17411">
                                            <p:txEl>
                                              <p:pRg st="4" end="4"/>
                                            </p:txEl>
                                          </p:spTgt>
                                        </p:tgtEl>
                                        <p:attrNameLst>
                                          <p:attrName>style.color</p:attrName>
                                        </p:attrNameLst>
                                      </p:cBhvr>
                                      <p:to>
                                        <a:schemeClr val="bg1"/>
                                      </p:to>
                                    </p:animClr>
                                    <p:animClr clrSpc="rgb" dir="cw">
                                      <p:cBhvr>
                                        <p:cTn id="19" dur="500" autoRev="1" fill="hold"/>
                                        <p:tgtEl>
                                          <p:spTgt spid="17411">
                                            <p:txEl>
                                              <p:pRg st="4" end="4"/>
                                            </p:txEl>
                                          </p:spTgt>
                                        </p:tgtEl>
                                        <p:attrNameLst>
                                          <p:attrName>fillcolor</p:attrName>
                                        </p:attrNameLst>
                                      </p:cBhvr>
                                      <p:to>
                                        <a:schemeClr val="bg1"/>
                                      </p:to>
                                    </p:animClr>
                                    <p:set>
                                      <p:cBhvr>
                                        <p:cTn id="20" dur="500" autoRev="1" fill="hold"/>
                                        <p:tgtEl>
                                          <p:spTgt spid="17411">
                                            <p:txEl>
                                              <p:pRg st="4" end="4"/>
                                            </p:txEl>
                                          </p:spTgt>
                                        </p:tgtEl>
                                        <p:attrNameLst>
                                          <p:attrName>fill.type</p:attrName>
                                        </p:attrNameLst>
                                      </p:cBhvr>
                                      <p:to>
                                        <p:strVal val="solid"/>
                                      </p:to>
                                    </p:set>
                                    <p:set>
                                      <p:cBhvr>
                                        <p:cTn id="21" dur="500" autoRev="1" fill="hold"/>
                                        <p:tgtEl>
                                          <p:spTgt spid="17411">
                                            <p:txEl>
                                              <p:pRg st="4" end="4"/>
                                            </p:txEl>
                                          </p:spTgt>
                                        </p:tgtEl>
                                        <p:attrNameLst>
                                          <p:attrName>fill.on</p:attrName>
                                        </p:attrNameLst>
                                      </p:cBhvr>
                                      <p:to>
                                        <p:strVal val="true"/>
                                      </p:to>
                                    </p:set>
                                  </p:childTnLst>
                                </p:cTn>
                              </p:par>
                            </p:childTnLst>
                          </p:cTn>
                        </p:par>
                        <p:par>
                          <p:cTn id="22" fill="hold">
                            <p:stCondLst>
                              <p:cond delay="4000"/>
                            </p:stCondLst>
                            <p:childTnLst>
                              <p:par>
                                <p:cTn id="23" presetID="27" presetClass="emph" presetSubtype="0" fill="hold" nodeType="afterEffect">
                                  <p:stCondLst>
                                    <p:cond delay="0"/>
                                  </p:stCondLst>
                                  <p:childTnLst>
                                    <p:animClr clrSpc="rgb" dir="cw">
                                      <p:cBhvr override="childStyle">
                                        <p:cTn id="24" dur="500" autoRev="1" fill="hold"/>
                                        <p:tgtEl>
                                          <p:spTgt spid="17411">
                                            <p:txEl>
                                              <p:pRg st="5" end="5"/>
                                            </p:txEl>
                                          </p:spTgt>
                                        </p:tgtEl>
                                        <p:attrNameLst>
                                          <p:attrName>style.color</p:attrName>
                                        </p:attrNameLst>
                                      </p:cBhvr>
                                      <p:to>
                                        <a:schemeClr val="bg1"/>
                                      </p:to>
                                    </p:animClr>
                                    <p:animClr clrSpc="rgb" dir="cw">
                                      <p:cBhvr>
                                        <p:cTn id="25" dur="500" autoRev="1" fill="hold"/>
                                        <p:tgtEl>
                                          <p:spTgt spid="17411">
                                            <p:txEl>
                                              <p:pRg st="5" end="5"/>
                                            </p:txEl>
                                          </p:spTgt>
                                        </p:tgtEl>
                                        <p:attrNameLst>
                                          <p:attrName>fillcolor</p:attrName>
                                        </p:attrNameLst>
                                      </p:cBhvr>
                                      <p:to>
                                        <a:schemeClr val="bg1"/>
                                      </p:to>
                                    </p:animClr>
                                    <p:set>
                                      <p:cBhvr>
                                        <p:cTn id="26" dur="500" autoRev="1" fill="hold"/>
                                        <p:tgtEl>
                                          <p:spTgt spid="17411">
                                            <p:txEl>
                                              <p:pRg st="5" end="5"/>
                                            </p:txEl>
                                          </p:spTgt>
                                        </p:tgtEl>
                                        <p:attrNameLst>
                                          <p:attrName>fill.type</p:attrName>
                                        </p:attrNameLst>
                                      </p:cBhvr>
                                      <p:to>
                                        <p:strVal val="solid"/>
                                      </p:to>
                                    </p:set>
                                    <p:set>
                                      <p:cBhvr>
                                        <p:cTn id="27" dur="500" autoRev="1" fill="hold"/>
                                        <p:tgtEl>
                                          <p:spTgt spid="17411">
                                            <p:txEl>
                                              <p:pRg st="5" end="5"/>
                                            </p:txEl>
                                          </p:spTgt>
                                        </p:tgtEl>
                                        <p:attrNameLst>
                                          <p:attrName>fill.on</p:attrName>
                                        </p:attrNameLst>
                                      </p:cBhvr>
                                      <p:to>
                                        <p:strVal val="true"/>
                                      </p:to>
                                    </p:set>
                                  </p:childTnLst>
                                </p:cTn>
                              </p:par>
                            </p:childTnLst>
                          </p:cTn>
                        </p:par>
                        <p:par>
                          <p:cTn id="28" fill="hold">
                            <p:stCondLst>
                              <p:cond delay="5000"/>
                            </p:stCondLst>
                            <p:childTnLst>
                              <p:par>
                                <p:cTn id="29" presetID="27" presetClass="emph" presetSubtype="0" fill="hold" nodeType="afterEffect">
                                  <p:stCondLst>
                                    <p:cond delay="0"/>
                                  </p:stCondLst>
                                  <p:childTnLst>
                                    <p:animClr clrSpc="rgb" dir="cw">
                                      <p:cBhvr override="childStyle">
                                        <p:cTn id="30" dur="500" autoRev="1" fill="hold"/>
                                        <p:tgtEl>
                                          <p:spTgt spid="17411">
                                            <p:txEl>
                                              <p:pRg st="6" end="6"/>
                                            </p:txEl>
                                          </p:spTgt>
                                        </p:tgtEl>
                                        <p:attrNameLst>
                                          <p:attrName>style.color</p:attrName>
                                        </p:attrNameLst>
                                      </p:cBhvr>
                                      <p:to>
                                        <a:schemeClr val="bg1"/>
                                      </p:to>
                                    </p:animClr>
                                    <p:animClr clrSpc="rgb" dir="cw">
                                      <p:cBhvr>
                                        <p:cTn id="31" dur="500" autoRev="1" fill="hold"/>
                                        <p:tgtEl>
                                          <p:spTgt spid="17411">
                                            <p:txEl>
                                              <p:pRg st="6" end="6"/>
                                            </p:txEl>
                                          </p:spTgt>
                                        </p:tgtEl>
                                        <p:attrNameLst>
                                          <p:attrName>fillcolor</p:attrName>
                                        </p:attrNameLst>
                                      </p:cBhvr>
                                      <p:to>
                                        <a:schemeClr val="bg1"/>
                                      </p:to>
                                    </p:animClr>
                                    <p:set>
                                      <p:cBhvr>
                                        <p:cTn id="32" dur="500" autoRev="1" fill="hold"/>
                                        <p:tgtEl>
                                          <p:spTgt spid="17411">
                                            <p:txEl>
                                              <p:pRg st="6" end="6"/>
                                            </p:txEl>
                                          </p:spTgt>
                                        </p:tgtEl>
                                        <p:attrNameLst>
                                          <p:attrName>fill.type</p:attrName>
                                        </p:attrNameLst>
                                      </p:cBhvr>
                                      <p:to>
                                        <p:strVal val="solid"/>
                                      </p:to>
                                    </p:set>
                                    <p:set>
                                      <p:cBhvr>
                                        <p:cTn id="33" dur="500" autoRev="1" fill="hold"/>
                                        <p:tgtEl>
                                          <p:spTgt spid="17411">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TotalTime>
  <Words>429</Words>
  <Application>Microsoft Office PowerPoint</Application>
  <PresentationFormat>Ekran Gösterisi (4:3)</PresentationFormat>
  <Paragraphs>279</Paragraphs>
  <Slides>45</Slides>
  <Notes>40</Notes>
  <HiddenSlides>0</HiddenSlides>
  <MMClips>0</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1</vt:i4>
      </vt:variant>
      <vt:variant>
        <vt:lpstr>Slayt Başlıkları</vt:lpstr>
      </vt:variant>
      <vt:variant>
        <vt:i4>45</vt:i4>
      </vt:variant>
    </vt:vector>
  </HeadingPairs>
  <TitlesOfParts>
    <vt:vector size="55" baseType="lpstr">
      <vt:lpstr>Arial</vt:lpstr>
      <vt:lpstr>Calibri</vt:lpstr>
      <vt:lpstr>Comic Sans MS</vt:lpstr>
      <vt:lpstr>Constantia</vt:lpstr>
      <vt:lpstr>Impact</vt:lpstr>
      <vt:lpstr>Verdana</vt:lpstr>
      <vt:lpstr>Wingdings</vt:lpstr>
      <vt:lpstr>Wingdings 2</vt:lpstr>
      <vt:lpstr>Akış</vt:lpstr>
      <vt:lpstr>Bit Eşlem Resmi</vt:lpstr>
      <vt:lpstr>Sabit Protezlerde Renk ve Tespit Yöntemleri</vt:lpstr>
      <vt:lpstr>PowerPoint Sunusu</vt:lpstr>
      <vt:lpstr>PowerPoint Sunusu</vt:lpstr>
      <vt:lpstr>PowerPoint Sunusu</vt:lpstr>
      <vt:lpstr>PowerPoint Sunusu</vt:lpstr>
      <vt:lpstr>PowerPoint Sunusu</vt:lpstr>
      <vt:lpstr>PowerPoint Sunusu</vt:lpstr>
      <vt:lpstr>PowerPoint Sunusu</vt:lpstr>
      <vt:lpstr>PowerPoint Sunusu</vt:lpstr>
      <vt:lpstr>Işık </vt:lpstr>
      <vt:lpstr>PowerPoint Sunusu</vt:lpstr>
      <vt:lpstr>PowerPoint Sunusu</vt:lpstr>
      <vt:lpstr>Rengin Boyutları</vt:lpstr>
      <vt:lpstr>PowerPoint Sunusu</vt:lpstr>
      <vt:lpstr>PowerPoint Sunusu</vt:lpstr>
      <vt:lpstr>PowerPoint Sunusu</vt:lpstr>
      <vt:lpstr>PowerPoint Sunusu</vt:lpstr>
      <vt:lpstr>PowerPoint Sunusu</vt:lpstr>
      <vt:lpstr>PowerPoint Sunusu</vt:lpstr>
      <vt:lpstr>PowerPoint Sunusu</vt:lpstr>
      <vt:lpstr>Munsell Renk Analizi</vt:lpstr>
      <vt:lpstr>PowerPoint Sunusu</vt:lpstr>
      <vt:lpstr> CIE Lab (Comission Internationale de l’Eclairage-International Commission on Illumination) Renk Sistemi: </vt:lpstr>
      <vt:lpstr>PowerPoint Sunusu</vt:lpstr>
      <vt:lpstr>PowerPoint Sunusu</vt:lpstr>
      <vt:lpstr>PowerPoint Sunusu</vt:lpstr>
      <vt:lpstr>PowerPoint Sunusu</vt:lpstr>
      <vt:lpstr>CIELAB Sisteminde Örnek Ölçümler</vt:lpstr>
      <vt:lpstr>PowerPoint Sunusu</vt:lpstr>
      <vt:lpstr>PowerPoint Sunusu</vt:lpstr>
      <vt:lpstr>Renk Algılanması </vt:lpstr>
      <vt:lpstr>Göz</vt:lpstr>
      <vt:lpstr>PowerPoint Sunusu</vt:lpstr>
      <vt:lpstr>PowerPoint Sunusu</vt:lpstr>
      <vt:lpstr>Renk Algılamasında Farklılıklar</vt:lpstr>
      <vt:lpstr>Metamerizm</vt:lpstr>
      <vt:lpstr>Metamerizm</vt:lpstr>
      <vt:lpstr>PowerPoint Sunusu</vt:lpstr>
      <vt:lpstr>Klinik Aydınlatma Önerileri</vt:lpstr>
      <vt:lpstr>Kontrast Efektleri </vt:lpstr>
      <vt:lpstr>Renk Rehber Sistemleri</vt:lpstr>
      <vt:lpstr>Renk Skalalarındaki Problemler</vt:lpstr>
      <vt:lpstr>PowerPoint Sunusu</vt:lpstr>
      <vt:lpstr>PowerPoint Sunusu</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Sabit Protezlerde Renk ve Tespit Yöntemleri</dc:title>
  <dc:creator>hakan</dc:creator>
  <cp:lastModifiedBy>FUNDAAKALTAN</cp:lastModifiedBy>
  <cp:revision>8</cp:revision>
  <dcterms:created xsi:type="dcterms:W3CDTF">2020-01-29T15:28:28Z</dcterms:created>
  <dcterms:modified xsi:type="dcterms:W3CDTF">2020-01-29T14:19:39Z</dcterms:modified>
</cp:coreProperties>
</file>