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79" r:id="rId9"/>
    <p:sldId id="264" r:id="rId10"/>
    <p:sldId id="266" r:id="rId11"/>
    <p:sldId id="270" r:id="rId12"/>
    <p:sldId id="271" r:id="rId13"/>
    <p:sldId id="274" r:id="rId14"/>
    <p:sldId id="276" r:id="rId15"/>
    <p:sldId id="277" r:id="rId16"/>
    <p:sldId id="278" r:id="rId17"/>
    <p:sldId id="28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27.06.2019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357299"/>
            <a:ext cx="7772400" cy="2071701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ALT EKSTREMİTE ORTEZLERİ VE REHABİLİTASYONU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272166"/>
          </a:xfrm>
        </p:spPr>
        <p:txBody>
          <a:bodyPr>
            <a:normAutofit/>
          </a:bodyPr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 smtClean="0"/>
              <a:t>Pes </a:t>
            </a:r>
            <a:r>
              <a:rPr lang="tr-TR" dirty="0" err="1" smtClean="0"/>
              <a:t>Planus’ta</a:t>
            </a:r>
            <a:r>
              <a:rPr lang="tr-TR" dirty="0" smtClean="0"/>
              <a:t> MLA Takviyesi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Öncelikle düzeltilebilir olup olmadığı değerlendirilir. Bu yapılacak tabanlığın yüksekliğini ve kullanılacak malzemenin tipine karar verilmesini kolaylaştırır. </a:t>
            </a:r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Hazır (ayakkabı numarasına göre) ya da kişiye özel olarak (kişiden ölçü alınarak) üretilen </a:t>
            </a:r>
            <a:r>
              <a:rPr lang="tr-TR" dirty="0" err="1" smtClean="0"/>
              <a:t>ortezler</a:t>
            </a:r>
            <a:r>
              <a:rPr lang="tr-TR" dirty="0" smtClean="0"/>
              <a:t> kullanılabilir.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tr-TR" altLang="tr-TR" dirty="0" smtClean="0">
                <a:effectLst/>
              </a:rPr>
              <a:t>Pes </a:t>
            </a:r>
            <a:r>
              <a:rPr lang="tr-TR" altLang="tr-TR" dirty="0" err="1" smtClean="0">
                <a:effectLst/>
              </a:rPr>
              <a:t>planus</a:t>
            </a:r>
            <a:endParaRPr lang="tr-TR" altLang="tr-TR" dirty="0" smtClean="0">
              <a:effectLst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endParaRPr lang="tr-TR" altLang="tr-TR" sz="3200" dirty="0" smtClean="0">
              <a:effectLst/>
            </a:endParaRPr>
          </a:p>
          <a:p>
            <a:r>
              <a:rPr lang="tr-TR" altLang="tr-TR" sz="3200" dirty="0" smtClean="0">
                <a:effectLst/>
              </a:rPr>
              <a:t>Hiçbir </a:t>
            </a:r>
            <a:r>
              <a:rPr lang="tr-TR" altLang="tr-TR" sz="3200" dirty="0" err="1" smtClean="0">
                <a:effectLst/>
              </a:rPr>
              <a:t>ortez</a:t>
            </a:r>
            <a:r>
              <a:rPr lang="tr-TR" altLang="tr-TR" sz="3200" dirty="0" smtClean="0">
                <a:effectLst/>
              </a:rPr>
              <a:t> düşük bir arkı tekrar yükseltmez, sadece destekler ve bu yolla </a:t>
            </a:r>
            <a:r>
              <a:rPr lang="tr-TR" altLang="tr-TR" sz="3200" dirty="0" err="1" smtClean="0">
                <a:effectLst/>
              </a:rPr>
              <a:t>plantar</a:t>
            </a:r>
            <a:r>
              <a:rPr lang="tr-TR" altLang="tr-TR" sz="3200" dirty="0" smtClean="0">
                <a:effectLst/>
              </a:rPr>
              <a:t> yapıların bir kısır döngü halinde aşırı gerilim sonucunda gevşemesini bir ölçüde engeller.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0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dirty="0" smtClean="0">
                <a:ln w="6350">
                  <a:solidFill>
                    <a:schemeClr val="tx1"/>
                  </a:solidFill>
                </a:ln>
              </a:rPr>
              <a:t>AFO </a:t>
            </a:r>
            <a:br>
              <a:rPr lang="tr-TR" sz="3200" dirty="0" smtClean="0">
                <a:ln w="6350">
                  <a:solidFill>
                    <a:schemeClr val="tx1"/>
                  </a:solidFill>
                </a:ln>
              </a:rPr>
            </a:br>
            <a:r>
              <a:rPr lang="tr-TR" sz="3200" dirty="0" smtClean="0">
                <a:ln w="6350">
                  <a:solidFill>
                    <a:schemeClr val="tx1"/>
                  </a:solidFill>
                </a:ln>
              </a:rPr>
              <a:t>(ANKLE-FOOT ORTHOSES)</a:t>
            </a:r>
            <a:br>
              <a:rPr lang="tr-TR" sz="3200" dirty="0" smtClean="0">
                <a:ln w="6350">
                  <a:solidFill>
                    <a:schemeClr val="tx1"/>
                  </a:solidFill>
                </a:ln>
              </a:rPr>
            </a:br>
            <a:r>
              <a:rPr lang="tr-TR" sz="3200" dirty="0" smtClean="0">
                <a:ln w="6350">
                  <a:solidFill>
                    <a:schemeClr val="tx1"/>
                  </a:solidFill>
                </a:ln>
              </a:rPr>
              <a:t>(AYAK-AYAKBİLEĞİ ORTEZLERİ)</a:t>
            </a:r>
            <a:endParaRPr lang="tr-TR" sz="3200" dirty="0">
              <a:solidFill>
                <a:schemeClr val="tx1"/>
              </a:solidFill>
            </a:endParaRPr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tr-TR" dirty="0" smtClean="0"/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TİPLERİ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Kullanılan Malzemeye Göre:</a:t>
            </a:r>
          </a:p>
          <a:p>
            <a:pPr eaLnBrk="1" hangingPunct="1">
              <a:buFontTx/>
              <a:buChar char="-"/>
            </a:pPr>
            <a:r>
              <a:rPr lang="tr-TR" dirty="0" smtClean="0"/>
              <a:t>Metal (klasik ya da konvansiyonel tip) (Kısa Yürüme </a:t>
            </a:r>
            <a:r>
              <a:rPr lang="tr-TR" dirty="0" err="1" smtClean="0"/>
              <a:t>Ortezi</a:t>
            </a:r>
            <a:r>
              <a:rPr lang="tr-TR" dirty="0" smtClean="0"/>
              <a:t>/cihazı)</a:t>
            </a:r>
          </a:p>
          <a:p>
            <a:pPr eaLnBrk="1" hangingPunct="1">
              <a:buFontTx/>
              <a:buChar char="-"/>
            </a:pPr>
            <a:r>
              <a:rPr lang="tr-TR" dirty="0" err="1" smtClean="0"/>
              <a:t>Termoplastik</a:t>
            </a:r>
            <a:r>
              <a:rPr lang="tr-TR" dirty="0" smtClean="0"/>
              <a:t> (ısı ile şekil alabilen malzemeler)</a:t>
            </a:r>
          </a:p>
          <a:p>
            <a:pPr eaLnBrk="1" hangingPunct="1">
              <a:buFontTx/>
              <a:buChar char="-"/>
            </a:pPr>
            <a:r>
              <a:rPr lang="tr-TR" dirty="0" smtClean="0"/>
              <a:t>Metal ve plastik (karma)</a:t>
            </a:r>
          </a:p>
          <a:p>
            <a:pPr eaLnBrk="1" hangingPunct="1">
              <a:buFontTx/>
              <a:buChar char="-"/>
            </a:pPr>
            <a:r>
              <a:rPr lang="tr-TR" dirty="0" smtClean="0"/>
              <a:t>Karbon ve plastik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Konvasiyonel</a:t>
            </a:r>
            <a:r>
              <a:rPr lang="tr-TR" dirty="0" smtClean="0"/>
              <a:t> ve </a:t>
            </a:r>
            <a:r>
              <a:rPr lang="tr-TR" dirty="0" err="1" smtClean="0"/>
              <a:t>Termoplastik</a:t>
            </a:r>
            <a:r>
              <a:rPr lang="tr-TR" dirty="0" smtClean="0"/>
              <a:t> </a:t>
            </a:r>
            <a:r>
              <a:rPr lang="tr-TR" dirty="0" err="1" smtClean="0"/>
              <a:t>AFO’ların</a:t>
            </a:r>
            <a:r>
              <a:rPr lang="tr-TR" dirty="0" smtClean="0"/>
              <a:t> Karşılaştırılması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tr-TR" dirty="0" smtClean="0"/>
              <a:t>Konvansiyonel		</a:t>
            </a:r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75088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tr-TR" dirty="0" err="1" smtClean="0"/>
              <a:t>Termoplastik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Daha ağırdır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Tek tip ayakkabı kullanımı (sandalet tip üzengi dışında)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Yapımı nispeten daha zor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Daha dayanıklıdır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Ödem varlığında kullanımı daha kolaydır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Sıcakta kullanımı daha kolaydır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Hafiftir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Değişik ayakkabı kullanımına izin verir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Metale göre daha dayanıksızdır.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Sonradan gelişen ödem varlığında uyum sorunu yaşanır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Sıcak havalarda daha fazla terleme yapar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tr-TR" dirty="0" smtClean="0"/>
              <a:t>Total temaslıdır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Sabit </a:t>
            </a:r>
            <a:endParaRPr lang="tr-TR" dirty="0"/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Konvansiyonel tipte </a:t>
            </a:r>
            <a:r>
              <a:rPr lang="tr-TR" dirty="0" err="1" smtClean="0"/>
              <a:t>ayakbileği</a:t>
            </a:r>
            <a:r>
              <a:rPr lang="tr-TR" dirty="0" smtClean="0"/>
              <a:t> ekleminin hareketlerini engelleyecek şekilde </a:t>
            </a:r>
            <a:r>
              <a:rPr lang="tr-TR" dirty="0" err="1" smtClean="0"/>
              <a:t>stoplamalar</a:t>
            </a:r>
            <a:r>
              <a:rPr lang="tr-TR" dirty="0" smtClean="0"/>
              <a:t> yapılır.</a:t>
            </a:r>
          </a:p>
          <a:p>
            <a:pPr eaLnBrk="1" hangingPunct="1"/>
            <a:endParaRPr lang="tr-TR" dirty="0" smtClean="0"/>
          </a:p>
          <a:p>
            <a:pPr eaLnBrk="1" hangingPunct="1"/>
            <a:r>
              <a:rPr lang="tr-TR" dirty="0" err="1" smtClean="0"/>
              <a:t>Termoplastik</a:t>
            </a:r>
            <a:r>
              <a:rPr lang="tr-TR" dirty="0" smtClean="0"/>
              <a:t> olanlarda </a:t>
            </a:r>
            <a:r>
              <a:rPr lang="tr-TR" dirty="0" err="1" smtClean="0"/>
              <a:t>ayakbileği</a:t>
            </a:r>
            <a:r>
              <a:rPr lang="tr-TR" dirty="0" smtClean="0"/>
              <a:t> eklemi konulmaz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Hareketli</a:t>
            </a:r>
            <a:endParaRPr lang="tr-TR" dirty="0"/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dirty="0" smtClean="0"/>
          </a:p>
          <a:p>
            <a:pPr eaLnBrk="1" hangingPunct="1"/>
            <a:r>
              <a:rPr lang="tr-TR" dirty="0" smtClean="0"/>
              <a:t>Eklem </a:t>
            </a:r>
            <a:r>
              <a:rPr lang="tr-TR" dirty="0" err="1" smtClean="0"/>
              <a:t>dorsifleksiyon</a:t>
            </a:r>
            <a:r>
              <a:rPr lang="tr-TR" dirty="0" smtClean="0"/>
              <a:t> ve </a:t>
            </a:r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 smtClean="0"/>
              <a:t>fleksiyon</a:t>
            </a:r>
            <a:r>
              <a:rPr lang="tr-TR" dirty="0" smtClean="0"/>
              <a:t> hareketlerinin her ikisini de yapabilecek şekilde ayarlanabilir (Serbest eklemli)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				Ya da</a:t>
            </a:r>
          </a:p>
          <a:p>
            <a:pPr eaLnBrk="1" hangingPunct="1"/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 smtClean="0"/>
              <a:t>fleksiyon</a:t>
            </a:r>
            <a:r>
              <a:rPr lang="tr-TR" dirty="0" smtClean="0"/>
              <a:t> ya da </a:t>
            </a:r>
            <a:r>
              <a:rPr lang="tr-TR" dirty="0" err="1" smtClean="0"/>
              <a:t>dorsifleksiyon</a:t>
            </a:r>
            <a:r>
              <a:rPr lang="tr-TR" dirty="0" smtClean="0"/>
              <a:t> </a:t>
            </a:r>
            <a:r>
              <a:rPr lang="tr-TR" dirty="0" err="1" smtClean="0"/>
              <a:t>stoplanabilir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Klenzak</a:t>
            </a:r>
            <a:r>
              <a:rPr lang="tr-TR" dirty="0" smtClean="0"/>
              <a:t> (Dinamik Eklem)</a:t>
            </a:r>
            <a:endParaRPr lang="tr-TR" dirty="0"/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err="1" smtClean="0"/>
              <a:t>Klenzak</a:t>
            </a:r>
            <a:r>
              <a:rPr lang="tr-TR" dirty="0" smtClean="0"/>
              <a:t> eklem yaylı bir eklem tipidir.</a:t>
            </a:r>
          </a:p>
          <a:p>
            <a:pPr eaLnBrk="1" hangingPunct="1">
              <a:buNone/>
            </a:pPr>
            <a:endParaRPr lang="tr-TR" dirty="0" smtClean="0"/>
          </a:p>
          <a:p>
            <a:pPr eaLnBrk="1" hangingPunct="1"/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 smtClean="0"/>
              <a:t>fleksiyonu</a:t>
            </a:r>
            <a:r>
              <a:rPr lang="tr-TR" dirty="0" smtClean="0"/>
              <a:t> stoplar ve aynı zamanda topuk vuruşu sırasında içerisindeki yay sistemi sayesinde depoladığı potansiyel enerjiyi, parmak kalkışı fazından sonra ayağı pasif olarak </a:t>
            </a:r>
            <a:r>
              <a:rPr lang="tr-TR" dirty="0" err="1" smtClean="0"/>
              <a:t>dorsifleksiyona</a:t>
            </a:r>
            <a:r>
              <a:rPr lang="tr-TR" dirty="0" smtClean="0"/>
              <a:t> itmek için kullanır.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smtClean="0"/>
              <a:t>Ayak Bileği Pozisyonlarının Diz Eklemi ile ilişkisi</a:t>
            </a:r>
            <a:endParaRPr lang="tr-TR" dirty="0"/>
          </a:p>
        </p:txBody>
      </p:sp>
      <p:sp>
        <p:nvSpPr>
          <p:cNvPr id="317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dirty="0" smtClean="0"/>
              <a:t>Ayaktaki </a:t>
            </a:r>
            <a:r>
              <a:rPr lang="tr-TR" dirty="0" err="1" smtClean="0"/>
              <a:t>plantar</a:t>
            </a:r>
            <a:r>
              <a:rPr lang="tr-TR" dirty="0" smtClean="0"/>
              <a:t> </a:t>
            </a:r>
            <a:r>
              <a:rPr lang="tr-TR" dirty="0" err="1" smtClean="0"/>
              <a:t>fleksiyon</a:t>
            </a:r>
            <a:r>
              <a:rPr lang="tr-TR" dirty="0" smtClean="0"/>
              <a:t> dizde </a:t>
            </a:r>
            <a:r>
              <a:rPr lang="tr-TR" dirty="0" err="1" smtClean="0"/>
              <a:t>ekstansiyon</a:t>
            </a:r>
            <a:r>
              <a:rPr lang="tr-TR" dirty="0" smtClean="0"/>
              <a:t>, </a:t>
            </a:r>
          </a:p>
          <a:p>
            <a:pPr eaLnBrk="1" hangingPunct="1"/>
            <a:r>
              <a:rPr lang="tr-TR" dirty="0" smtClean="0"/>
              <a:t>Ayaktaki </a:t>
            </a:r>
            <a:r>
              <a:rPr lang="tr-TR" dirty="0" err="1" smtClean="0"/>
              <a:t>dorsifleksiyon</a:t>
            </a:r>
            <a:r>
              <a:rPr lang="tr-TR" dirty="0" smtClean="0"/>
              <a:t> dizde </a:t>
            </a:r>
            <a:r>
              <a:rPr lang="tr-TR" dirty="0" err="1" smtClean="0"/>
              <a:t>fleksiyon</a:t>
            </a:r>
            <a:r>
              <a:rPr lang="tr-TR" dirty="0" smtClean="0"/>
              <a:t> momenti açığa çıkartır.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</a:t>
            </a:r>
          </a:p>
          <a:p>
            <a:pPr eaLnBrk="1" hangingPunct="1">
              <a:buFont typeface="Wingdings 2" pitchFamily="18" charset="2"/>
              <a:buNone/>
            </a:pPr>
            <a:r>
              <a:rPr lang="tr-TR" dirty="0" smtClean="0"/>
              <a:t>	Bu nedenle </a:t>
            </a:r>
            <a:r>
              <a:rPr lang="tr-TR" dirty="0" err="1" smtClean="0"/>
              <a:t>ayakbileği</a:t>
            </a:r>
            <a:r>
              <a:rPr lang="tr-TR" dirty="0" smtClean="0"/>
              <a:t> eklemi </a:t>
            </a:r>
            <a:r>
              <a:rPr lang="tr-TR" dirty="0" err="1" smtClean="0"/>
              <a:t>stoplanırken</a:t>
            </a:r>
            <a:r>
              <a:rPr lang="tr-TR" dirty="0" smtClean="0"/>
              <a:t> dizde oluşabilecek moment reaksiyonlar göz önünde tutulmalıdır. Yani dizde oluşabilecek </a:t>
            </a:r>
            <a:r>
              <a:rPr lang="tr-TR" dirty="0" err="1" smtClean="0"/>
              <a:t>fleksiyon</a:t>
            </a:r>
            <a:r>
              <a:rPr lang="tr-TR" dirty="0" smtClean="0"/>
              <a:t> ya da </a:t>
            </a:r>
            <a:r>
              <a:rPr lang="tr-TR" dirty="0" err="1" smtClean="0"/>
              <a:t>ekstansiyon</a:t>
            </a:r>
            <a:r>
              <a:rPr lang="tr-TR" dirty="0" smtClean="0"/>
              <a:t>, ayak bileğinden yapılabilecek (örn: AFO kullanımı) müdahalelerden etkilenirler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 olarak alt </a:t>
            </a:r>
            <a:r>
              <a:rPr lang="tr-TR" dirty="0" err="1" smtClean="0"/>
              <a:t>ekstremite</a:t>
            </a:r>
            <a:r>
              <a:rPr lang="tr-TR" dirty="0" smtClean="0"/>
              <a:t> </a:t>
            </a:r>
            <a:r>
              <a:rPr lang="tr-TR" dirty="0" err="1" smtClean="0"/>
              <a:t>ortezleri</a:t>
            </a:r>
            <a:r>
              <a:rPr lang="tr-TR" dirty="0" smtClean="0"/>
              <a:t> yürüme fonksiyonunu sağlamak ya da yardım etmek amacıyla vücuda uygulanan cihazlardır.</a:t>
            </a:r>
          </a:p>
          <a:p>
            <a:endParaRPr lang="tr-TR" dirty="0" smtClean="0"/>
          </a:p>
          <a:p>
            <a:r>
              <a:rPr lang="tr-TR" dirty="0" err="1" smtClean="0"/>
              <a:t>Ortez</a:t>
            </a:r>
            <a:r>
              <a:rPr lang="tr-TR" dirty="0" smtClean="0"/>
              <a:t> kullanımının amacı daima fonksiyonu artırmaktır.</a:t>
            </a:r>
          </a:p>
          <a:p>
            <a:endParaRPr lang="tr-TR" dirty="0" smtClean="0"/>
          </a:p>
          <a:p>
            <a:r>
              <a:rPr lang="tr-TR" dirty="0" smtClean="0"/>
              <a:t>Kozmetik görüntü, rahatlık ve fonksiyonellik </a:t>
            </a:r>
            <a:r>
              <a:rPr lang="tr-TR" dirty="0" err="1" smtClean="0"/>
              <a:t>ortezin</a:t>
            </a:r>
            <a:r>
              <a:rPr lang="tr-TR" dirty="0" smtClean="0"/>
              <a:t> kabullenilmesindeki başlıca faktörlerdir.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Yürüme fonksiyonunu yitirmiş bireyin ilk beklentisi bağımsız olarak yürümektir </a:t>
            </a:r>
          </a:p>
          <a:p>
            <a:endParaRPr lang="tr-TR" dirty="0" smtClean="0"/>
          </a:p>
          <a:p>
            <a:r>
              <a:rPr lang="tr-TR" dirty="0" err="1" smtClean="0"/>
              <a:t>Ambulasyon</a:t>
            </a:r>
            <a:r>
              <a:rPr lang="tr-TR" dirty="0" smtClean="0"/>
              <a:t> bireyin düzgün, güvenli ve en verimli şekilde mesafe </a:t>
            </a:r>
            <a:r>
              <a:rPr lang="tr-TR" dirty="0" err="1" smtClean="0"/>
              <a:t>katetmesidir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Yürüme eğitiminde yürüyüşün destek ve sallanma fazları dikkate alınmalı ve hastanın normal bir yürüyüşe kavuşması ana hedef olmalıdır. 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yuruyus_dongusu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4E7BD"/>
              </a:clrFrom>
              <a:clrTo>
                <a:srgbClr val="F4E7B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825500"/>
            <a:ext cx="8713787" cy="5184775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50000">
                <a:srgbClr val="CCECFF">
                  <a:gamma/>
                  <a:tint val="12549"/>
                  <a:invGamma/>
                </a:srgbClr>
              </a:gs>
              <a:gs pos="100000">
                <a:srgbClr val="CCECFF"/>
              </a:gs>
            </a:gsLst>
            <a:lin ang="2700000" scaled="1"/>
          </a:gradFill>
          <a:ln w="28575">
            <a:solidFill>
              <a:srgbClr val="0000CC"/>
            </a:solidFill>
            <a:miter lim="800000"/>
            <a:headEnd/>
            <a:tailEnd/>
          </a:ln>
        </p:spPr>
      </p:pic>
      <p:sp>
        <p:nvSpPr>
          <p:cNvPr id="16390" name="5 Slayt Numarası Yer Tutucusu"/>
          <p:cNvSpPr txBox="1">
            <a:spLocks noGrp="1"/>
          </p:cNvSpPr>
          <p:nvPr/>
        </p:nvSpPr>
        <p:spPr bwMode="auto">
          <a:xfrm>
            <a:off x="6880225" y="62769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60F16CB3-6E90-46B1-AEAD-D35F7E312D02}" type="slidenum">
              <a:rPr lang="tr-TR" sz="1400"/>
              <a:pPr algn="r" eaLnBrk="1" hangingPunct="1"/>
              <a:t>4</a:t>
            </a:fld>
            <a:endParaRPr lang="tr-TR"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Normal yürümenin gerçekleşmesi için alt </a:t>
            </a:r>
            <a:r>
              <a:rPr lang="tr-TR" dirty="0" err="1" smtClean="0"/>
              <a:t>ekstremite</a:t>
            </a:r>
            <a:r>
              <a:rPr lang="tr-TR" dirty="0" smtClean="0"/>
              <a:t> kas kuvveti yeterli olmalı, eklem hareket açıklıkları normal aralıkta olmalı, kas kısalıkları olmamalı ve iki </a:t>
            </a:r>
            <a:r>
              <a:rPr lang="tr-TR" dirty="0" err="1" smtClean="0"/>
              <a:t>ekstremite</a:t>
            </a:r>
            <a:r>
              <a:rPr lang="tr-TR" dirty="0" smtClean="0"/>
              <a:t> arasında uzunluk farkı bulunmaması gerekir.</a:t>
            </a:r>
          </a:p>
          <a:p>
            <a:endParaRPr lang="tr-TR" dirty="0" smtClean="0"/>
          </a:p>
          <a:p>
            <a:r>
              <a:rPr lang="tr-TR" dirty="0" smtClean="0"/>
              <a:t>Yürüme sırasında enerji tüketimi olur ve en fazla enerji tüketimi </a:t>
            </a:r>
            <a:r>
              <a:rPr lang="en-US" sz="2800" dirty="0" smtClean="0"/>
              <a:t>en </a:t>
            </a:r>
            <a:r>
              <a:rPr lang="en-US" sz="2800" dirty="0" err="1" smtClean="0"/>
              <a:t>fazla</a:t>
            </a:r>
            <a:r>
              <a:rPr lang="en-US" sz="2800" dirty="0" smtClean="0"/>
              <a:t>  </a:t>
            </a:r>
            <a:r>
              <a:rPr lang="en-US" sz="2800" dirty="0" err="1" smtClean="0"/>
              <a:t>vücut</a:t>
            </a:r>
            <a:r>
              <a:rPr lang="en-US" sz="2800" dirty="0" smtClean="0"/>
              <a:t> </a:t>
            </a:r>
            <a:r>
              <a:rPr lang="en-US" sz="2800" dirty="0" err="1" smtClean="0"/>
              <a:t>ağırlık</a:t>
            </a:r>
            <a:r>
              <a:rPr lang="en-US" sz="2800" dirty="0" smtClean="0"/>
              <a:t> </a:t>
            </a:r>
            <a:r>
              <a:rPr lang="en-US" sz="2800" dirty="0" err="1" smtClean="0"/>
              <a:t>merkezinin</a:t>
            </a:r>
            <a:r>
              <a:rPr lang="en-US" sz="2800" dirty="0" smtClean="0"/>
              <a:t> </a:t>
            </a:r>
            <a:r>
              <a:rPr lang="en-US" sz="2800" dirty="0" err="1" smtClean="0"/>
              <a:t>hareketlerinin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kontrolü</a:t>
            </a:r>
            <a:r>
              <a:rPr lang="en-US" sz="2800" dirty="0" smtClean="0"/>
              <a:t> </a:t>
            </a:r>
            <a:r>
              <a:rPr lang="en-US" sz="2800" dirty="0" err="1" smtClean="0"/>
              <a:t>için</a:t>
            </a:r>
            <a:r>
              <a:rPr lang="en-US" sz="2800" dirty="0" smtClean="0"/>
              <a:t> </a:t>
            </a:r>
            <a:r>
              <a:rPr lang="en-US" sz="2800" dirty="0" err="1" smtClean="0"/>
              <a:t>harcanır</a:t>
            </a:r>
            <a:r>
              <a:rPr lang="tr-TR" sz="2800" dirty="0" smtClean="0"/>
              <a:t>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tr-TR" altLang="tr-TR" dirty="0" smtClean="0">
                <a:effectLst/>
              </a:rPr>
              <a:t>AYAK ORTEZLERİ (FO)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tr-TR" altLang="tr-TR" dirty="0" smtClean="0">
                <a:effectLst/>
              </a:rPr>
              <a:t>Yer reaksiyon kuvvetlerini </a:t>
            </a:r>
            <a:r>
              <a:rPr lang="tr-TR" altLang="tr-TR" dirty="0" err="1" smtClean="0">
                <a:effectLst/>
              </a:rPr>
              <a:t>absorbe</a:t>
            </a:r>
            <a:r>
              <a:rPr lang="tr-TR" altLang="tr-TR" dirty="0" smtClean="0">
                <a:effectLst/>
              </a:rPr>
              <a:t> etmek</a:t>
            </a:r>
          </a:p>
          <a:p>
            <a:endParaRPr lang="tr-TR" altLang="tr-TR" dirty="0" smtClean="0">
              <a:effectLst/>
            </a:endParaRPr>
          </a:p>
          <a:p>
            <a:r>
              <a:rPr lang="tr-TR" altLang="tr-TR" dirty="0" smtClean="0">
                <a:effectLst/>
              </a:rPr>
              <a:t>Taban basıncını düzenlemek</a:t>
            </a:r>
          </a:p>
          <a:p>
            <a:endParaRPr lang="tr-TR" altLang="tr-TR" dirty="0" smtClean="0">
              <a:effectLst/>
            </a:endParaRPr>
          </a:p>
          <a:p>
            <a:r>
              <a:rPr lang="tr-TR" altLang="tr-TR" dirty="0" smtClean="0">
                <a:effectLst/>
              </a:rPr>
              <a:t>Dengesizliği önlemek</a:t>
            </a:r>
          </a:p>
          <a:p>
            <a:endParaRPr lang="tr-TR" altLang="tr-TR" dirty="0" smtClean="0">
              <a:effectLst/>
            </a:endParaRPr>
          </a:p>
          <a:p>
            <a:r>
              <a:rPr lang="tr-TR" altLang="tr-TR" dirty="0" err="1" smtClean="0">
                <a:effectLst/>
              </a:rPr>
              <a:t>Deformiteyi</a:t>
            </a:r>
            <a:r>
              <a:rPr lang="tr-TR" altLang="tr-TR" dirty="0" smtClean="0">
                <a:effectLst/>
              </a:rPr>
              <a:t> düzeltmek</a:t>
            </a:r>
          </a:p>
          <a:p>
            <a:endParaRPr lang="tr-TR" altLang="tr-TR" dirty="0" smtClean="0">
              <a:effectLst/>
            </a:endParaRPr>
          </a:p>
          <a:p>
            <a:pPr>
              <a:buFont typeface="Wingdings" pitchFamily="2" charset="2"/>
              <a:buNone/>
            </a:pPr>
            <a:endParaRPr lang="tr-TR" altLang="tr-TR" dirty="0" smtClean="0">
              <a:effectLst/>
            </a:endParaRPr>
          </a:p>
        </p:txBody>
      </p:sp>
      <p:pic>
        <p:nvPicPr>
          <p:cNvPr id="18436" name="Picture 4" descr="kurzheel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5238" y="4176713"/>
            <a:ext cx="3600450" cy="213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ctr"/>
            <a:r>
              <a:rPr lang="tr-TR" altLang="tr-TR" dirty="0" smtClean="0">
                <a:effectLst/>
                <a:latin typeface="Arial" charset="0"/>
              </a:rPr>
              <a:t>Düşük Ayak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altLang="tr-TR" sz="2400" dirty="0" smtClean="0">
              <a:effectLst/>
              <a:latin typeface="Arial" charset="0"/>
            </a:endParaRPr>
          </a:p>
          <a:p>
            <a:r>
              <a:rPr lang="tr-TR" sz="2400" dirty="0" smtClean="0"/>
              <a:t>Düşük ayak ayağın </a:t>
            </a:r>
            <a:r>
              <a:rPr lang="tr-TR" sz="2400" dirty="0" err="1" smtClean="0"/>
              <a:t>dorsifleksiyonun</a:t>
            </a:r>
            <a:r>
              <a:rPr lang="tr-TR" sz="2400" dirty="0" smtClean="0"/>
              <a:t> </a:t>
            </a:r>
            <a:r>
              <a:rPr lang="tr-TR" sz="2400" b="1" u="sng" dirty="0" smtClean="0"/>
              <a:t>AKTİF</a:t>
            </a:r>
            <a:r>
              <a:rPr lang="tr-TR" sz="2400" dirty="0" smtClean="0"/>
              <a:t> olarak yapılamadığı klinik bir tablodur. Ekin ile karıştırılmamalıdır. </a:t>
            </a:r>
          </a:p>
          <a:p>
            <a:pPr>
              <a:buNone/>
            </a:pPr>
            <a:endParaRPr lang="tr-TR" altLang="tr-TR" sz="2400" dirty="0" smtClean="0">
              <a:effectLst/>
              <a:latin typeface="Arial" charset="0"/>
            </a:endParaRPr>
          </a:p>
          <a:p>
            <a:r>
              <a:rPr lang="tr-TR" altLang="tr-TR" sz="2400" dirty="0" err="1" smtClean="0">
                <a:effectLst/>
                <a:latin typeface="Arial" charset="0"/>
              </a:rPr>
              <a:t>Kompansasyon</a:t>
            </a:r>
            <a:r>
              <a:rPr lang="tr-TR" altLang="tr-TR" sz="2400" dirty="0" smtClean="0">
                <a:effectLst/>
                <a:latin typeface="Arial" charset="0"/>
              </a:rPr>
              <a:t> </a:t>
            </a:r>
            <a:r>
              <a:rPr lang="tr-TR" altLang="tr-TR" sz="2400" dirty="0" smtClean="0">
                <a:effectLst/>
                <a:latin typeface="Arial" charset="0"/>
                <a:cs typeface="Arial" charset="0"/>
              </a:rPr>
              <a:t>→ pes </a:t>
            </a:r>
            <a:r>
              <a:rPr lang="tr-TR" altLang="tr-TR" sz="2400" dirty="0" err="1" smtClean="0">
                <a:effectLst/>
                <a:latin typeface="Arial" charset="0"/>
                <a:cs typeface="Arial" charset="0"/>
              </a:rPr>
              <a:t>kavus</a:t>
            </a:r>
            <a:endParaRPr lang="tr-TR" altLang="tr-TR" sz="2400" dirty="0" smtClean="0">
              <a:effectLst/>
              <a:latin typeface="Arial" charset="0"/>
              <a:cs typeface="Arial" charset="0"/>
            </a:endParaRPr>
          </a:p>
          <a:p>
            <a:endParaRPr lang="tr-TR" altLang="tr-TR" sz="2400" dirty="0" smtClean="0">
              <a:effectLst/>
              <a:latin typeface="Arial" charset="0"/>
              <a:cs typeface="Arial" charset="0"/>
            </a:endParaRPr>
          </a:p>
          <a:p>
            <a:r>
              <a:rPr lang="tr-TR" altLang="tr-TR" sz="2400" dirty="0" smtClean="0">
                <a:effectLst/>
                <a:latin typeface="Arial" charset="0"/>
                <a:cs typeface="Arial" charset="0"/>
              </a:rPr>
              <a:t>Normal yürüyüşten sapma</a:t>
            </a:r>
          </a:p>
          <a:p>
            <a:pPr>
              <a:buNone/>
            </a:pPr>
            <a:endParaRPr lang="tr-TR" altLang="tr-TR" sz="2400" dirty="0" smtClean="0">
              <a:effectLst/>
              <a:latin typeface="Arial" charset="0"/>
              <a:cs typeface="Arial" charset="0"/>
            </a:endParaRPr>
          </a:p>
          <a:p>
            <a:r>
              <a:rPr lang="tr-TR" altLang="tr-TR" sz="2400" dirty="0" smtClean="0">
                <a:effectLst/>
                <a:latin typeface="Arial" charset="0"/>
                <a:cs typeface="Arial" charset="0"/>
              </a:rPr>
              <a:t>Enerji tüketiminde artış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dirty="0" err="1" smtClean="0"/>
              <a:t>Posterior</a:t>
            </a:r>
            <a:r>
              <a:rPr lang="tr-TR" dirty="0" smtClean="0"/>
              <a:t> </a:t>
            </a:r>
            <a:r>
              <a:rPr lang="tr-TR" dirty="0" err="1" smtClean="0"/>
              <a:t>Leaf</a:t>
            </a:r>
            <a:r>
              <a:rPr lang="tr-TR" dirty="0" smtClean="0"/>
              <a:t> </a:t>
            </a:r>
            <a:r>
              <a:rPr lang="tr-TR" dirty="0" err="1" smtClean="0"/>
              <a:t>Spring</a:t>
            </a:r>
            <a:r>
              <a:rPr lang="tr-TR" dirty="0" smtClean="0"/>
              <a:t> (PLS)</a:t>
            </a:r>
            <a:endParaRPr lang="tr-TR" dirty="0"/>
          </a:p>
        </p:txBody>
      </p:sp>
      <p:sp>
        <p:nvSpPr>
          <p:cNvPr id="225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Düşük ayak ortezidir. Kullanılması için ayakbileği ekleminde medio-lateral instabiliteye yol açabilecek bir problem olmaması gerekir (evertör-invertör kas dengesizliği, bağ yaralanması vs). Sadece salt düşük ayak varlığı olmalıdır. Çünkü AFO’lardan farklı olarak Medio-lateral destekleri yoktur.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tr-TR" dirty="0" smtClean="0"/>
              <a:t>Pes </a:t>
            </a:r>
            <a:r>
              <a:rPr lang="tr-TR" dirty="0" err="1" smtClean="0"/>
              <a:t>Planus</a:t>
            </a:r>
            <a:endParaRPr lang="tr-TR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dirty="0" err="1" smtClean="0"/>
              <a:t>Medial</a:t>
            </a:r>
            <a:r>
              <a:rPr lang="tr-TR" dirty="0" smtClean="0"/>
              <a:t> </a:t>
            </a:r>
            <a:r>
              <a:rPr lang="tr-TR" dirty="0" err="1" smtClean="0"/>
              <a:t>longitudinal</a:t>
            </a:r>
            <a:r>
              <a:rPr lang="tr-TR" dirty="0" smtClean="0"/>
              <a:t> arkın (MLA) </a:t>
            </a:r>
            <a:r>
              <a:rPr lang="tr-TR" dirty="0" err="1" smtClean="0"/>
              <a:t>konjenital</a:t>
            </a:r>
            <a:r>
              <a:rPr lang="tr-TR" dirty="0" smtClean="0"/>
              <a:t> veya </a:t>
            </a:r>
            <a:r>
              <a:rPr lang="tr-TR" dirty="0" err="1" smtClean="0"/>
              <a:t>edinsel</a:t>
            </a:r>
            <a:r>
              <a:rPr lang="tr-TR" dirty="0" smtClean="0"/>
              <a:t> nedenlerden dolayı normal yüksekliğini kaybetmesidir. </a:t>
            </a:r>
            <a:r>
              <a:rPr lang="tr-TR" dirty="0" err="1" smtClean="0"/>
              <a:t>Calcaneus</a:t>
            </a:r>
            <a:r>
              <a:rPr lang="tr-TR" dirty="0" smtClean="0"/>
              <a:t> normal pozisyonunu korur ve </a:t>
            </a:r>
            <a:r>
              <a:rPr lang="tr-TR" dirty="0" err="1" smtClean="0"/>
              <a:t>deformiteye</a:t>
            </a:r>
            <a:r>
              <a:rPr lang="tr-TR" dirty="0" smtClean="0"/>
              <a:t> katılmaz.</a:t>
            </a:r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r>
              <a:rPr lang="tr-TR" dirty="0" smtClean="0"/>
              <a:t>Fizyolojik pes </a:t>
            </a:r>
            <a:r>
              <a:rPr lang="tr-TR" dirty="0" err="1" smtClean="0"/>
              <a:t>planusa</a:t>
            </a:r>
            <a:r>
              <a:rPr lang="tr-TR" dirty="0" smtClean="0"/>
              <a:t> dikkat !!</a:t>
            </a:r>
          </a:p>
          <a:p>
            <a:pPr eaLnBrk="1" hangingPunct="1">
              <a:defRPr/>
            </a:pP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405</TotalTime>
  <Words>479</Words>
  <PresentationFormat>Ekran Gösterisi (4:3)</PresentationFormat>
  <Paragraphs>91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Akış</vt:lpstr>
      <vt:lpstr>ALT EKSTREMİTE ORTEZLERİ VE REHABİLİTASYONU</vt:lpstr>
      <vt:lpstr>Slayt 2</vt:lpstr>
      <vt:lpstr>Slayt 3</vt:lpstr>
      <vt:lpstr>Slayt 4</vt:lpstr>
      <vt:lpstr>Slayt 5</vt:lpstr>
      <vt:lpstr>AYAK ORTEZLERİ (FO)</vt:lpstr>
      <vt:lpstr>Düşük Ayak</vt:lpstr>
      <vt:lpstr>Posterior Leaf Spring (PLS)</vt:lpstr>
      <vt:lpstr>Pes Planus</vt:lpstr>
      <vt:lpstr>Pes Planus’ta MLA Takviyesi</vt:lpstr>
      <vt:lpstr>Pes planus</vt:lpstr>
      <vt:lpstr>AFO  (ANKLE-FOOT ORTHOSES) (AYAK-AYAKBİLEĞİ ORTEZLERİ)</vt:lpstr>
      <vt:lpstr>Konvasiyonel ve Termoplastik AFO’ların Karşılaştırılması</vt:lpstr>
      <vt:lpstr>Sabit </vt:lpstr>
      <vt:lpstr>Hareketli</vt:lpstr>
      <vt:lpstr>Klenzak (Dinamik Eklem)</vt:lpstr>
      <vt:lpstr>Ayak Bileği Pozisyonlarının Diz Eklemi ile ilişkisi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 EKSTREMİTE ORTEZLERİ VE REHABİLİTASYONU</dc:title>
  <dc:creator>fztmerve</dc:creator>
  <cp:lastModifiedBy>fztmerve</cp:lastModifiedBy>
  <cp:revision>19</cp:revision>
  <dcterms:created xsi:type="dcterms:W3CDTF">2018-10-31T18:18:41Z</dcterms:created>
  <dcterms:modified xsi:type="dcterms:W3CDTF">2019-06-27T11:38:06Z</dcterms:modified>
</cp:coreProperties>
</file>