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7659CCF-7ABE-4594-A6D1-6B4BDD432B26}" type="datetimeFigureOut">
              <a:rPr lang="tr-TR" smtClean="0"/>
              <a:pPr/>
              <a:t>30.09.2014</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8564B1EA-76D1-44FE-B65F-CFB46DB77941}"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659CCF-7ABE-4594-A6D1-6B4BDD432B26}" type="datetimeFigureOut">
              <a:rPr lang="tr-TR" smtClean="0"/>
              <a:pPr/>
              <a:t>30.09.2014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564B1EA-76D1-44FE-B65F-CFB46DB7794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659CCF-7ABE-4594-A6D1-6B4BDD432B26}" type="datetimeFigureOut">
              <a:rPr lang="tr-TR" smtClean="0"/>
              <a:pPr/>
              <a:t>30.09.2014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564B1EA-76D1-44FE-B65F-CFB46DB7794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7659CCF-7ABE-4594-A6D1-6B4BDD432B26}" type="datetimeFigureOut">
              <a:rPr lang="tr-TR" smtClean="0"/>
              <a:pPr/>
              <a:t>30.09.2014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564B1EA-76D1-44FE-B65F-CFB46DB77941}"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7659CCF-7ABE-4594-A6D1-6B4BDD432B26}" type="datetimeFigureOut">
              <a:rPr lang="tr-TR" smtClean="0"/>
              <a:pPr/>
              <a:t>30.09.2014</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8564B1EA-76D1-44FE-B65F-CFB46DB7794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7659CCF-7ABE-4594-A6D1-6B4BDD432B26}" type="datetimeFigureOut">
              <a:rPr lang="tr-TR" smtClean="0"/>
              <a:pPr/>
              <a:t>30.09.2014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564B1EA-76D1-44FE-B65F-CFB46DB77941}"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7659CCF-7ABE-4594-A6D1-6B4BDD432B26}" type="datetimeFigureOut">
              <a:rPr lang="tr-TR" smtClean="0"/>
              <a:pPr/>
              <a:t>30.09.2014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564B1EA-76D1-44FE-B65F-CFB46DB77941}"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659CCF-7ABE-4594-A6D1-6B4BDD432B26}" type="datetimeFigureOut">
              <a:rPr lang="tr-TR" smtClean="0"/>
              <a:pPr/>
              <a:t>30.09.2014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564B1EA-76D1-44FE-B65F-CFB46DB7794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659CCF-7ABE-4594-A6D1-6B4BDD432B26}" type="datetimeFigureOut">
              <a:rPr lang="tr-TR" smtClean="0"/>
              <a:pPr/>
              <a:t>30.09.2014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564B1EA-76D1-44FE-B65F-CFB46DB7794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659CCF-7ABE-4594-A6D1-6B4BDD432B26}" type="datetimeFigureOut">
              <a:rPr lang="tr-TR" smtClean="0"/>
              <a:pPr/>
              <a:t>30.09.2014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564B1EA-76D1-44FE-B65F-CFB46DB77941}"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659CCF-7ABE-4594-A6D1-6B4BDD432B26}" type="datetimeFigureOut">
              <a:rPr lang="tr-TR" smtClean="0"/>
              <a:pPr/>
              <a:t>30.09.2014</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8564B1EA-76D1-44FE-B65F-CFB46DB77941}"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7659CCF-7ABE-4594-A6D1-6B4BDD432B26}" type="datetimeFigureOut">
              <a:rPr lang="tr-TR" smtClean="0"/>
              <a:pPr/>
              <a:t>30.09.2014</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564B1EA-76D1-44FE-B65F-CFB46DB7794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normAutofit fontScale="55000" lnSpcReduction="20000"/>
          </a:bodyPr>
          <a:lstStyle/>
          <a:p>
            <a:r>
              <a:rPr lang="tr-TR" b="1" dirty="0" smtClean="0">
                <a:solidFill>
                  <a:schemeClr val="tx1"/>
                </a:solidFill>
              </a:rPr>
              <a:t>İLÂNLAR	</a:t>
            </a:r>
          </a:p>
          <a:p>
            <a:r>
              <a:rPr lang="tr-TR" b="1" dirty="0" smtClean="0">
                <a:solidFill>
                  <a:schemeClr val="tx1"/>
                </a:solidFill>
              </a:rPr>
              <a:t>İlan Verilecek Durumlar</a:t>
            </a:r>
          </a:p>
          <a:p>
            <a:r>
              <a:rPr lang="tr-TR" b="1" dirty="0" smtClean="0">
                <a:solidFill>
                  <a:schemeClr val="tx1"/>
                </a:solidFill>
              </a:rPr>
              <a:t>Uygulamada Yapılan İlanlarla İlgili </a:t>
            </a:r>
          </a:p>
          <a:p>
            <a:r>
              <a:rPr lang="tr-TR" b="1" dirty="0" smtClean="0">
                <a:solidFill>
                  <a:schemeClr val="tx1"/>
                </a:solidFill>
              </a:rPr>
              <a:t>Bazı Örnekler İlan Örnekleri</a:t>
            </a:r>
          </a:p>
          <a:p>
            <a:r>
              <a:rPr lang="tr-TR" b="1" dirty="0" smtClean="0">
                <a:solidFill>
                  <a:schemeClr val="tx1"/>
                </a:solidFill>
              </a:rPr>
              <a:t>TEBLİĞ-TEBLİGAT ve BELGELERİ</a:t>
            </a:r>
          </a:p>
          <a:p>
            <a:r>
              <a:rPr lang="tr-TR" b="1" dirty="0" smtClean="0">
                <a:solidFill>
                  <a:schemeClr val="tx1"/>
                </a:solidFill>
              </a:rPr>
              <a:t>	Tebliğ ve Belgelendirme Tebligat Çeşitleri</a:t>
            </a:r>
            <a:r>
              <a:rPr lang="tr-TR" dirty="0" smtClean="0">
                <a:solidFill>
                  <a:schemeClr val="tx1"/>
                </a:solidFill>
              </a:rPr>
              <a:t> </a:t>
            </a:r>
          </a:p>
        </p:txBody>
      </p:sp>
      <p:sp>
        <p:nvSpPr>
          <p:cNvPr id="2" name="1 Başlık"/>
          <p:cNvSpPr>
            <a:spLocks noGrp="1"/>
          </p:cNvSpPr>
          <p:nvPr>
            <p:ph type="ctrTitle"/>
          </p:nvPr>
        </p:nvSpPr>
        <p:spPr/>
        <p:txBody>
          <a:bodyPr/>
          <a:lstStyle/>
          <a:p>
            <a:r>
              <a:rPr lang="tr-TR" dirty="0" smtClean="0"/>
              <a:t>İLANLAR VE TEBLİĞ BELGELERİ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Özet</a:t>
            </a:r>
            <a:endParaRPr lang="tr-TR" dirty="0"/>
          </a:p>
        </p:txBody>
      </p:sp>
      <p:sp>
        <p:nvSpPr>
          <p:cNvPr id="3" name="2 İçerik Yer Tutucusu"/>
          <p:cNvSpPr>
            <a:spLocks noGrp="1"/>
          </p:cNvSpPr>
          <p:nvPr>
            <p:ph sz="quarter" idx="1"/>
          </p:nvPr>
        </p:nvSpPr>
        <p:spPr/>
        <p:txBody>
          <a:bodyPr>
            <a:normAutofit fontScale="92500" lnSpcReduction="20000"/>
          </a:bodyPr>
          <a:lstStyle/>
          <a:p>
            <a:r>
              <a:rPr lang="tr-TR" dirty="0" smtClean="0"/>
              <a:t>İlan genellikle kamuoyunun veya belli bazı üçüncü kişilerin haberi olsun diye açıklama, bir durumu yayın yoluyla bildirme anlamlara gelir. Resmi ilanlar Basın İlân Kurumu tarafından yapılır. </a:t>
            </a:r>
          </a:p>
          <a:p>
            <a:pPr>
              <a:buNone/>
            </a:pPr>
            <a:endParaRPr lang="tr-TR" dirty="0" smtClean="0"/>
          </a:p>
          <a:p>
            <a:r>
              <a:rPr lang="tr-TR" dirty="0" smtClean="0"/>
              <a:t>Tebliğ, yazılı bildirme anlamına gelir. Tebligat bilgilendirme yanında belgelendirme özelliği de bulunan bir usul işlemidir. Bu sebeple tebligatın usul yasaları ile ilişkisi daima göz önünde bulunması gereken hukuki bir kuraldır. Usule ilişkin (özellikle taraflarca yapılan) işlemlerin, kendilerine bağlanan hukuki sonuçları doğurabilmesi, çoğu kez bunların bildirimden etkilenecek olan muhatabına bildirilmesine bağlıdır. Tebligat Anayasa ile güvence altına alınan iddia ve savunma hakkının tam olarak kullanılmasını ve bu suretle adil bir yargılamanın yapılmasını sağlayan çok önemli bir araçtır. </a:t>
            </a:r>
          </a:p>
          <a:p>
            <a:pPr>
              <a:buNone/>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251520" y="260648"/>
            <a:ext cx="8568952" cy="5909310"/>
          </a:xfrm>
          <a:prstGeom prst="rect">
            <a:avLst/>
          </a:prstGeom>
        </p:spPr>
        <p:txBody>
          <a:bodyPr wrap="square">
            <a:spAutoFit/>
          </a:bodyPr>
          <a:lstStyle/>
          <a:p>
            <a:pPr marL="342900" indent="-342900">
              <a:buAutoNum type="arabicPeriod"/>
            </a:pPr>
            <a:r>
              <a:rPr lang="tr-TR" b="1" dirty="0" smtClean="0"/>
              <a:t>İsim </a:t>
            </a:r>
            <a:r>
              <a:rPr lang="tr-TR" b="1" dirty="0"/>
              <a:t>Değiştirme Davası Dilekçe </a:t>
            </a:r>
            <a:r>
              <a:rPr lang="tr-TR" b="1" dirty="0" smtClean="0"/>
              <a:t>örneği</a:t>
            </a:r>
          </a:p>
          <a:p>
            <a:pPr marL="342900" indent="-342900"/>
            <a:endParaRPr lang="tr-TR" b="1" dirty="0"/>
          </a:p>
          <a:p>
            <a:r>
              <a:rPr lang="tr-TR" b="1" dirty="0"/>
              <a:t>… ..................HUKUK MAHKEMESİ HAKİMLİĞİNE</a:t>
            </a:r>
          </a:p>
          <a:p>
            <a:r>
              <a:rPr lang="tr-TR" dirty="0"/>
              <a:t>DAVACI :</a:t>
            </a:r>
          </a:p>
          <a:p>
            <a:r>
              <a:rPr lang="tr-TR" dirty="0"/>
              <a:t>VEKİLİ :</a:t>
            </a:r>
          </a:p>
          <a:p>
            <a:r>
              <a:rPr lang="tr-TR" dirty="0"/>
              <a:t>DAVALI : … Nüfus İdaresi Müdürlüğü.</a:t>
            </a:r>
          </a:p>
          <a:p>
            <a:r>
              <a:rPr lang="tr-TR" dirty="0"/>
              <a:t>KONU : Haklı neden sebebiyle isim tashihi talebinden ibarettir.</a:t>
            </a:r>
          </a:p>
          <a:p>
            <a:r>
              <a:rPr lang="tr-TR" dirty="0"/>
              <a:t>AÇIKLAMALAR :</a:t>
            </a:r>
          </a:p>
          <a:p>
            <a:r>
              <a:rPr lang="tr-TR" dirty="0"/>
              <a:t>1- Davacı müvekkil her ne kadar nüfus kayıtlarında … ismiyle kayıtlı olsa bile ailesi ve</a:t>
            </a:r>
          </a:p>
          <a:p>
            <a:r>
              <a:rPr lang="tr-TR" dirty="0"/>
              <a:t>arkadaşları ve hatta çalıştığı işyerindeki çevresinde bile … ismiyle tanınmaktadır.</a:t>
            </a:r>
          </a:p>
          <a:p>
            <a:r>
              <a:rPr lang="tr-TR" dirty="0"/>
              <a:t>2- Bu durum kayıtlar ile özel hayatında ve iş hayatında karışıklığa neden olmaktadır.</a:t>
            </a:r>
          </a:p>
          <a:p>
            <a:r>
              <a:rPr lang="tr-TR" dirty="0"/>
              <a:t>3- Bu nedenle müvekkilin nüfus kayıtlarında … olarak geçen isminin … olarak</a:t>
            </a:r>
          </a:p>
          <a:p>
            <a:r>
              <a:rPr lang="tr-TR" dirty="0"/>
              <a:t>değiştirilebilmesi için sayın Mahkemenize başvurmamız zorunlu hale gelmiştir.</a:t>
            </a:r>
          </a:p>
          <a:p>
            <a:r>
              <a:rPr lang="tr-TR" dirty="0"/>
              <a:t>HUKUKİ NEDENLER : MK, NK, HUMK ve diğer ilgili mevzuat.</a:t>
            </a:r>
          </a:p>
          <a:p>
            <a:r>
              <a:rPr lang="tr-TR" dirty="0"/>
              <a:t>HUKUKİ DELİLLER : Nüfus kayıtları, tanık beyanları ve diğer yasal deliller.</a:t>
            </a:r>
          </a:p>
          <a:p>
            <a:r>
              <a:rPr lang="tr-TR" dirty="0"/>
              <a:t>SONUÇ VE İSTEM : Açıkladığımız sebeplerle nüfusta … ismiyle kayıtlı olan müvekkilin</a:t>
            </a:r>
          </a:p>
          <a:p>
            <a:r>
              <a:rPr lang="tr-TR" dirty="0"/>
              <a:t>adının … olarak değiştirilmesini ve bu ad değişikliğinin müvekkilin çocuğunun nüfus</a:t>
            </a:r>
          </a:p>
          <a:p>
            <a:r>
              <a:rPr lang="tr-TR" dirty="0"/>
              <a:t>kayıtlarına baba adı olarak teşmiline karar verilmesini saygıyla müvekkil adına arz ve talep</a:t>
            </a:r>
          </a:p>
          <a:p>
            <a:r>
              <a:rPr lang="tr-TR" dirty="0"/>
              <a:t>ederim. …/…/…</a:t>
            </a:r>
          </a:p>
          <a:p>
            <a:r>
              <a:rPr lang="tr-TR" dirty="0"/>
              <a:t>Davacı Vekili</a:t>
            </a:r>
          </a:p>
          <a:p>
            <a:r>
              <a:rPr lang="tr-TR" dirty="0"/>
              <a:t>Av.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87016" y="240804"/>
            <a:ext cx="8856984" cy="6617196"/>
          </a:xfrm>
          <a:prstGeom prst="rect">
            <a:avLst/>
          </a:prstGeom>
        </p:spPr>
        <p:txBody>
          <a:bodyPr wrap="square">
            <a:spAutoFit/>
          </a:bodyPr>
          <a:lstStyle/>
          <a:p>
            <a:pPr algn="ctr"/>
            <a:r>
              <a:rPr lang="tr-TR" sz="1400" b="1" dirty="0" smtClean="0"/>
              <a:t>T.C.</a:t>
            </a:r>
          </a:p>
          <a:p>
            <a:pPr algn="ctr"/>
            <a:r>
              <a:rPr lang="tr-TR" sz="1400" b="1" dirty="0" smtClean="0"/>
              <a:t>ASLİYE </a:t>
            </a:r>
            <a:r>
              <a:rPr lang="tr-TR" sz="1400" b="1" dirty="0"/>
              <a:t>HUKUK MAHKEMESİ</a:t>
            </a:r>
          </a:p>
          <a:p>
            <a:r>
              <a:rPr lang="pt-BR" sz="1200" dirty="0"/>
              <a:t>K A R A R</a:t>
            </a:r>
          </a:p>
          <a:p>
            <a:r>
              <a:rPr lang="tr-TR" sz="1200" dirty="0"/>
              <a:t>ESAS NO : ....</a:t>
            </a:r>
          </a:p>
          <a:p>
            <a:r>
              <a:rPr lang="tr-TR" sz="1200" dirty="0"/>
              <a:t>KARAR NO : ....</a:t>
            </a:r>
          </a:p>
          <a:p>
            <a:r>
              <a:rPr lang="tr-TR" sz="1200" dirty="0"/>
              <a:t>HAKİM : .....</a:t>
            </a:r>
          </a:p>
          <a:p>
            <a:r>
              <a:rPr lang="tr-TR" sz="1200" dirty="0"/>
              <a:t>Z.KATİBİ :.....</a:t>
            </a:r>
          </a:p>
          <a:p>
            <a:r>
              <a:rPr lang="tr-TR" sz="1200" dirty="0"/>
              <a:t>DAVACI : ......</a:t>
            </a:r>
          </a:p>
          <a:p>
            <a:r>
              <a:rPr lang="tr-TR" sz="1200" dirty="0"/>
              <a:t>VEKİLİ : ......</a:t>
            </a:r>
          </a:p>
          <a:p>
            <a:r>
              <a:rPr lang="tr-TR" sz="1200" dirty="0"/>
              <a:t>DAVALI : Hasımsız</a:t>
            </a:r>
          </a:p>
          <a:p>
            <a:r>
              <a:rPr lang="tr-TR" sz="1200" dirty="0"/>
              <a:t>DAVA : Gaiplik</a:t>
            </a:r>
          </a:p>
          <a:p>
            <a:r>
              <a:rPr lang="tr-TR" sz="1200" dirty="0"/>
              <a:t>DAVA TARİHİ : 22.03.2006</a:t>
            </a:r>
          </a:p>
          <a:p>
            <a:r>
              <a:rPr lang="tr-TR" sz="1200" dirty="0"/>
              <a:t>KARAR : Davanın KABULÜ </a:t>
            </a:r>
            <a:r>
              <a:rPr lang="tr-TR" sz="1200" dirty="0" err="1"/>
              <a:t>Hk</a:t>
            </a:r>
            <a:r>
              <a:rPr lang="tr-TR" sz="1200" dirty="0"/>
              <a:t>.</a:t>
            </a:r>
          </a:p>
          <a:p>
            <a:r>
              <a:rPr lang="tr-TR" sz="1200" dirty="0"/>
              <a:t>KARAR TARİHİ : 30.05.2007</a:t>
            </a:r>
          </a:p>
          <a:p>
            <a:r>
              <a:rPr lang="tr-TR" sz="1400" dirty="0"/>
              <a:t>Davacı vekili tarafından hasımsız olarak mahkememizde açılan gaiplik davasının yapılan </a:t>
            </a:r>
            <a:r>
              <a:rPr lang="tr-TR" sz="1400" dirty="0" smtClean="0"/>
              <a:t>açık yargılaması </a:t>
            </a:r>
            <a:r>
              <a:rPr lang="tr-TR" sz="1400" dirty="0"/>
              <a:t>sonunda;</a:t>
            </a:r>
          </a:p>
          <a:p>
            <a:r>
              <a:rPr lang="tr-TR" sz="1400" dirty="0"/>
              <a:t>GEREĞİ DÜŞÜNÜLDÜ : Davacı vekili 22.03.2006 tarihli dava dilekçesi ile </a:t>
            </a:r>
            <a:r>
              <a:rPr lang="tr-TR" sz="1400" dirty="0" smtClean="0"/>
              <a:t>DAVACININ ABİSİ </a:t>
            </a:r>
            <a:r>
              <a:rPr lang="tr-TR" sz="1400" dirty="0"/>
              <a:t>.......’in dışarıda işim var diye evden ayrıldığını ve bir daha dönmediğini , aradan 15 </a:t>
            </a:r>
            <a:r>
              <a:rPr lang="tr-TR" sz="1400" dirty="0" smtClean="0"/>
              <a:t>yıl geçtiği </a:t>
            </a:r>
            <a:r>
              <a:rPr lang="tr-TR" sz="1400" dirty="0"/>
              <a:t>halde kendisinden herhangi bir haber alınamadığını , bütün araştırmalara </a:t>
            </a:r>
            <a:r>
              <a:rPr lang="tr-TR" sz="1400" dirty="0" smtClean="0"/>
              <a:t>rağmen bulunamadığını</a:t>
            </a:r>
            <a:r>
              <a:rPr lang="tr-TR" sz="1400" dirty="0"/>
              <a:t>, ........’in ölmüş </a:t>
            </a:r>
            <a:r>
              <a:rPr lang="tr-TR" sz="1400" dirty="0" smtClean="0"/>
              <a:t>olması ihtimal </a:t>
            </a:r>
            <a:r>
              <a:rPr lang="tr-TR" sz="1400" dirty="0"/>
              <a:t>dahilinde olduğunu, bu nedenlerle </a:t>
            </a:r>
            <a:r>
              <a:rPr lang="tr-TR" sz="1400" dirty="0" smtClean="0"/>
              <a:t>davacının abisi </a:t>
            </a:r>
            <a:r>
              <a:rPr lang="tr-TR" sz="1400" dirty="0"/>
              <a:t>...... hakkında gaiplik kararı verilmesini talep ve dava </a:t>
            </a:r>
            <a:r>
              <a:rPr lang="tr-TR" sz="1400" dirty="0" smtClean="0"/>
              <a:t>etmiştir. Gaipliği </a:t>
            </a:r>
            <a:r>
              <a:rPr lang="tr-TR" sz="1400" dirty="0"/>
              <a:t>istenen şahısın ve davacılara ait nüfus kayıtları </a:t>
            </a:r>
            <a:r>
              <a:rPr lang="tr-TR" sz="1400" dirty="0" err="1"/>
              <a:t>celbedilmiş</a:t>
            </a:r>
            <a:r>
              <a:rPr lang="tr-TR" sz="1400" dirty="0"/>
              <a:t>, zabıta </a:t>
            </a:r>
            <a:r>
              <a:rPr lang="tr-TR" sz="1400" dirty="0" smtClean="0"/>
              <a:t>araştırması yapılmış</a:t>
            </a:r>
            <a:r>
              <a:rPr lang="tr-TR" sz="1400" dirty="0"/>
              <a:t>, davacı tanıkları dinlenmiş </a:t>
            </a:r>
            <a:r>
              <a:rPr lang="tr-TR" sz="1400" dirty="0" err="1"/>
              <a:t>MK’nunun</a:t>
            </a:r>
            <a:r>
              <a:rPr lang="tr-TR" sz="1400" dirty="0"/>
              <a:t> 32. maddesi gereğince gerekli </a:t>
            </a:r>
            <a:r>
              <a:rPr lang="tr-TR" sz="1400" dirty="0" smtClean="0"/>
              <a:t>ilan yaptırılmıştır</a:t>
            </a:r>
            <a:r>
              <a:rPr lang="tr-TR" sz="1400" dirty="0"/>
              <a:t>,</a:t>
            </a:r>
          </a:p>
          <a:p>
            <a:r>
              <a:rPr lang="tr-TR" sz="1400" dirty="0"/>
              <a:t>Davamız gaiplik davası olup toplanan delillere , dosya kapsamına ve yapılan ilamlara </a:t>
            </a:r>
            <a:r>
              <a:rPr lang="tr-TR" sz="1400" dirty="0" smtClean="0"/>
              <a:t>göre davacının </a:t>
            </a:r>
            <a:r>
              <a:rPr lang="tr-TR" sz="1400" dirty="0"/>
              <a:t>davasını </a:t>
            </a:r>
            <a:r>
              <a:rPr lang="tr-TR" sz="1400" dirty="0" smtClean="0"/>
              <a:t>ispatladığı </a:t>
            </a:r>
            <a:r>
              <a:rPr lang="tr-TR" sz="1400" dirty="0" err="1" smtClean="0"/>
              <a:t>MK’nun</a:t>
            </a:r>
            <a:r>
              <a:rPr lang="tr-TR" sz="1400" dirty="0" smtClean="0"/>
              <a:t> </a:t>
            </a:r>
            <a:r>
              <a:rPr lang="tr-TR" sz="1400" dirty="0"/>
              <a:t>31 ve devamı maddelerinde </a:t>
            </a:r>
            <a:r>
              <a:rPr lang="tr-TR" sz="1400" dirty="0" err="1"/>
              <a:t>öngürlen</a:t>
            </a:r>
            <a:r>
              <a:rPr lang="tr-TR" sz="1400" dirty="0"/>
              <a:t> </a:t>
            </a:r>
            <a:r>
              <a:rPr lang="tr-TR" sz="1400" dirty="0" smtClean="0"/>
              <a:t>kusurların gerçekleştiği </a:t>
            </a:r>
            <a:r>
              <a:rPr lang="tr-TR" sz="1400" dirty="0"/>
              <a:t>anlaşılmış dava kabul edilerek aşağıdaki şekilde hüküm kurulmuştur.</a:t>
            </a:r>
          </a:p>
          <a:p>
            <a:r>
              <a:rPr lang="tr-TR" sz="1400" dirty="0"/>
              <a:t>H Ü K Ü M : Gerekçesi yukarıda açıklandığı üzere;</a:t>
            </a:r>
          </a:p>
          <a:p>
            <a:r>
              <a:rPr lang="tr-TR" sz="1400" dirty="0"/>
              <a:t>Davanın KABULÜNE,</a:t>
            </a:r>
          </a:p>
          <a:p>
            <a:r>
              <a:rPr lang="tr-TR" sz="1400" dirty="0"/>
              <a:t>Mehmet ve </a:t>
            </a:r>
            <a:r>
              <a:rPr lang="tr-TR" sz="1400" dirty="0" err="1"/>
              <a:t>Ğazal</a:t>
            </a:r>
            <a:r>
              <a:rPr lang="tr-TR" sz="1400" dirty="0"/>
              <a:t> oğlu Silvan 01.01.1980 doğumlu Diyarbakır ili Silvan Gürpınar köyü C.No:</a:t>
            </a:r>
          </a:p>
          <a:p>
            <a:r>
              <a:rPr lang="tr-TR" sz="1400" dirty="0"/>
              <a:t>H.No: nüfusuna kayıtlı .......’ GAİPLİĞİNE,</a:t>
            </a:r>
          </a:p>
          <a:p>
            <a:r>
              <a:rPr lang="tr-TR" sz="1400" dirty="0"/>
              <a:t>Alınması gereken 13,10.YTL. maktu harçtan peşin alınan 12,20.YTL. harcın mahsubu ile</a:t>
            </a:r>
          </a:p>
          <a:p>
            <a:r>
              <a:rPr lang="tr-TR" sz="1400" dirty="0"/>
              <a:t>eksik kalan 0,90.YTL. maktu harcın davacıya tamamlattırılmasına,</a:t>
            </a:r>
          </a:p>
          <a:p>
            <a:r>
              <a:rPr lang="tr-TR" sz="1400" dirty="0"/>
              <a:t>Davanın niteliği gereği yargılama giderlerinin davacı üzerinde bırakılmasına,</a:t>
            </a:r>
          </a:p>
          <a:p>
            <a:r>
              <a:rPr lang="tr-TR" sz="1400" dirty="0"/>
              <a:t>Dair verilen karar davacı vekilinin yüzüne karşı temyizi kabil olmak üzere açıkça okunup</a:t>
            </a:r>
          </a:p>
          <a:p>
            <a:r>
              <a:rPr lang="tr-TR" sz="1400" dirty="0"/>
              <a:t>usulen anlatıldı. 30.05.2007</a:t>
            </a:r>
          </a:p>
          <a:p>
            <a:r>
              <a:rPr lang="tr-TR" sz="1400" dirty="0" smtClean="0"/>
              <a:t>Z.KATİBİ </a:t>
            </a:r>
            <a:r>
              <a:rPr lang="tr-TR" sz="1400" dirty="0"/>
              <a:t>..... </a:t>
            </a:r>
            <a:r>
              <a:rPr lang="tr-TR" sz="1400" dirty="0" smtClean="0"/>
              <a:t>			HAKİM </a:t>
            </a:r>
            <a:r>
              <a:rPr lang="tr-TR" sz="1400"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İLÂNLAR</a:t>
            </a:r>
            <a:endParaRPr lang="tr-TR" dirty="0"/>
          </a:p>
        </p:txBody>
      </p:sp>
      <p:sp>
        <p:nvSpPr>
          <p:cNvPr id="3" name="2 İçerik Yer Tutucusu"/>
          <p:cNvSpPr>
            <a:spLocks noGrp="1"/>
          </p:cNvSpPr>
          <p:nvPr>
            <p:ph sz="quarter" idx="1"/>
          </p:nvPr>
        </p:nvSpPr>
        <p:spPr/>
        <p:txBody>
          <a:bodyPr>
            <a:normAutofit fontScale="62500" lnSpcReduction="20000"/>
          </a:bodyPr>
          <a:lstStyle/>
          <a:p>
            <a:r>
              <a:rPr lang="tr-TR" dirty="0" smtClean="0"/>
              <a:t>İlan genellikle duyuru, duyurma, kamuoyunun veya belli bazı üçüncü kişilerin haberi olsun diye açıklama, bir durumu yayın yoluyla bildirme gibi anlamlara gelir. </a:t>
            </a:r>
          </a:p>
          <a:p>
            <a:r>
              <a:rPr lang="tr-TR" dirty="0" smtClean="0"/>
              <a:t>Basın İlan Kurumu Teşkiline Dair (1961 tarihli ve 195 sayılı) Kanun resmi ilanları şöyle tanımlamaktadır: "Kanun, tüzük ve yönetmeliklerle yayınlanması mecburi olan (özel dernekler hariç) veya genel ve katma bütçeli dairelerle il özel idareleri, belediyeler, köyler ve iktisadi devlet teşekkülleri ve sermayesinin yarısından fazlası kamu hukuku tüzel kişilerine ait bulunan teşekküllerin verdikleri, reklam mahiyetini taşımayan ilanlar, resmi ilan sayılır" (m.29). Yine aynı Kanunun 40. maddesine göre "resmi ilanlar, resmi ilan sayılmayan ve gerçek ve tüzel kişiler tarafından gazete ve dergilerde (mevkutelerde) yayınlanmak üzere verilip de reklam mahiyetinde bulunmayan ilanlar hususi ilan sayılır (fıkra I). </a:t>
            </a:r>
          </a:p>
          <a:p>
            <a:r>
              <a:rPr lang="tr-TR" dirty="0" smtClean="0"/>
              <a:t>Satışı artırmak gibi ticari gayelerle veya bir yere veya bir fikre rağbet sağlamak gibi maddi veya manevi menfaat temini maksadıyla gazete ve dergilerde yazı, resim veya çizgilerle yapılan ilanlar, reklam sayılır. </a:t>
            </a:r>
          </a:p>
          <a:p>
            <a:r>
              <a:rPr lang="tr-TR" dirty="0" smtClean="0"/>
              <a:t>Resmi ilanlar, </a:t>
            </a:r>
            <a:r>
              <a:rPr lang="tr-TR" b="1" dirty="0" smtClean="0"/>
              <a:t>Basın İlan Kurumunun</a:t>
            </a:r>
            <a:r>
              <a:rPr lang="tr-TR" dirty="0" smtClean="0"/>
              <a:t> şubesi bulunan yerlerin belediye hudutları içinde bu şubeler aracılığı ile yayımlatılır. Kurumun şubesi bulunmayan yerlerde, resmi ilanların yayımlanmasına valilikler aracı olurlar. Gazete ve dergiler aldıkları resmi ilanları zamanında yayımlarlar; haklı bir neden bulunmadıkça bu ilanları almaktan kaçınamazlar (TK m. 37. maddesi hükmü saklıdır) (195 s.K. m.31).</a:t>
            </a:r>
          </a:p>
          <a:p>
            <a:endParaRPr lang="tr-TR" dirty="0"/>
          </a:p>
          <a:p>
            <a:r>
              <a:rPr lang="tr-TR" b="1" dirty="0" smtClean="0"/>
              <a:t>195 sayılı Kanunu 41/</a:t>
            </a:r>
            <a:r>
              <a:rPr lang="tr-TR" b="1" dirty="0" err="1" smtClean="0"/>
              <a:t>II’ye</a:t>
            </a:r>
            <a:r>
              <a:rPr lang="tr-TR" b="1" dirty="0" smtClean="0"/>
              <a:t> göre Basın ilan kurumunun bir görevi de, resmi ilanların gazete ve dergilerde yayımlanmasına aracı olmaktır.</a:t>
            </a:r>
            <a:r>
              <a:rPr lang="tr-TR" dirty="0" smtClean="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İLÂNLAR</a:t>
            </a:r>
            <a:endParaRPr lang="tr-TR" dirty="0"/>
          </a:p>
        </p:txBody>
      </p:sp>
      <p:sp>
        <p:nvSpPr>
          <p:cNvPr id="3" name="2 İçerik Yer Tutucusu"/>
          <p:cNvSpPr>
            <a:spLocks noGrp="1"/>
          </p:cNvSpPr>
          <p:nvPr>
            <p:ph sz="quarter" idx="1"/>
          </p:nvPr>
        </p:nvSpPr>
        <p:spPr/>
        <p:txBody>
          <a:bodyPr>
            <a:normAutofit fontScale="70000" lnSpcReduction="20000"/>
          </a:bodyPr>
          <a:lstStyle/>
          <a:p>
            <a:pPr marL="609600" indent="-609600"/>
            <a:r>
              <a:rPr lang="tr-TR" dirty="0" smtClean="0"/>
              <a:t>Resmi ilanlar, görüş farkı aranmaksızın, 34. maddede belirtilen niteliklere sahip gazete ve dergilere Basın İlan Kurumu Genel Kurulunun saptayacağı esaslar çerçevesinde dağıtılır (195 s.K. m.32). Ancak, 7201 sayılı Tebligat Kanunu gereğince yayınlatılacak ilanların, tebligatı çıkaran makamın tayin ettiği gazetelerde yayımlanması zorunludur (195 s.K. m. 33,I). </a:t>
            </a:r>
          </a:p>
          <a:p>
            <a:pPr marL="609600" indent="-609600"/>
            <a:r>
              <a:rPr lang="tr-TR" dirty="0" smtClean="0"/>
              <a:t>Resmi ilanların verileceği gazete ve dergilerin nitelikleri, içerik, sayfa, sayı ve ölçüsü, kadro, fiili satış, en az yayın yaşam süresi bakımından ve uygun görülecek diğer yönlerden Basın İlan Kurumu Genel Kurulunca saptanır (195 s.K. m.34). </a:t>
            </a:r>
          </a:p>
          <a:p>
            <a:pPr marL="609600" indent="-609600"/>
            <a:r>
              <a:rPr lang="tr-TR" dirty="0" smtClean="0"/>
              <a:t>Dağıtma esasları, dergi ve gazetelerin nitelikleri ve bunlara 35. madde gereğince yükletilecek ödevler hakkında Kurum Genel Kurulunca verilecek kararlar, Resmi Gazete ile ilan edilir (195 s.K. m. 37). </a:t>
            </a:r>
          </a:p>
          <a:p>
            <a:pPr marL="609600" indent="-609600"/>
            <a:r>
              <a:rPr lang="tr-TR" dirty="0" smtClean="0"/>
              <a:t>Resmi ilanların fiyat tarifesi, Basın İlan Kurumu Genel Müdürlüğünün önerisi üzerine Bakanlar Kurulunca saptanır ve Resmi Gazetede yayınlanır (195 s.K. m.39).</a:t>
            </a:r>
          </a:p>
          <a:p>
            <a:pPr marL="609600" indent="-609600"/>
            <a:r>
              <a:rPr lang="tr-TR" dirty="0" smtClean="0"/>
              <a:t> Özel ilanlar ise, bunları veren gerçek veya tüzel kişilerin isteklerine uygun olarak gazete ve dergilerle yayımlanır (195 s.K. m.43, I). Basın İlan Kurumunun aracı olduğu ilanların altına "Basın" kelimesi ve bu kelimenin yanına kurumun aldığı yıllık sıra numarası konur (195 s.K. m. 46).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İLÂNLAR</a:t>
            </a:r>
            <a:endParaRPr lang="tr-TR" dirty="0"/>
          </a:p>
        </p:txBody>
      </p:sp>
      <p:sp>
        <p:nvSpPr>
          <p:cNvPr id="3" name="2 İçerik Yer Tutucusu"/>
          <p:cNvSpPr>
            <a:spLocks noGrp="1"/>
          </p:cNvSpPr>
          <p:nvPr>
            <p:ph sz="quarter" idx="1"/>
          </p:nvPr>
        </p:nvSpPr>
        <p:spPr/>
        <p:txBody>
          <a:bodyPr>
            <a:normAutofit fontScale="77500" lnSpcReduction="20000"/>
          </a:bodyPr>
          <a:lstStyle/>
          <a:p>
            <a:r>
              <a:rPr lang="tr-TR" b="1" dirty="0" smtClean="0"/>
              <a:t>İlan Verilecek Durumlar</a:t>
            </a:r>
            <a:endParaRPr lang="tr-TR" dirty="0" smtClean="0"/>
          </a:p>
          <a:p>
            <a:r>
              <a:rPr lang="tr-TR" dirty="0" smtClean="0"/>
              <a:t>Mevzuatımızda, ilan verilmesine ilişkin olarak çeşitli hükümler bulunmaktadır. Bu hükümlerin bir kısmında yalnızca ilandan söz edilmekte, bir kısmında ise, ilanın nasıl, hangi içerikle, kaç defa yapılacağı ve hatta bazı hükümlerde de ilanın hangi niteliklere sahip gazetelerde yapılacağı belirtilmektedir. </a:t>
            </a:r>
          </a:p>
          <a:p>
            <a:endParaRPr lang="tr-TR" dirty="0" smtClean="0"/>
          </a:p>
          <a:p>
            <a:r>
              <a:rPr lang="tr-TR" b="1" dirty="0" smtClean="0"/>
              <a:t>Uygulamada Yapılan İlanlarla İlgili Bazı Örnekler</a:t>
            </a:r>
            <a:endParaRPr lang="tr-TR" dirty="0" smtClean="0"/>
          </a:p>
          <a:p>
            <a:r>
              <a:rPr lang="tr-TR" dirty="0" smtClean="0"/>
              <a:t>Yasada ilanın hangi tür gazetelerde yayınlanacağına ilişkin bir hüküm yoksa ilan ilgililerin kolayca bulup görebileceği, gazetelerle yapılmalıdır. Yargıtay’ın da çeşitli kararlarında belirtildiği gibi, “Resmi Gazete, serbest satılan ve her yerde dağıtılan ve bu bakımdan ilan konusunun ilgilinin bilgilenmesini sağlayacak en emin bir gazete niteliğinde olmadığından, ilanın Resmi Gazete ile yapılması doğru değildir. Bu sebeple Resmi Gazete ile adli ilan yayınlanması uygulanmasına, yasal zorunluluk bulunmadığı sürece başvurulmamalıdır.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TEBLİĞ-TEBLİGAT ve BELGELERİ </a:t>
            </a:r>
            <a:endParaRPr lang="tr-TR" dirty="0"/>
          </a:p>
        </p:txBody>
      </p:sp>
      <p:sp>
        <p:nvSpPr>
          <p:cNvPr id="3" name="2 İçerik Yer Tutucusu"/>
          <p:cNvSpPr>
            <a:spLocks noGrp="1"/>
          </p:cNvSpPr>
          <p:nvPr>
            <p:ph sz="quarter" idx="1"/>
          </p:nvPr>
        </p:nvSpPr>
        <p:spPr/>
        <p:txBody>
          <a:bodyPr>
            <a:normAutofit fontScale="85000" lnSpcReduction="20000"/>
          </a:bodyPr>
          <a:lstStyle/>
          <a:p>
            <a:r>
              <a:rPr lang="tr-TR" dirty="0" smtClean="0"/>
              <a:t>Tebliğ; kısaca, bildirim, yazılı bildirme anlamına gelir. Tebliğ kelimesinin çoğulu olan ve ancak, artık bugün için dilimizde “tebliğ” kelimesi ile özdeş olarak kullanılan “tebligat” terimi, hukuksal bir işlemin ilgili kimsenin bilgisine sunulması için yetkili makamın, yasa ve yöntemine uygun bir biçimde yazı ile veya ilan yoluyla yaptığı belgeleme işlemi demektir. </a:t>
            </a:r>
          </a:p>
          <a:p>
            <a:r>
              <a:rPr lang="tr-TR" dirty="0" smtClean="0"/>
              <a:t>Tebligat bilgilendirme yanında belgelendirme özelliği de bulunan bir usul işlemidir. Bu sebeple tebligatın usul yasaları ile ilişkisi daima göz önünde bulunması gereken hukuki bir kuraldır. </a:t>
            </a:r>
          </a:p>
          <a:p>
            <a:r>
              <a:rPr lang="tr-TR" dirty="0" smtClean="0"/>
              <a:t>Yazılı yargılama usulünde davacının iki, davalının iki dilekçe verme hakkı olduğuna göre, </a:t>
            </a:r>
            <a:r>
              <a:rPr lang="tr-TR" b="1" dirty="0" smtClean="0"/>
              <a:t>dilekçelerin</a:t>
            </a:r>
            <a:r>
              <a:rPr lang="tr-TR" dirty="0" smtClean="0"/>
              <a:t> karşılıklı olarak mutlaka tebliği zorunludur. Eğer bir dilekçe karşı tarafa tebliğ edilmezse, diğer tarafın cevap vermesi için gerekli olan süre başlamaz. Bunun hukuki sonucu ise, yargılama süreci dediğimiz, süreç yürümez ve çok basit bir ifadeyle, davacı olan çok uzun süre beklemek durumunda kalabilir.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TEBLİĞ-TEBLİGAT ve BELGELERİ </a:t>
            </a:r>
            <a:endParaRPr lang="tr-TR" dirty="0"/>
          </a:p>
        </p:txBody>
      </p:sp>
      <p:sp>
        <p:nvSpPr>
          <p:cNvPr id="3" name="2 İçerik Yer Tutucusu"/>
          <p:cNvSpPr>
            <a:spLocks noGrp="1"/>
          </p:cNvSpPr>
          <p:nvPr>
            <p:ph sz="quarter" idx="1"/>
          </p:nvPr>
        </p:nvSpPr>
        <p:spPr/>
        <p:txBody>
          <a:bodyPr>
            <a:normAutofit fontScale="85000" lnSpcReduction="20000"/>
          </a:bodyPr>
          <a:lstStyle/>
          <a:p>
            <a:r>
              <a:rPr lang="tr-TR" dirty="0" smtClean="0"/>
              <a:t>Hukuk sistemimizde, ilke olarak, bir yargı organı tarafından veya bir yönetsel kat tarafından alınan kararın ilgilisinin bilgisine sunulması ve onun bu karara karşı davranış biçimini belirlemesi; özellikle, bu karardan hoşnut değilse bu karara karşı yasal başvuru yollarına müracaat edebilmesi için, kararın ona bildirilmesi gerekir. Alınan karar veya yapılan işlem, ancak ilgilisine bildirilmekle tamamlanır ve bu bildirme ile bazı sonuçlar doğar. Bu durumda, tebliğin zorunlu olması nedeniyle, eğer o işlem hiç tebliğ edilmezse veya yanlış tebliğ edilirse yapılan işlem veya alınan karar da bir hüküm ifade etmeyecektir. </a:t>
            </a:r>
          </a:p>
          <a:p>
            <a:endParaRPr lang="tr-TR" dirty="0" smtClean="0"/>
          </a:p>
          <a:p>
            <a:r>
              <a:rPr lang="tr-TR" dirty="0" smtClean="0"/>
              <a:t>Usule ilişkin (özellikle taraflarca yapılan) işlemlerin, kendilerine bağlanan hukuki sonuçları doğurabilmesi, çoğu kez bunların bildirimden etkilenecek olan muhatabına bildirilmesine bağlıdır. Tebligat Anayasa ile güvence altına alınan iddia ve savunma hakkının tam olarak kullanılmasını ve bu suretle adil bir yargılamanın yapılmasını sağlayan çok önemli bir araçtır. </a:t>
            </a:r>
          </a:p>
          <a:p>
            <a:pP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50106"/>
          </a:xfrm>
        </p:spPr>
        <p:txBody>
          <a:bodyPr/>
          <a:lstStyle/>
          <a:p>
            <a:r>
              <a:rPr lang="tr-TR" dirty="0" smtClean="0"/>
              <a:t>TEBLİĞ-TEBLİGAT ve BELGELERİ </a:t>
            </a:r>
            <a:endParaRPr lang="tr-TR" dirty="0"/>
          </a:p>
        </p:txBody>
      </p:sp>
      <p:sp>
        <p:nvSpPr>
          <p:cNvPr id="3" name="2 İçerik Yer Tutucusu"/>
          <p:cNvSpPr>
            <a:spLocks noGrp="1"/>
          </p:cNvSpPr>
          <p:nvPr>
            <p:ph sz="quarter" idx="1"/>
          </p:nvPr>
        </p:nvSpPr>
        <p:spPr>
          <a:xfrm>
            <a:off x="457200" y="1196752"/>
            <a:ext cx="8229600" cy="4929411"/>
          </a:xfrm>
        </p:spPr>
        <p:txBody>
          <a:bodyPr>
            <a:normAutofit fontScale="70000" lnSpcReduction="20000"/>
          </a:bodyPr>
          <a:lstStyle/>
          <a:p>
            <a:r>
              <a:rPr lang="tr-TR" dirty="0" smtClean="0"/>
              <a:t>Tebligatın önemi sadece davada iddia ve savunma hakkının gereği gibi kullanılabilmesi açısından değil, aynı zamanda, kamu hukuku özellikle vergi ve idare hukuku alanında bir takım kamusal yetkilerin kullanılabilmesi de, yetkili makam veya mercilerin ilgilisine usulüne uygun olarak tebligat yapılmasına bağlıdır. Bu öneminden dolayı, kanun koyucu tebligat konusunu özel olarak düzenlemiş ve tebligatın yapılışını ve bu yapılışın usulüne uygun olduğunun belgelenmesini özel birtakım şekil şartlarına bağlamıştır. </a:t>
            </a:r>
          </a:p>
          <a:p>
            <a:pPr>
              <a:buNone/>
            </a:pPr>
            <a:endParaRPr lang="tr-TR" dirty="0" smtClean="0"/>
          </a:p>
          <a:p>
            <a:r>
              <a:rPr lang="tr-TR" dirty="0" smtClean="0"/>
              <a:t>Tebligata ilişkin temel ve genel nitelikte kuralları içerin mevzuatın başında 1959 tarih ve 11/2/1959 Tarihli Ve 7201 </a:t>
            </a:r>
            <a:r>
              <a:rPr lang="tr-TR" dirty="0" err="1" smtClean="0"/>
              <a:t>No’lu</a:t>
            </a:r>
            <a:r>
              <a:rPr lang="tr-TR" dirty="0" smtClean="0"/>
              <a:t> Tebligat Kanunu gelir. Bu Kanun’da 1985 yılında 3220 sayılı kanunla, 2003 yılında 4829 sayılı kanunla ve 2011</a:t>
            </a:r>
            <a:r>
              <a:rPr lang="tr-TR" b="1" dirty="0" smtClean="0"/>
              <a:t> </a:t>
            </a:r>
            <a:r>
              <a:rPr lang="tr-TR" dirty="0" smtClean="0"/>
              <a:t>yılında tebligatın yapılması: 11/1/2011 –  6099 s. K. m. 1 değişiklikler yapılmıştır. Tebligat Kanunundan başka, tebligata ilişkin kuralların yer alan bir diğer mevzuat da, Tebligat Kanununa göre hazırlanarak yürürlüğe konulmuş olan Tebligat Tüzüğüdür.</a:t>
            </a:r>
          </a:p>
          <a:p>
            <a:endParaRPr lang="tr-TR" dirty="0" smtClean="0"/>
          </a:p>
          <a:p>
            <a:r>
              <a:rPr lang="tr-TR" dirty="0" smtClean="0"/>
              <a:t>Usule ilişkin (özellikle taraflarca yapılan) işlemlerin, kendilerine bağlanan hukuki sonuçları doğurabilmesi, çoğu kez bunların bildirimden etkilenecek olan muhatabına bildirilmesine bağlıdır. Tebligat Anayasa ile güvence altına alınan iddia ve savunma hakkının tam olarak kullanılmasını ve bu suretle adil bir yargılamanın yapılmasını sağlayan çok önemli bir araçtır </a:t>
            </a:r>
          </a:p>
          <a:p>
            <a:endParaRPr lang="tr-TR" dirty="0" smtClean="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lstStyle/>
          <a:p>
            <a:r>
              <a:rPr lang="tr-TR" dirty="0" smtClean="0"/>
              <a:t>TEBLİĞ VE BELGELENDİRME </a:t>
            </a:r>
            <a:endParaRPr lang="tr-TR" dirty="0"/>
          </a:p>
        </p:txBody>
      </p:sp>
      <p:sp>
        <p:nvSpPr>
          <p:cNvPr id="3" name="2 İçerik Yer Tutucusu"/>
          <p:cNvSpPr>
            <a:spLocks noGrp="1"/>
          </p:cNvSpPr>
          <p:nvPr>
            <p:ph sz="quarter" idx="1"/>
          </p:nvPr>
        </p:nvSpPr>
        <p:spPr>
          <a:xfrm>
            <a:off x="457200" y="1268760"/>
            <a:ext cx="8229600" cy="5112568"/>
          </a:xfrm>
        </p:spPr>
        <p:txBody>
          <a:bodyPr>
            <a:normAutofit fontScale="92500" lnSpcReduction="10000"/>
          </a:bodyPr>
          <a:lstStyle/>
          <a:p>
            <a:r>
              <a:rPr lang="tr-TR" dirty="0" smtClean="0"/>
              <a:t>Yazılı tebligat; bir davaya ilişkin işlemleri o davayla ilgili kişilere bildirmek için, mahkemelerce yasaya uygun biçimde yapılan bir belgelendirme işlemidir. Tebligat Yasası ile Tüzüğü’nde öngörülen yolda işlem yapılmış olmadıkça tebliğ memuru tarafından yapılan yazılı beyan onun mücerret sözünden ibaret kalır ve dolayısıyla belgelendirilmiş sayılmaz.</a:t>
            </a:r>
          </a:p>
          <a:p>
            <a:pPr>
              <a:spcBef>
                <a:spcPct val="0"/>
              </a:spcBef>
            </a:pPr>
            <a:r>
              <a:rPr lang="tr-TR" b="1" dirty="0" smtClean="0"/>
              <a:t>Resmi tebligat, Tebligat Kanununun birinci maddesinde sayılan kuruluşlar tarafından Tebligat Kanunu hükümleri uyarınca çıkarılan tebligat veya bunların aracılığıyla (noter) yapılan tebligattır.</a:t>
            </a:r>
            <a:r>
              <a:rPr lang="tr-TR" dirty="0" smtClean="0"/>
              <a:t> </a:t>
            </a:r>
          </a:p>
          <a:p>
            <a:pPr>
              <a:spcBef>
                <a:spcPct val="0"/>
              </a:spcBef>
            </a:pPr>
            <a:endParaRPr lang="tr-TR" dirty="0" smtClean="0"/>
          </a:p>
          <a:p>
            <a:pPr>
              <a:spcBef>
                <a:spcPct val="0"/>
              </a:spcBef>
            </a:pPr>
            <a:r>
              <a:rPr lang="tr-TR" b="1" dirty="0" smtClean="0"/>
              <a:t>Özel tebligat, Özel hukuk hükümlerine tabi kuruluşlar ve kişiler ili Tebligat Kanunu hükümleri dışında bırakılan kamu kuruluşları tarafından 5584 sayılı Posta Kanunu hükümleri uyarınca yapılan tebligattır.</a:t>
            </a:r>
            <a:r>
              <a:rPr lang="tr-TR" dirty="0" smtClean="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lstStyle/>
          <a:p>
            <a:r>
              <a:rPr lang="tr-TR" dirty="0" smtClean="0"/>
              <a:t>TEBLİGAT ÇEŞİTLERİ</a:t>
            </a:r>
            <a:endParaRPr lang="tr-TR" dirty="0"/>
          </a:p>
        </p:txBody>
      </p:sp>
      <p:sp>
        <p:nvSpPr>
          <p:cNvPr id="3" name="2 İçerik Yer Tutucusu"/>
          <p:cNvSpPr>
            <a:spLocks noGrp="1"/>
          </p:cNvSpPr>
          <p:nvPr>
            <p:ph sz="quarter" idx="1"/>
          </p:nvPr>
        </p:nvSpPr>
        <p:spPr/>
        <p:txBody>
          <a:bodyPr>
            <a:normAutofit fontScale="85000" lnSpcReduction="20000"/>
          </a:bodyPr>
          <a:lstStyle/>
          <a:p>
            <a:pPr>
              <a:buNone/>
            </a:pPr>
            <a:r>
              <a:rPr lang="tr-TR" sz="3600" b="1" i="1" u="sng" dirty="0" smtClean="0"/>
              <a:t>Tebligat Kanunu uyarınca yapılacak tebligat, tebligatı çıkaran merci ve kişilerin niteliği, yapılış  şekli, konusu ve yapıldığı yer bakımından şu şekilde ayrıma tabi tutulabilir:</a:t>
            </a:r>
          </a:p>
          <a:p>
            <a:pPr>
              <a:buNone/>
            </a:pPr>
            <a:endParaRPr lang="tr-TR" sz="3600" b="1" i="1" u="sng" dirty="0" smtClean="0"/>
          </a:p>
          <a:p>
            <a:r>
              <a:rPr lang="tr-TR" b="1" u="sng" dirty="0" smtClean="0"/>
              <a:t>Niteliğine Göre Tebligat:</a:t>
            </a:r>
            <a:r>
              <a:rPr lang="tr-TR" dirty="0" smtClean="0"/>
              <a:t> Resmi tebligat, özel tebligattır.</a:t>
            </a:r>
          </a:p>
          <a:p>
            <a:r>
              <a:rPr lang="tr-TR" b="1" u="sng" dirty="0" smtClean="0"/>
              <a:t>Yapılış Şekline Göre Tebligat:</a:t>
            </a:r>
            <a:r>
              <a:rPr lang="tr-TR" dirty="0" smtClean="0"/>
              <a:t> Posta idaresi aracılığıyla, memur aracılığıyla, doğrudan doğruya, ilan yoluyla tebligattır. </a:t>
            </a:r>
          </a:p>
          <a:p>
            <a:r>
              <a:rPr lang="tr-TR" b="1" u="sng" dirty="0" smtClean="0"/>
              <a:t>Konusuna Göre Tebligat:</a:t>
            </a:r>
            <a:r>
              <a:rPr lang="tr-TR" dirty="0" smtClean="0"/>
              <a:t> Yargısal (</a:t>
            </a:r>
            <a:r>
              <a:rPr lang="tr-TR" dirty="0" err="1" smtClean="0"/>
              <a:t>kazai</a:t>
            </a:r>
            <a:r>
              <a:rPr lang="tr-TR" dirty="0" smtClean="0"/>
              <a:t>), idari, mali tebligat şeklindedir. </a:t>
            </a:r>
          </a:p>
          <a:p>
            <a:r>
              <a:rPr lang="tr-TR" b="1" u="sng" dirty="0" smtClean="0"/>
              <a:t>Yapılacak Yere Göre Tebligat:</a:t>
            </a:r>
            <a:r>
              <a:rPr lang="tr-TR" dirty="0" smtClean="0"/>
              <a:t> Yurt içi, yurt dışı, yurt dışından gelen tebligat şeklindedir.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16</TotalTime>
  <Words>1864</Words>
  <Application>Microsoft Office PowerPoint</Application>
  <PresentationFormat>Ekran Gösterisi (4:3)</PresentationFormat>
  <Paragraphs>104</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Hisse Senedi</vt:lpstr>
      <vt:lpstr>İLANLAR VE TEBLİĞ BELGELERİ</vt:lpstr>
      <vt:lpstr>İLÂNLAR</vt:lpstr>
      <vt:lpstr>İLÂNLAR</vt:lpstr>
      <vt:lpstr>İLÂNLAR</vt:lpstr>
      <vt:lpstr>TEBLİĞ-TEBLİGAT ve BELGELERİ </vt:lpstr>
      <vt:lpstr>TEBLİĞ-TEBLİGAT ve BELGELERİ </vt:lpstr>
      <vt:lpstr>TEBLİĞ-TEBLİGAT ve BELGELERİ </vt:lpstr>
      <vt:lpstr>TEBLİĞ VE BELGELENDİRME </vt:lpstr>
      <vt:lpstr>TEBLİGAT ÇEŞİTLERİ</vt:lpstr>
      <vt:lpstr>Özet</vt:lpstr>
      <vt:lpstr>Slayt 11</vt:lpstr>
      <vt:lpstr>Slayt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İLANLAR VE TEBLİĞ BELGELERİ</dc:title>
  <dc:creator>Hülya GÜRSOY</dc:creator>
  <cp:lastModifiedBy>Hülya GÜRSOY</cp:lastModifiedBy>
  <cp:revision>4</cp:revision>
  <dcterms:created xsi:type="dcterms:W3CDTF">2013-12-03T13:53:00Z</dcterms:created>
  <dcterms:modified xsi:type="dcterms:W3CDTF">2014-09-30T08:48:54Z</dcterms:modified>
</cp:coreProperties>
</file>