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19"/>
  </p:notesMasterIdLst>
  <p:handoutMasterIdLst>
    <p:handoutMasterId r:id="rId20"/>
  </p:handoutMasterIdLst>
  <p:sldIdLst>
    <p:sldId id="674" r:id="rId2"/>
    <p:sldId id="675" r:id="rId3"/>
    <p:sldId id="676" r:id="rId4"/>
    <p:sldId id="629" r:id="rId5"/>
    <p:sldId id="631" r:id="rId6"/>
    <p:sldId id="650" r:id="rId7"/>
    <p:sldId id="651" r:id="rId8"/>
    <p:sldId id="657" r:id="rId9"/>
    <p:sldId id="610" r:id="rId10"/>
    <p:sldId id="611" r:id="rId11"/>
    <p:sldId id="656" r:id="rId12"/>
    <p:sldId id="555" r:id="rId13"/>
    <p:sldId id="558" r:id="rId14"/>
    <p:sldId id="562" r:id="rId15"/>
    <p:sldId id="655" r:id="rId16"/>
    <p:sldId id="570" r:id="rId17"/>
    <p:sldId id="571" r:id="rId18"/>
  </p:sldIdLst>
  <p:sldSz cx="12192000" cy="6858000"/>
  <p:notesSz cx="7315200" cy="9601200"/>
  <p:custDataLst>
    <p:tags r:id="rId2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178" algn="l" rtl="0" fontAlgn="base">
      <a:spcBef>
        <a:spcPct val="0"/>
      </a:spcBef>
      <a:spcAft>
        <a:spcPct val="0"/>
      </a:spcAft>
      <a:defRPr kern="1200">
        <a:solidFill>
          <a:schemeClr val="tx1"/>
        </a:solidFill>
        <a:latin typeface="Arial" charset="0"/>
        <a:ea typeface="+mn-ea"/>
        <a:cs typeface="+mn-cs"/>
      </a:defRPr>
    </a:lvl2pPr>
    <a:lvl3pPr marL="914354" algn="l" rtl="0" fontAlgn="base">
      <a:spcBef>
        <a:spcPct val="0"/>
      </a:spcBef>
      <a:spcAft>
        <a:spcPct val="0"/>
      </a:spcAft>
      <a:defRPr kern="1200">
        <a:solidFill>
          <a:schemeClr val="tx1"/>
        </a:solidFill>
        <a:latin typeface="Arial" charset="0"/>
        <a:ea typeface="+mn-ea"/>
        <a:cs typeface="+mn-cs"/>
      </a:defRPr>
    </a:lvl3pPr>
    <a:lvl4pPr marL="1371532" algn="l" rtl="0" fontAlgn="base">
      <a:spcBef>
        <a:spcPct val="0"/>
      </a:spcBef>
      <a:spcAft>
        <a:spcPct val="0"/>
      </a:spcAft>
      <a:defRPr kern="1200">
        <a:solidFill>
          <a:schemeClr val="tx1"/>
        </a:solidFill>
        <a:latin typeface="Arial" charset="0"/>
        <a:ea typeface="+mn-ea"/>
        <a:cs typeface="+mn-cs"/>
      </a:defRPr>
    </a:lvl4pPr>
    <a:lvl5pPr marL="1828709" algn="l" rtl="0" fontAlgn="base">
      <a:spcBef>
        <a:spcPct val="0"/>
      </a:spcBef>
      <a:spcAft>
        <a:spcPct val="0"/>
      </a:spcAft>
      <a:defRPr kern="1200">
        <a:solidFill>
          <a:schemeClr val="tx1"/>
        </a:solidFill>
        <a:latin typeface="Arial" charset="0"/>
        <a:ea typeface="+mn-ea"/>
        <a:cs typeface="+mn-cs"/>
      </a:defRPr>
    </a:lvl5pPr>
    <a:lvl6pPr marL="2285886" algn="l" defTabSz="914354" rtl="0" eaLnBrk="1" latinLnBrk="0" hangingPunct="1">
      <a:defRPr kern="1200">
        <a:solidFill>
          <a:schemeClr val="tx1"/>
        </a:solidFill>
        <a:latin typeface="Arial" charset="0"/>
        <a:ea typeface="+mn-ea"/>
        <a:cs typeface="+mn-cs"/>
      </a:defRPr>
    </a:lvl6pPr>
    <a:lvl7pPr marL="2743062" algn="l" defTabSz="914354" rtl="0" eaLnBrk="1" latinLnBrk="0" hangingPunct="1">
      <a:defRPr kern="1200">
        <a:solidFill>
          <a:schemeClr val="tx1"/>
        </a:solidFill>
        <a:latin typeface="Arial" charset="0"/>
        <a:ea typeface="+mn-ea"/>
        <a:cs typeface="+mn-cs"/>
      </a:defRPr>
    </a:lvl7pPr>
    <a:lvl8pPr marL="3200240" algn="l" defTabSz="914354" rtl="0" eaLnBrk="1" latinLnBrk="0" hangingPunct="1">
      <a:defRPr kern="1200">
        <a:solidFill>
          <a:schemeClr val="tx1"/>
        </a:solidFill>
        <a:latin typeface="Arial" charset="0"/>
        <a:ea typeface="+mn-ea"/>
        <a:cs typeface="+mn-cs"/>
      </a:defRPr>
    </a:lvl8pPr>
    <a:lvl9pPr marL="3657418" algn="l" defTabSz="914354"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athan"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FF9999"/>
    <a:srgbClr val="6699FF"/>
    <a:srgbClr val="3333FF"/>
    <a:srgbClr val="FFFF00"/>
    <a:srgbClr val="FF3300"/>
    <a:srgbClr val="CC00CC"/>
    <a:srgbClr val="FFCC00"/>
    <a:srgbClr val="9900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2246" autoAdjust="0"/>
  </p:normalViewPr>
  <p:slideViewPr>
    <p:cSldViewPr>
      <p:cViewPr varScale="1">
        <p:scale>
          <a:sx n="91" d="100"/>
          <a:sy n="91" d="100"/>
        </p:scale>
        <p:origin x="7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18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1" y="0"/>
            <a:ext cx="3170138" cy="479539"/>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pitchFamily="34" charset="0"/>
              </a:defRPr>
            </a:lvl1pPr>
          </a:lstStyle>
          <a:p>
            <a:pPr>
              <a:defRPr/>
            </a:pPr>
            <a:endParaRPr lang="en-US"/>
          </a:p>
        </p:txBody>
      </p:sp>
      <p:sp>
        <p:nvSpPr>
          <p:cNvPr id="229379" name="Rectangle 3"/>
          <p:cNvSpPr>
            <a:spLocks noGrp="1" noChangeArrowheads="1"/>
          </p:cNvSpPr>
          <p:nvPr>
            <p:ph type="dt" sz="quarter" idx="1"/>
          </p:nvPr>
        </p:nvSpPr>
        <p:spPr bwMode="auto">
          <a:xfrm>
            <a:off x="4143427" y="0"/>
            <a:ext cx="3170138" cy="479539"/>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pitchFamily="34" charset="0"/>
              </a:defRPr>
            </a:lvl1pPr>
          </a:lstStyle>
          <a:p>
            <a:pPr>
              <a:defRPr/>
            </a:pPr>
            <a:endParaRPr lang="en-US"/>
          </a:p>
        </p:txBody>
      </p:sp>
      <p:sp>
        <p:nvSpPr>
          <p:cNvPr id="229380" name="Rectangle 4"/>
          <p:cNvSpPr>
            <a:spLocks noGrp="1" noChangeArrowheads="1"/>
          </p:cNvSpPr>
          <p:nvPr>
            <p:ph type="ftr" sz="quarter" idx="2"/>
          </p:nvPr>
        </p:nvSpPr>
        <p:spPr bwMode="auto">
          <a:xfrm>
            <a:off x="1" y="9120172"/>
            <a:ext cx="3170138" cy="479539"/>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pitchFamily="34" charset="0"/>
              </a:defRPr>
            </a:lvl1pPr>
          </a:lstStyle>
          <a:p>
            <a:pPr>
              <a:defRPr/>
            </a:pPr>
            <a:endParaRPr lang="en-US"/>
          </a:p>
        </p:txBody>
      </p:sp>
      <p:sp>
        <p:nvSpPr>
          <p:cNvPr id="229381" name="Rectangle 5"/>
          <p:cNvSpPr>
            <a:spLocks noGrp="1" noChangeArrowheads="1"/>
          </p:cNvSpPr>
          <p:nvPr>
            <p:ph type="sldNum" sz="quarter" idx="3"/>
          </p:nvPr>
        </p:nvSpPr>
        <p:spPr bwMode="auto">
          <a:xfrm>
            <a:off x="4143427" y="9120172"/>
            <a:ext cx="3170138" cy="479539"/>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pitchFamily="34" charset="0"/>
              </a:defRPr>
            </a:lvl1pPr>
          </a:lstStyle>
          <a:p>
            <a:pPr>
              <a:defRPr/>
            </a:pPr>
            <a:fld id="{3927D5E5-43E8-4E73-8830-CB26033F3EF4}" type="slidenum">
              <a:rPr lang="en-US"/>
              <a:pPr>
                <a:defRPr/>
              </a:pPr>
              <a:t>‹#›</a:t>
            </a:fld>
            <a:endParaRPr lang="en-US"/>
          </a:p>
        </p:txBody>
      </p:sp>
    </p:spTree>
    <p:extLst>
      <p:ext uri="{BB962C8B-B14F-4D97-AF65-F5344CB8AC3E}">
        <p14:creationId xmlns:p14="http://schemas.microsoft.com/office/powerpoint/2010/main" val="3254718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1" y="0"/>
            <a:ext cx="3170138" cy="479539"/>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pitchFamily="34" charset="0"/>
              </a:defRPr>
            </a:lvl1pPr>
          </a:lstStyle>
          <a:p>
            <a:pPr>
              <a:defRPr/>
            </a:pPr>
            <a:endParaRPr lang="en-US"/>
          </a:p>
        </p:txBody>
      </p:sp>
      <p:sp>
        <p:nvSpPr>
          <p:cNvPr id="173059" name="Rectangle 3"/>
          <p:cNvSpPr>
            <a:spLocks noGrp="1" noChangeArrowheads="1"/>
          </p:cNvSpPr>
          <p:nvPr>
            <p:ph type="dt" idx="1"/>
          </p:nvPr>
        </p:nvSpPr>
        <p:spPr bwMode="auto">
          <a:xfrm>
            <a:off x="4143427" y="0"/>
            <a:ext cx="3170138" cy="479539"/>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pitchFamily="34"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p:spPr>
      </p:sp>
      <p:sp>
        <p:nvSpPr>
          <p:cNvPr id="173061" name="Rectangle 5"/>
          <p:cNvSpPr>
            <a:spLocks noGrp="1" noChangeArrowheads="1"/>
          </p:cNvSpPr>
          <p:nvPr>
            <p:ph type="body" sz="quarter" idx="3"/>
          </p:nvPr>
        </p:nvSpPr>
        <p:spPr bwMode="auto">
          <a:xfrm>
            <a:off x="731194" y="4561576"/>
            <a:ext cx="5852814" cy="431882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3062" name="Rectangle 6"/>
          <p:cNvSpPr>
            <a:spLocks noGrp="1" noChangeArrowheads="1"/>
          </p:cNvSpPr>
          <p:nvPr>
            <p:ph type="ftr" sz="quarter" idx="4"/>
          </p:nvPr>
        </p:nvSpPr>
        <p:spPr bwMode="auto">
          <a:xfrm>
            <a:off x="1" y="9120172"/>
            <a:ext cx="3170138" cy="479539"/>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pitchFamily="34" charset="0"/>
              </a:defRPr>
            </a:lvl1pPr>
          </a:lstStyle>
          <a:p>
            <a:pPr>
              <a:defRPr/>
            </a:pPr>
            <a:endParaRPr lang="en-US"/>
          </a:p>
        </p:txBody>
      </p:sp>
      <p:sp>
        <p:nvSpPr>
          <p:cNvPr id="173063" name="Rectangle 7"/>
          <p:cNvSpPr>
            <a:spLocks noGrp="1" noChangeArrowheads="1"/>
          </p:cNvSpPr>
          <p:nvPr>
            <p:ph type="sldNum" sz="quarter" idx="5"/>
          </p:nvPr>
        </p:nvSpPr>
        <p:spPr bwMode="auto">
          <a:xfrm>
            <a:off x="4143427" y="9120172"/>
            <a:ext cx="3170138" cy="479539"/>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pitchFamily="34" charset="0"/>
              </a:defRPr>
            </a:lvl1pPr>
          </a:lstStyle>
          <a:p>
            <a:pPr>
              <a:defRPr/>
            </a:pPr>
            <a:fld id="{6D581376-9A36-40B0-85E2-52E3358E90D5}" type="slidenum">
              <a:rPr lang="en-US"/>
              <a:pPr>
                <a:defRPr/>
              </a:pPr>
              <a:t>‹#›</a:t>
            </a:fld>
            <a:endParaRPr lang="en-US"/>
          </a:p>
        </p:txBody>
      </p:sp>
    </p:spTree>
    <p:extLst>
      <p:ext uri="{BB962C8B-B14F-4D97-AF65-F5344CB8AC3E}">
        <p14:creationId xmlns:p14="http://schemas.microsoft.com/office/powerpoint/2010/main" val="2730753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178"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354"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532"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709"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6D581376-9A36-40B0-85E2-52E3358E90D5}" type="slidenum">
              <a:rPr lang="en-US" smtClean="0"/>
              <a:pPr>
                <a:defRPr/>
              </a:pPr>
              <a:t>14</a:t>
            </a:fld>
            <a:endParaRPr lang="en-US"/>
          </a:p>
        </p:txBody>
      </p:sp>
    </p:spTree>
    <p:extLst>
      <p:ext uri="{BB962C8B-B14F-4D97-AF65-F5344CB8AC3E}">
        <p14:creationId xmlns:p14="http://schemas.microsoft.com/office/powerpoint/2010/main" val="519914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BEC1A7B-C8AC-4FD3-A451-6720BBC367FE}" type="slidenum">
              <a:rPr lang="en-US" smtClean="0"/>
              <a:pPr>
                <a:defRPr/>
              </a:pPr>
              <a:t>‹#›</a:t>
            </a:fld>
            <a:endParaRPr lang="en-US"/>
          </a:p>
        </p:txBody>
      </p:sp>
    </p:spTree>
    <p:extLst>
      <p:ext uri="{BB962C8B-B14F-4D97-AF65-F5344CB8AC3E}">
        <p14:creationId xmlns:p14="http://schemas.microsoft.com/office/powerpoint/2010/main" val="130264263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BEC1A7B-C8AC-4FD3-A451-6720BBC367FE}" type="slidenum">
              <a:rPr lang="en-US" smtClean="0"/>
              <a:pPr>
                <a:defRPr/>
              </a:pPr>
              <a:t>‹#›</a:t>
            </a:fld>
            <a:endParaRPr lang="en-US"/>
          </a:p>
        </p:txBody>
      </p:sp>
    </p:spTree>
    <p:extLst>
      <p:ext uri="{BB962C8B-B14F-4D97-AF65-F5344CB8AC3E}">
        <p14:creationId xmlns:p14="http://schemas.microsoft.com/office/powerpoint/2010/main" val="71359724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BEC1A7B-C8AC-4FD3-A451-6720BBC367FE}" type="slidenum">
              <a:rPr lang="en-US" smtClean="0"/>
              <a:pPr>
                <a:defRPr/>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2720301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BEC1A7B-C8AC-4FD3-A451-6720BBC367FE}" type="slidenum">
              <a:rPr lang="en-US" smtClean="0"/>
              <a:pPr>
                <a:defRPr/>
              </a:pPr>
              <a:t>‹#›</a:t>
            </a:fld>
            <a:endParaRPr lang="en-US"/>
          </a:p>
        </p:txBody>
      </p:sp>
    </p:spTree>
    <p:extLst>
      <p:ext uri="{BB962C8B-B14F-4D97-AF65-F5344CB8AC3E}">
        <p14:creationId xmlns:p14="http://schemas.microsoft.com/office/powerpoint/2010/main" val="271938560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BEC1A7B-C8AC-4FD3-A451-6720BBC367FE}" type="slidenum">
              <a:rPr lang="en-US" smtClean="0"/>
              <a:pPr>
                <a:defRPr/>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7575610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BEC1A7B-C8AC-4FD3-A451-6720BBC367FE}" type="slidenum">
              <a:rPr lang="en-US" smtClean="0"/>
              <a:pPr>
                <a:defRPr/>
              </a:pPr>
              <a:t>‹#›</a:t>
            </a:fld>
            <a:endParaRPr lang="en-US"/>
          </a:p>
        </p:txBody>
      </p:sp>
    </p:spTree>
    <p:extLst>
      <p:ext uri="{BB962C8B-B14F-4D97-AF65-F5344CB8AC3E}">
        <p14:creationId xmlns:p14="http://schemas.microsoft.com/office/powerpoint/2010/main" val="168469452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BEC1A7B-C8AC-4FD3-A451-6720BBC367FE}" type="slidenum">
              <a:rPr lang="en-US" smtClean="0"/>
              <a:pPr>
                <a:defRPr/>
              </a:pPr>
              <a:t>‹#›</a:t>
            </a:fld>
            <a:endParaRPr lang="en-US"/>
          </a:p>
        </p:txBody>
      </p:sp>
    </p:spTree>
    <p:extLst>
      <p:ext uri="{BB962C8B-B14F-4D97-AF65-F5344CB8AC3E}">
        <p14:creationId xmlns:p14="http://schemas.microsoft.com/office/powerpoint/2010/main" val="130675761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BEC1A7B-C8AC-4FD3-A451-6720BBC367FE}" type="slidenum">
              <a:rPr lang="en-US" smtClean="0"/>
              <a:pPr>
                <a:defRPr/>
              </a:pPr>
              <a:t>‹#›</a:t>
            </a:fld>
            <a:endParaRPr lang="en-US"/>
          </a:p>
        </p:txBody>
      </p:sp>
    </p:spTree>
    <p:extLst>
      <p:ext uri="{BB962C8B-B14F-4D97-AF65-F5344CB8AC3E}">
        <p14:creationId xmlns:p14="http://schemas.microsoft.com/office/powerpoint/2010/main" val="80086033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BEC1A7B-C8AC-4FD3-A451-6720BBC367FE}" type="slidenum">
              <a:rPr lang="en-US" smtClean="0"/>
              <a:pPr>
                <a:defRPr/>
              </a:pPr>
              <a:t>‹#›</a:t>
            </a:fld>
            <a:endParaRPr lang="en-US"/>
          </a:p>
        </p:txBody>
      </p:sp>
    </p:spTree>
    <p:extLst>
      <p:ext uri="{BB962C8B-B14F-4D97-AF65-F5344CB8AC3E}">
        <p14:creationId xmlns:p14="http://schemas.microsoft.com/office/powerpoint/2010/main" val="181674516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BEC1A7B-C8AC-4FD3-A451-6720BBC367FE}" type="slidenum">
              <a:rPr lang="en-US" smtClean="0"/>
              <a:pPr>
                <a:defRPr/>
              </a:pPr>
              <a:t>‹#›</a:t>
            </a:fld>
            <a:endParaRPr lang="en-US"/>
          </a:p>
        </p:txBody>
      </p:sp>
    </p:spTree>
    <p:extLst>
      <p:ext uri="{BB962C8B-B14F-4D97-AF65-F5344CB8AC3E}">
        <p14:creationId xmlns:p14="http://schemas.microsoft.com/office/powerpoint/2010/main" val="429108765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BEC1A7B-C8AC-4FD3-A451-6720BBC367FE}" type="slidenum">
              <a:rPr lang="en-US" smtClean="0"/>
              <a:pPr>
                <a:defRPr/>
              </a:pPr>
              <a:t>‹#›</a:t>
            </a:fld>
            <a:endParaRPr lang="en-US"/>
          </a:p>
        </p:txBody>
      </p:sp>
    </p:spTree>
    <p:extLst>
      <p:ext uri="{BB962C8B-B14F-4D97-AF65-F5344CB8AC3E}">
        <p14:creationId xmlns:p14="http://schemas.microsoft.com/office/powerpoint/2010/main" val="332847244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BEC1A7B-C8AC-4FD3-A451-6720BBC367FE}" type="slidenum">
              <a:rPr lang="en-US" smtClean="0"/>
              <a:pPr>
                <a:defRPr/>
              </a:pPr>
              <a:t>‹#›</a:t>
            </a:fld>
            <a:endParaRPr lang="en-US"/>
          </a:p>
        </p:txBody>
      </p:sp>
    </p:spTree>
    <p:extLst>
      <p:ext uri="{BB962C8B-B14F-4D97-AF65-F5344CB8AC3E}">
        <p14:creationId xmlns:p14="http://schemas.microsoft.com/office/powerpoint/2010/main" val="350885604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BEC1A7B-C8AC-4FD3-A451-6720BBC367FE}" type="slidenum">
              <a:rPr lang="en-US" smtClean="0"/>
              <a:pPr>
                <a:defRPr/>
              </a:pPr>
              <a:t>‹#›</a:t>
            </a:fld>
            <a:endParaRPr lang="en-US"/>
          </a:p>
        </p:txBody>
      </p:sp>
    </p:spTree>
    <p:extLst>
      <p:ext uri="{BB962C8B-B14F-4D97-AF65-F5344CB8AC3E}">
        <p14:creationId xmlns:p14="http://schemas.microsoft.com/office/powerpoint/2010/main" val="245922457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BEC1A7B-C8AC-4FD3-A451-6720BBC367FE}" type="slidenum">
              <a:rPr lang="en-US" smtClean="0"/>
              <a:pPr>
                <a:defRPr/>
              </a:pPr>
              <a:t>‹#›</a:t>
            </a:fld>
            <a:endParaRPr lang="en-US"/>
          </a:p>
        </p:txBody>
      </p:sp>
    </p:spTree>
    <p:extLst>
      <p:ext uri="{BB962C8B-B14F-4D97-AF65-F5344CB8AC3E}">
        <p14:creationId xmlns:p14="http://schemas.microsoft.com/office/powerpoint/2010/main" val="353224816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BEC1A7B-C8AC-4FD3-A451-6720BBC367FE}" type="slidenum">
              <a:rPr lang="en-US" smtClean="0"/>
              <a:pPr>
                <a:defRPr/>
              </a:pPr>
              <a:t>‹#›</a:t>
            </a:fld>
            <a:endParaRPr lang="en-US"/>
          </a:p>
        </p:txBody>
      </p:sp>
    </p:spTree>
    <p:extLst>
      <p:ext uri="{BB962C8B-B14F-4D97-AF65-F5344CB8AC3E}">
        <p14:creationId xmlns:p14="http://schemas.microsoft.com/office/powerpoint/2010/main" val="351386317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BEC1A7B-C8AC-4FD3-A451-6720BBC367FE}" type="slidenum">
              <a:rPr lang="en-US" smtClean="0"/>
              <a:pPr>
                <a:defRPr/>
              </a:pPr>
              <a:t>‹#›</a:t>
            </a:fld>
            <a:endParaRPr lang="en-US"/>
          </a:p>
        </p:txBody>
      </p:sp>
    </p:spTree>
    <p:extLst>
      <p:ext uri="{BB962C8B-B14F-4D97-AF65-F5344CB8AC3E}">
        <p14:creationId xmlns:p14="http://schemas.microsoft.com/office/powerpoint/2010/main" val="22646251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2BEC1A7B-C8AC-4FD3-A451-6720BBC367FE}" type="slidenum">
              <a:rPr lang="en-US" smtClean="0"/>
              <a:pPr>
                <a:defRPr/>
              </a:pPr>
              <a:t>‹#›</a:t>
            </a:fld>
            <a:endParaRPr lang="en-US"/>
          </a:p>
        </p:txBody>
      </p:sp>
    </p:spTree>
    <p:extLst>
      <p:ext uri="{BB962C8B-B14F-4D97-AF65-F5344CB8AC3E}">
        <p14:creationId xmlns:p14="http://schemas.microsoft.com/office/powerpoint/2010/main" val="411499170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ai.berkeley.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a:spLocks noGrp="1" noChangeArrowheads="1"/>
          </p:cNvSpPr>
          <p:nvPr>
            <p:ph type="ctrTitle"/>
          </p:nvPr>
        </p:nvSpPr>
        <p:spPr>
          <a:xfrm>
            <a:off x="2133600" y="1066800"/>
            <a:ext cx="7924800" cy="1600200"/>
          </a:xfrm>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ctr" eaLnBrk="1" hangingPunct="1"/>
            <a:r>
              <a:rPr lang="en-US" altLang="en-US" sz="3200" dirty="0" err="1">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Yapay</a:t>
            </a:r>
            <a:r>
              <a:rPr lang="en-US" altLang="en-US" sz="32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3200" dirty="0" err="1">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Zeka</a:t>
            </a:r>
            <a:r>
              <a:rPr lang="tr-TR" altLang="en-US" sz="32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br>
              <a:rPr lang="tr-TR" altLang="en-US" sz="32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tr-TR" altLang="en-US" sz="32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802600715151 </a:t>
            </a:r>
            <a:r>
              <a:rPr lang="tr-TR" altLang="en-US" dirty="0" smtClean="0">
                <a:ea typeface="ＭＳ Ｐゴシック" panose="020B0600070205080204" pitchFamily="34" charset="-128"/>
              </a:rPr>
              <a:t/>
            </a:r>
            <a:br>
              <a:rPr lang="tr-TR" altLang="en-US" dirty="0" smtClean="0">
                <a:ea typeface="ＭＳ Ｐゴシック" panose="020B0600070205080204" pitchFamily="34" charset="-128"/>
              </a:rPr>
            </a:br>
            <a:endParaRPr lang="en-US" altLang="en-US" dirty="0" smtClean="0">
              <a:ea typeface="ＭＳ Ｐゴシック" panose="020B0600070205080204" pitchFamily="34" charset="-128"/>
            </a:endParaRPr>
          </a:p>
        </p:txBody>
      </p:sp>
      <p:sp>
        <p:nvSpPr>
          <p:cNvPr id="3075" name="Rectangle 3"/>
          <p:cNvSpPr>
            <a:spLocks noGrp="1" noChangeArrowheads="1"/>
          </p:cNvSpPr>
          <p:nvPr>
            <p:ph type="subTitle" idx="1"/>
          </p:nvPr>
        </p:nvSpPr>
        <p:spPr>
          <a:xfrm>
            <a:off x="2540000" y="3429000"/>
            <a:ext cx="4572000" cy="762000"/>
          </a:xfrm>
        </p:spPr>
        <p:txBody>
          <a:bodyPr rtlCol="0">
            <a:normAutofit/>
          </a:bodyPr>
          <a:lstStyle/>
          <a:p>
            <a:pPr>
              <a:defRPr/>
            </a:pPr>
            <a:r>
              <a:rPr lang="tr-TR" altLang="en-US" b="1" dirty="0" smtClean="0"/>
              <a:t>Doç. Dr. Mehmet Serdar GÜZEL</a:t>
            </a:r>
            <a:endParaRPr lang="en-US" altLang="en-US" b="1" dirty="0" smtClean="0"/>
          </a:p>
        </p:txBody>
      </p:sp>
      <p:sp>
        <p:nvSpPr>
          <p:cNvPr id="6148" name="Text Box 9"/>
          <p:cNvSpPr txBox="1">
            <a:spLocks noChangeArrowheads="1"/>
          </p:cNvSpPr>
          <p:nvPr/>
        </p:nvSpPr>
        <p:spPr bwMode="auto">
          <a:xfrm>
            <a:off x="1628029" y="4546600"/>
            <a:ext cx="8365623" cy="81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20000"/>
              </a:spcBef>
              <a:buClr>
                <a:schemeClr val="accent2"/>
              </a:buClr>
              <a:buSzTx/>
              <a:buFontTx/>
              <a:buNone/>
            </a:pPr>
            <a:r>
              <a:rPr lang="tr-TR" altLang="en-US" sz="2133"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Slides</a:t>
            </a:r>
            <a:r>
              <a:rPr lang="tr-TR" altLang="en-US" sz="2133"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tr-TR" altLang="en-US" sz="2133"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are</a:t>
            </a:r>
            <a:r>
              <a:rPr lang="tr-TR" altLang="en-US" sz="2133"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tr-TR" altLang="en-US" sz="2133"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mainly</a:t>
            </a:r>
            <a:r>
              <a:rPr lang="tr-TR" altLang="en-US" sz="2133"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tr-TR" altLang="en-US" sz="2133"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adapted</a:t>
            </a:r>
            <a:r>
              <a:rPr lang="tr-TR" altLang="en-US" sz="2133"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tr-TR" altLang="en-US" sz="2133"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from</a:t>
            </a:r>
            <a:r>
              <a:rPr lang="tr-TR" altLang="en-US" sz="2133"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tr-TR" altLang="en-US" sz="2133"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the</a:t>
            </a:r>
            <a:r>
              <a:rPr lang="tr-TR" altLang="en-US" sz="2133"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tr-TR" altLang="en-US" sz="2133"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following</a:t>
            </a:r>
            <a:r>
              <a:rPr lang="tr-TR" altLang="en-US" sz="2133"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tr-TR" altLang="en-US" sz="2133"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course</a:t>
            </a:r>
            <a:r>
              <a:rPr lang="tr-TR" altLang="en-US" sz="2133"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tr-TR" altLang="en-US" sz="2133"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page</a:t>
            </a:r>
            <a:r>
              <a:rPr lang="tr-TR" altLang="en-US" sz="2133"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endParaRPr lang="en-US" altLang="en-US" sz="2133"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ctr" eaLnBrk="1" hangingPunct="1">
              <a:spcBef>
                <a:spcPct val="20000"/>
              </a:spcBef>
              <a:buClr>
                <a:schemeClr val="accent2"/>
              </a:buClr>
              <a:buSzTx/>
              <a:buFontTx/>
              <a:buNone/>
            </a:pPr>
            <a:r>
              <a:rPr lang="en-US" sz="2133"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t>
            </a:r>
            <a:r>
              <a:rPr lang="en-US" sz="2133" dirty="0">
                <a:solidFill>
                  <a:schemeClr val="tx1"/>
                </a:solidFill>
                <a:latin typeface="Times New Roman" panose="02020603050405020304" pitchFamily="18" charset="0"/>
                <a:ea typeface="Tahoma" panose="020B0604030504040204" pitchFamily="34" charset="0"/>
                <a:cs typeface="Times New Roman" panose="02020603050405020304" pitchFamily="18" charset="0"/>
                <a:hlinkClick r:id="rId2"/>
              </a:rPr>
              <a:t>http://ai.berkeley.edu</a:t>
            </a:r>
            <a:r>
              <a:rPr lang="en-US" sz="2133"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created by Dan Klein and Pieter </a:t>
            </a:r>
            <a:r>
              <a:rPr lang="en-US" sz="2133"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Abbeel</a:t>
            </a:r>
            <a:r>
              <a:rPr lang="en-US" sz="2133"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for CS188</a:t>
            </a:r>
            <a:endParaRPr lang="tr-TR" altLang="en-US" sz="2133"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Rectangle 1"/>
          <p:cNvSpPr>
            <a:spLocks noChangeArrowheads="1"/>
          </p:cNvSpPr>
          <p:nvPr/>
        </p:nvSpPr>
        <p:spPr bwMode="auto">
          <a:xfrm>
            <a:off x="406401" y="3190732"/>
            <a:ext cx="24628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hangingPunct="0"/>
            <a:r>
              <a:rPr lang="en-US" altLang="en-US" sz="2400">
                <a:latin typeface="Arial" panose="020B0604020202020204" pitchFamily="34" charset="0"/>
              </a:rPr>
              <a:t/>
            </a:r>
            <a:br>
              <a:rPr lang="en-US" altLang="en-US" sz="2400">
                <a:latin typeface="Arial" panose="020B0604020202020204" pitchFamily="34" charset="0"/>
              </a:rPr>
            </a:br>
            <a:endParaRPr lang="en-US" altLang="en-US" sz="2400">
              <a:latin typeface="Arial" panose="020B0604020202020204" pitchFamily="34" charset="0"/>
            </a:endParaRPr>
          </a:p>
        </p:txBody>
      </p:sp>
      <p:sp>
        <p:nvSpPr>
          <p:cNvPr id="5" name="Rectangle 2"/>
          <p:cNvSpPr>
            <a:spLocks noChangeArrowheads="1"/>
          </p:cNvSpPr>
          <p:nvPr/>
        </p:nvSpPr>
        <p:spPr bwMode="auto">
          <a:xfrm>
            <a:off x="711201" y="3190732"/>
            <a:ext cx="24628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hangingPunct="0"/>
            <a:r>
              <a:rPr lang="en-US" altLang="en-US" sz="2400">
                <a:latin typeface="Arial" panose="020B0604020202020204" pitchFamily="34" charset="0"/>
              </a:rPr>
              <a:t/>
            </a:r>
            <a:br>
              <a:rPr lang="en-US" altLang="en-US" sz="2400">
                <a:latin typeface="Arial" panose="020B0604020202020204" pitchFamily="34" charset="0"/>
              </a:rPr>
            </a:br>
            <a:endParaRPr lang="en-US" altLang="en-US" sz="2400">
              <a:latin typeface="Arial" panose="020B0604020202020204" pitchFamily="34" charset="0"/>
            </a:endParaRPr>
          </a:p>
        </p:txBody>
      </p:sp>
    </p:spTree>
    <p:extLst>
      <p:ext uri="{BB962C8B-B14F-4D97-AF65-F5344CB8AC3E}">
        <p14:creationId xmlns:p14="http://schemas.microsoft.com/office/powerpoint/2010/main" val="552392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Strong K-Consistency</a:t>
            </a:r>
          </a:p>
        </p:txBody>
      </p:sp>
      <p:sp>
        <p:nvSpPr>
          <p:cNvPr id="15363" name="Rectangle 3"/>
          <p:cNvSpPr>
            <a:spLocks noGrp="1" noChangeArrowheads="1"/>
          </p:cNvSpPr>
          <p:nvPr>
            <p:ph idx="1"/>
          </p:nvPr>
        </p:nvSpPr>
        <p:spPr/>
        <p:txBody>
          <a:bodyPr>
            <a:normAutofit fontScale="70000" lnSpcReduction="20000"/>
          </a:bodyPr>
          <a:lstStyle/>
          <a:p>
            <a:pPr eaLnBrk="1" hangingPunct="1">
              <a:lnSpc>
                <a:spcPct val="90000"/>
              </a:lnSpc>
            </a:pPr>
            <a:r>
              <a:rPr lang="en-US" sz="2400" dirty="0"/>
              <a:t>Strong k-consistency: also k-1, k-2, … 1 consistent</a:t>
            </a:r>
          </a:p>
          <a:p>
            <a:pPr lvl="4">
              <a:lnSpc>
                <a:spcPct val="90000"/>
              </a:lnSpc>
            </a:pPr>
            <a:endParaRPr lang="en-US" sz="1200" dirty="0"/>
          </a:p>
          <a:p>
            <a:pPr eaLnBrk="1" hangingPunct="1">
              <a:lnSpc>
                <a:spcPct val="90000"/>
              </a:lnSpc>
            </a:pPr>
            <a:r>
              <a:rPr lang="en-US" sz="2400" dirty="0"/>
              <a:t>Claim: strong n-consistency means we can solve without backtracking!</a:t>
            </a:r>
          </a:p>
          <a:p>
            <a:pPr lvl="4">
              <a:lnSpc>
                <a:spcPct val="90000"/>
              </a:lnSpc>
            </a:pPr>
            <a:endParaRPr lang="en-US" sz="1200" dirty="0"/>
          </a:p>
          <a:p>
            <a:pPr eaLnBrk="1" hangingPunct="1">
              <a:lnSpc>
                <a:spcPct val="90000"/>
              </a:lnSpc>
            </a:pPr>
            <a:r>
              <a:rPr lang="en-US" sz="2400" dirty="0"/>
              <a:t>Why?</a:t>
            </a:r>
          </a:p>
          <a:p>
            <a:pPr lvl="1" eaLnBrk="1" hangingPunct="1">
              <a:lnSpc>
                <a:spcPct val="90000"/>
              </a:lnSpc>
            </a:pPr>
            <a:r>
              <a:rPr lang="en-US" sz="2000" dirty="0"/>
              <a:t>Choose any assignment to any variable</a:t>
            </a:r>
          </a:p>
          <a:p>
            <a:pPr lvl="1" eaLnBrk="1" hangingPunct="1">
              <a:lnSpc>
                <a:spcPct val="90000"/>
              </a:lnSpc>
            </a:pPr>
            <a:r>
              <a:rPr lang="en-US" sz="2000" dirty="0"/>
              <a:t>Choose a new variable</a:t>
            </a:r>
          </a:p>
          <a:p>
            <a:pPr lvl="1" eaLnBrk="1" hangingPunct="1">
              <a:lnSpc>
                <a:spcPct val="90000"/>
              </a:lnSpc>
            </a:pPr>
            <a:r>
              <a:rPr lang="en-US" sz="2000" dirty="0"/>
              <a:t>By 2-consistency, there is a choice consistent with the first</a:t>
            </a:r>
          </a:p>
          <a:p>
            <a:pPr lvl="1" eaLnBrk="1" hangingPunct="1">
              <a:lnSpc>
                <a:spcPct val="90000"/>
              </a:lnSpc>
            </a:pPr>
            <a:r>
              <a:rPr lang="en-US" sz="2000" dirty="0"/>
              <a:t>Choose a new variable</a:t>
            </a:r>
          </a:p>
          <a:p>
            <a:pPr lvl="1" eaLnBrk="1" hangingPunct="1">
              <a:lnSpc>
                <a:spcPct val="90000"/>
              </a:lnSpc>
            </a:pPr>
            <a:r>
              <a:rPr lang="en-US" sz="2000" dirty="0"/>
              <a:t>By 3-consistency, there is a choice consistent with the first 2</a:t>
            </a:r>
          </a:p>
          <a:p>
            <a:pPr lvl="1" eaLnBrk="1" hangingPunct="1">
              <a:lnSpc>
                <a:spcPct val="90000"/>
              </a:lnSpc>
            </a:pPr>
            <a:r>
              <a:rPr lang="en-US" sz="2000" dirty="0"/>
              <a:t>…</a:t>
            </a:r>
          </a:p>
          <a:p>
            <a:pPr lvl="4">
              <a:lnSpc>
                <a:spcPct val="90000"/>
              </a:lnSpc>
            </a:pPr>
            <a:endParaRPr lang="en-US" sz="1200" dirty="0"/>
          </a:p>
          <a:p>
            <a:pPr eaLnBrk="1" hangingPunct="1">
              <a:lnSpc>
                <a:spcPct val="90000"/>
              </a:lnSpc>
            </a:pPr>
            <a:r>
              <a:rPr lang="en-US" sz="2400" dirty="0"/>
              <a:t>Lots of middle ground between arc consistency and n-consistency!  (e.g. k=3, called path consistency)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75634" y="1222436"/>
            <a:ext cx="6469334" cy="545882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Problem Structure</a:t>
            </a:r>
          </a:p>
        </p:txBody>
      </p:sp>
      <p:sp>
        <p:nvSpPr>
          <p:cNvPr id="16387" name="Rectangle 3"/>
          <p:cNvSpPr>
            <a:spLocks noGrp="1" noChangeArrowheads="1"/>
          </p:cNvSpPr>
          <p:nvPr>
            <p:ph idx="1"/>
          </p:nvPr>
        </p:nvSpPr>
        <p:spPr>
          <a:xfrm>
            <a:off x="457200" y="1600200"/>
            <a:ext cx="7239000" cy="4876800"/>
          </a:xfrm>
        </p:spPr>
        <p:txBody>
          <a:bodyPr/>
          <a:lstStyle/>
          <a:p>
            <a:pPr eaLnBrk="1" hangingPunct="1">
              <a:lnSpc>
                <a:spcPct val="80000"/>
              </a:lnSpc>
            </a:pPr>
            <a:r>
              <a:rPr lang="en-US" sz="2400" dirty="0"/>
              <a:t>Extreme case: independent </a:t>
            </a:r>
            <a:r>
              <a:rPr lang="en-US" sz="2400" dirty="0" err="1"/>
              <a:t>subproblems</a:t>
            </a:r>
            <a:endParaRPr lang="en-US" sz="2400" dirty="0"/>
          </a:p>
          <a:p>
            <a:pPr lvl="1">
              <a:lnSpc>
                <a:spcPct val="80000"/>
              </a:lnSpc>
            </a:pPr>
            <a:r>
              <a:rPr lang="en-US" sz="2000" dirty="0"/>
              <a:t>Example: Tasmania and mainland do not interact</a:t>
            </a:r>
            <a:endParaRPr lang="en-US" sz="2400" dirty="0"/>
          </a:p>
          <a:p>
            <a:pPr>
              <a:lnSpc>
                <a:spcPct val="80000"/>
              </a:lnSpc>
            </a:pPr>
            <a:endParaRPr lang="en-US" sz="2400" dirty="0"/>
          </a:p>
          <a:p>
            <a:pPr>
              <a:lnSpc>
                <a:spcPct val="80000"/>
              </a:lnSpc>
            </a:pPr>
            <a:r>
              <a:rPr lang="en-US" sz="2400" dirty="0"/>
              <a:t>Independent </a:t>
            </a:r>
            <a:r>
              <a:rPr lang="en-US" sz="2400" dirty="0" err="1"/>
              <a:t>subproblems</a:t>
            </a:r>
            <a:r>
              <a:rPr lang="en-US" sz="2400" dirty="0"/>
              <a:t> are identifiable as connected components of constraint graph</a:t>
            </a:r>
          </a:p>
          <a:p>
            <a:pPr eaLnBrk="1" hangingPunct="1">
              <a:lnSpc>
                <a:spcPct val="80000"/>
              </a:lnSpc>
            </a:pPr>
            <a:endParaRPr lang="en-US" sz="2400" dirty="0"/>
          </a:p>
          <a:p>
            <a:pPr eaLnBrk="1" hangingPunct="1">
              <a:lnSpc>
                <a:spcPct val="80000"/>
              </a:lnSpc>
            </a:pPr>
            <a:r>
              <a:rPr lang="en-US" sz="2400" dirty="0"/>
              <a:t>Suppose a graph of n variables can be broken into </a:t>
            </a:r>
            <a:r>
              <a:rPr lang="en-US" sz="2400" dirty="0" err="1"/>
              <a:t>subproblems</a:t>
            </a:r>
            <a:r>
              <a:rPr lang="en-US" sz="2400" dirty="0"/>
              <a:t> of only c variables:</a:t>
            </a:r>
          </a:p>
          <a:p>
            <a:pPr lvl="1" eaLnBrk="1" hangingPunct="1">
              <a:lnSpc>
                <a:spcPct val="80000"/>
              </a:lnSpc>
            </a:pPr>
            <a:r>
              <a:rPr lang="en-US" sz="2000" dirty="0"/>
              <a:t>Worst-case solution cost is O((n/c)(d</a:t>
            </a:r>
            <a:r>
              <a:rPr lang="en-US" sz="2000" baseline="30000" dirty="0"/>
              <a:t>c</a:t>
            </a:r>
            <a:r>
              <a:rPr lang="en-US" sz="2000" dirty="0"/>
              <a:t>)), linear in n</a:t>
            </a:r>
          </a:p>
          <a:p>
            <a:pPr lvl="1" eaLnBrk="1" hangingPunct="1">
              <a:lnSpc>
                <a:spcPct val="80000"/>
              </a:lnSpc>
            </a:pPr>
            <a:r>
              <a:rPr lang="en-US" sz="2000" dirty="0"/>
              <a:t>E.g., n = 80, d = 2, c =20</a:t>
            </a:r>
          </a:p>
          <a:p>
            <a:pPr lvl="1" eaLnBrk="1" hangingPunct="1">
              <a:lnSpc>
                <a:spcPct val="80000"/>
              </a:lnSpc>
            </a:pPr>
            <a:r>
              <a:rPr lang="en-US" sz="2000" dirty="0"/>
              <a:t>2</a:t>
            </a:r>
            <a:r>
              <a:rPr lang="en-US" sz="2000" baseline="30000" dirty="0"/>
              <a:t>80</a:t>
            </a:r>
            <a:r>
              <a:rPr lang="en-US" sz="2000" dirty="0"/>
              <a:t> = 4 billion years at 10 million nodes/sec</a:t>
            </a:r>
          </a:p>
          <a:p>
            <a:pPr lvl="1" eaLnBrk="1" hangingPunct="1">
              <a:lnSpc>
                <a:spcPct val="80000"/>
              </a:lnSpc>
            </a:pPr>
            <a:r>
              <a:rPr lang="en-US" sz="2000" dirty="0"/>
              <a:t>(4)(2</a:t>
            </a:r>
            <a:r>
              <a:rPr lang="en-US" sz="2000" baseline="30000" dirty="0"/>
              <a:t>20</a:t>
            </a:r>
            <a:r>
              <a:rPr lang="en-US" sz="2000" dirty="0"/>
              <a:t>) = 0.4 seconds at 10 million nodes/sec</a:t>
            </a:r>
          </a:p>
          <a:p>
            <a:pPr eaLnBrk="1" hangingPunct="1">
              <a:lnSpc>
                <a:spcPct val="80000"/>
              </a:lnSpc>
            </a:pPr>
            <a:endParaRPr lang="en-US" sz="2400" dirty="0"/>
          </a:p>
        </p:txBody>
      </p:sp>
      <p:pic>
        <p:nvPicPr>
          <p:cNvPr id="16388" name="Picture 4"/>
          <p:cNvPicPr>
            <a:picLocks noChangeAspect="1" noChangeArrowheads="1"/>
          </p:cNvPicPr>
          <p:nvPr/>
        </p:nvPicPr>
        <p:blipFill>
          <a:blip r:embed="rId2" cstate="print"/>
          <a:srcRect/>
          <a:stretch>
            <a:fillRect/>
          </a:stretch>
        </p:blipFill>
        <p:spPr bwMode="auto">
          <a:xfrm>
            <a:off x="7848601" y="1476377"/>
            <a:ext cx="3614739" cy="317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Tree-Structured CSPs</a:t>
            </a:r>
          </a:p>
        </p:txBody>
      </p:sp>
      <p:sp>
        <p:nvSpPr>
          <p:cNvPr id="17411" name="Rectangle 3"/>
          <p:cNvSpPr>
            <a:spLocks noGrp="1" noChangeArrowheads="1"/>
          </p:cNvSpPr>
          <p:nvPr>
            <p:ph idx="1"/>
          </p:nvPr>
        </p:nvSpPr>
        <p:spPr>
          <a:xfrm>
            <a:off x="406400" y="1397002"/>
            <a:ext cx="11328400" cy="4729164"/>
          </a:xfrm>
        </p:spPr>
        <p:txBody>
          <a:bodyPr>
            <a:normAutofit fontScale="92500" lnSpcReduction="10000"/>
          </a:bodyPr>
          <a:lstStyle/>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r>
              <a:rPr lang="en-US" sz="2400" dirty="0"/>
              <a:t>Theorem: if the constraint graph has no loops, the CSP can be solved in O(n d</a:t>
            </a:r>
            <a:r>
              <a:rPr lang="en-US" sz="2400" baseline="30000" dirty="0"/>
              <a:t>2</a:t>
            </a:r>
            <a:r>
              <a:rPr lang="en-US" sz="2400" dirty="0"/>
              <a:t>) time</a:t>
            </a:r>
          </a:p>
          <a:p>
            <a:pPr lvl="1" eaLnBrk="1" hangingPunct="1">
              <a:lnSpc>
                <a:spcPct val="80000"/>
              </a:lnSpc>
            </a:pPr>
            <a:r>
              <a:rPr lang="en-US" sz="2000" dirty="0"/>
              <a:t>Compare to general CSPs, where worst-case time is O(</a:t>
            </a:r>
            <a:r>
              <a:rPr lang="en-US" sz="2000" dirty="0" err="1"/>
              <a:t>d</a:t>
            </a:r>
            <a:r>
              <a:rPr lang="en-US" sz="2000" baseline="30000" dirty="0" err="1"/>
              <a:t>n</a:t>
            </a:r>
            <a:r>
              <a:rPr lang="en-US" sz="2000" dirty="0"/>
              <a:t>)</a:t>
            </a:r>
          </a:p>
          <a:p>
            <a:pPr eaLnBrk="1" hangingPunct="1">
              <a:lnSpc>
                <a:spcPct val="80000"/>
              </a:lnSpc>
            </a:pPr>
            <a:endParaRPr lang="en-US" sz="2400" dirty="0"/>
          </a:p>
          <a:p>
            <a:pPr eaLnBrk="1" hangingPunct="1">
              <a:lnSpc>
                <a:spcPct val="80000"/>
              </a:lnSpc>
            </a:pPr>
            <a:r>
              <a:rPr lang="en-US" sz="2400" dirty="0"/>
              <a:t>This property also applies to probabilistic reasoning (later): an example of the relation between syntactic restrictions and the complexity of reasoning</a:t>
            </a:r>
          </a:p>
          <a:p>
            <a:pPr eaLnBrk="1" hangingPunct="1">
              <a:lnSpc>
                <a:spcPct val="80000"/>
              </a:lnSpc>
            </a:pPr>
            <a:endParaRPr lang="en-US" sz="2400" dirty="0"/>
          </a:p>
        </p:txBody>
      </p:sp>
      <p:pic>
        <p:nvPicPr>
          <p:cNvPr id="17412" name="Picture 4"/>
          <p:cNvPicPr>
            <a:picLocks noChangeAspect="1" noChangeArrowheads="1"/>
          </p:cNvPicPr>
          <p:nvPr/>
        </p:nvPicPr>
        <p:blipFill>
          <a:blip r:embed="rId2" cstate="print"/>
          <a:srcRect/>
          <a:stretch>
            <a:fillRect/>
          </a:stretch>
        </p:blipFill>
        <p:spPr bwMode="auto">
          <a:xfrm>
            <a:off x="3886200" y="1371600"/>
            <a:ext cx="4419600" cy="25434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smtClean="0"/>
              <a:t>Example: </a:t>
            </a:r>
            <a:r>
              <a:rPr lang="tr-TR" dirty="0" smtClean="0"/>
              <a:t>8</a:t>
            </a:r>
            <a:r>
              <a:rPr lang="en-US" dirty="0" smtClean="0"/>
              <a:t>-Queens</a:t>
            </a:r>
            <a:endParaRPr lang="en-US" dirty="0" smtClean="0"/>
          </a:p>
        </p:txBody>
      </p:sp>
      <p:sp>
        <p:nvSpPr>
          <p:cNvPr id="23555" name="Rectangle 3"/>
          <p:cNvSpPr>
            <a:spLocks noGrp="1" noChangeArrowheads="1"/>
          </p:cNvSpPr>
          <p:nvPr>
            <p:ph idx="1"/>
          </p:nvPr>
        </p:nvSpPr>
        <p:spPr>
          <a:xfrm>
            <a:off x="2971800" y="4008437"/>
            <a:ext cx="6400800" cy="1935163"/>
          </a:xfrm>
        </p:spPr>
        <p:txBody>
          <a:bodyPr>
            <a:normAutofit/>
          </a:bodyPr>
          <a:lstStyle/>
          <a:p>
            <a:pPr algn="just">
              <a:lnSpc>
                <a:spcPct val="80000"/>
              </a:lnSpc>
            </a:pPr>
            <a:r>
              <a:rPr lang="en-US" sz="2400" dirty="0">
                <a:latin typeface="Times New Roman" panose="02020603050405020304" pitchFamily="18" charset="0"/>
                <a:cs typeface="Times New Roman" panose="02020603050405020304" pitchFamily="18" charset="0"/>
              </a:rPr>
              <a:t>The eight queens problem is the problem of placing eight queens on an 8×8 chessboard such that none of them attack one another (no two are in the same row, column, or diagonal). More generally, the n queens problem places n queens on an </a:t>
            </a:r>
            <a:r>
              <a:rPr lang="en-US" sz="2400" dirty="0" err="1">
                <a:latin typeface="Times New Roman" panose="02020603050405020304" pitchFamily="18" charset="0"/>
                <a:cs typeface="Times New Roman" panose="02020603050405020304" pitchFamily="18" charset="0"/>
              </a:rPr>
              <a:t>n×n</a:t>
            </a:r>
            <a:r>
              <a:rPr lang="en-US" sz="2400" dirty="0">
                <a:latin typeface="Times New Roman" panose="02020603050405020304" pitchFamily="18" charset="0"/>
                <a:cs typeface="Times New Roman" panose="02020603050405020304" pitchFamily="18" charset="0"/>
              </a:rPr>
              <a:t> chessboard.</a:t>
            </a:r>
            <a:endParaRPr lang="en-US" sz="2400" dirty="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272628"/>
            <a:ext cx="2438400" cy="24384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Search</a:t>
            </a:r>
            <a:endParaRPr lang="en-US" dirty="0"/>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3985" y="1334365"/>
            <a:ext cx="8836433" cy="552277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24402" y="1677139"/>
            <a:ext cx="7542655" cy="4714159"/>
          </a:xfrm>
          <a:prstGeom prst="rect">
            <a:avLst/>
          </a:prstGeom>
          <a:noFill/>
        </p:spPr>
      </p:pic>
      <p:sp>
        <p:nvSpPr>
          <p:cNvPr id="27650" name="Rectangle 2"/>
          <p:cNvSpPr>
            <a:spLocks noGrp="1" noChangeArrowheads="1"/>
          </p:cNvSpPr>
          <p:nvPr>
            <p:ph type="title"/>
          </p:nvPr>
        </p:nvSpPr>
        <p:spPr/>
        <p:txBody>
          <a:bodyPr/>
          <a:lstStyle/>
          <a:p>
            <a:pPr eaLnBrk="1" hangingPunct="1"/>
            <a:r>
              <a:rPr lang="en-US" smtClean="0"/>
              <a:t>Hill Climbing</a:t>
            </a:r>
          </a:p>
        </p:txBody>
      </p:sp>
      <p:sp>
        <p:nvSpPr>
          <p:cNvPr id="27651" name="Rectangle 3"/>
          <p:cNvSpPr>
            <a:spLocks noGrp="1" noChangeArrowheads="1"/>
          </p:cNvSpPr>
          <p:nvPr>
            <p:ph idx="1"/>
          </p:nvPr>
        </p:nvSpPr>
        <p:spPr>
          <a:xfrm>
            <a:off x="457200" y="1447800"/>
            <a:ext cx="8229600" cy="4876800"/>
          </a:xfrm>
        </p:spPr>
        <p:txBody>
          <a:bodyPr/>
          <a:lstStyle/>
          <a:p>
            <a:pPr eaLnBrk="1" hangingPunct="1">
              <a:lnSpc>
                <a:spcPct val="90000"/>
              </a:lnSpc>
            </a:pPr>
            <a:r>
              <a:rPr lang="en-US" sz="2800" dirty="0"/>
              <a:t>Simple, general idea:</a:t>
            </a:r>
          </a:p>
          <a:p>
            <a:pPr lvl="1" eaLnBrk="1" hangingPunct="1">
              <a:lnSpc>
                <a:spcPct val="90000"/>
              </a:lnSpc>
            </a:pPr>
            <a:r>
              <a:rPr lang="en-US" sz="2400" dirty="0"/>
              <a:t>Start wherever</a:t>
            </a:r>
          </a:p>
          <a:p>
            <a:pPr lvl="1" eaLnBrk="1" hangingPunct="1">
              <a:lnSpc>
                <a:spcPct val="90000"/>
              </a:lnSpc>
            </a:pPr>
            <a:r>
              <a:rPr lang="en-US" sz="2400" dirty="0"/>
              <a:t>Repeat: move to the best neighboring state</a:t>
            </a:r>
          </a:p>
          <a:p>
            <a:pPr lvl="1" eaLnBrk="1" hangingPunct="1">
              <a:lnSpc>
                <a:spcPct val="90000"/>
              </a:lnSpc>
            </a:pPr>
            <a:r>
              <a:rPr lang="en-US" sz="2400" dirty="0"/>
              <a:t>If no neighbors better than current, quit</a:t>
            </a:r>
          </a:p>
          <a:p>
            <a:pPr eaLnBrk="1" hangingPunct="1">
              <a:lnSpc>
                <a:spcPct val="90000"/>
              </a:lnSpc>
            </a:pPr>
            <a:endParaRPr lang="en-US" sz="1900" dirty="0"/>
          </a:p>
          <a:p>
            <a:pPr eaLnBrk="1" hangingPunct="1">
              <a:lnSpc>
                <a:spcPct val="90000"/>
              </a:lnSpc>
            </a:pPr>
            <a:r>
              <a:rPr lang="en-US" sz="2800" dirty="0"/>
              <a:t>What’s bad about this approach?</a:t>
            </a:r>
          </a:p>
          <a:p>
            <a:pPr lvl="1" eaLnBrk="1" hangingPunct="1">
              <a:lnSpc>
                <a:spcPct val="90000"/>
              </a:lnSpc>
            </a:pPr>
            <a:r>
              <a:rPr lang="en-US" sz="2400" dirty="0"/>
              <a:t>Complete?</a:t>
            </a:r>
          </a:p>
          <a:p>
            <a:pPr lvl="1" eaLnBrk="1" hangingPunct="1">
              <a:lnSpc>
                <a:spcPct val="90000"/>
              </a:lnSpc>
            </a:pPr>
            <a:r>
              <a:rPr lang="en-US" sz="2400" dirty="0"/>
              <a:t>Optimal?</a:t>
            </a:r>
          </a:p>
          <a:p>
            <a:pPr eaLnBrk="1" hangingPunct="1">
              <a:lnSpc>
                <a:spcPct val="90000"/>
              </a:lnSpc>
            </a:pPr>
            <a:endParaRPr lang="en-US" sz="1900" dirty="0"/>
          </a:p>
          <a:p>
            <a:pPr eaLnBrk="1" hangingPunct="1">
              <a:lnSpc>
                <a:spcPct val="90000"/>
              </a:lnSpc>
            </a:pPr>
            <a:r>
              <a:rPr lang="en-US" sz="2800" dirty="0"/>
              <a:t>What’s good about it?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Hill Climbing Diagram</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828800"/>
            <a:ext cx="9296400" cy="416401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tr-TR" altLang="en-US" smtClean="0">
                <a:ea typeface="ＭＳ Ｐゴシック" panose="020B0600070205080204" pitchFamily="34" charset="-128"/>
              </a:rPr>
              <a:t>Lecturer</a:t>
            </a:r>
            <a:endParaRPr lang="en-US" altLang="en-US" smtClean="0">
              <a:ea typeface="ＭＳ Ｐゴシック" panose="020B0600070205080204" pitchFamily="34" charset="-128"/>
            </a:endParaRPr>
          </a:p>
        </p:txBody>
      </p:sp>
      <p:sp>
        <p:nvSpPr>
          <p:cNvPr id="7171" name="Rectangle 3"/>
          <p:cNvSpPr>
            <a:spLocks noGrp="1" noChangeArrowheads="1"/>
          </p:cNvSpPr>
          <p:nvPr>
            <p:ph idx="1"/>
          </p:nvPr>
        </p:nvSpPr>
        <p:spPr>
          <a:xfrm>
            <a:off x="1981200" y="1600200"/>
            <a:ext cx="8229600" cy="5105400"/>
          </a:xfrm>
        </p:spPr>
        <p:txBody>
          <a:bodyPr/>
          <a:lstStyle/>
          <a:p>
            <a:pPr eaLnBrk="1" hangingPunct="1"/>
            <a:r>
              <a:rPr lang="en-US" altLang="en-US" smtClean="0">
                <a:ea typeface="ＭＳ Ｐゴシック" panose="020B0600070205080204" pitchFamily="34" charset="-128"/>
              </a:rPr>
              <a:t>Instructor: </a:t>
            </a:r>
            <a:r>
              <a:rPr lang="tr-TR" altLang="en-US" smtClean="0">
                <a:solidFill>
                  <a:schemeClr val="hlink"/>
                </a:solidFill>
                <a:ea typeface="ＭＳ Ｐゴシック" panose="020B0600070205080204" pitchFamily="34" charset="-128"/>
              </a:rPr>
              <a:t>Assoc. Prof Dr. Mehmet S Güzel </a:t>
            </a:r>
            <a:endParaRPr lang="en-US" altLang="en-US" smtClean="0">
              <a:solidFill>
                <a:schemeClr val="hlink"/>
              </a:solidFill>
              <a:ea typeface="ＭＳ Ｐゴシック" panose="020B0600070205080204" pitchFamily="34" charset="-128"/>
            </a:endParaRPr>
          </a:p>
          <a:p>
            <a:pPr lvl="1" eaLnBrk="1" hangingPunct="1"/>
            <a:r>
              <a:rPr lang="en-US" altLang="en-US" smtClean="0">
                <a:ea typeface="ＭＳ Ｐゴシック" panose="020B0600070205080204" pitchFamily="34" charset="-128"/>
              </a:rPr>
              <a:t>Office hours: Tuesday, </a:t>
            </a:r>
            <a:r>
              <a:rPr lang="tr-TR" altLang="en-US" smtClean="0">
                <a:ea typeface="ＭＳ Ｐゴシック" panose="020B0600070205080204" pitchFamily="34" charset="-128"/>
              </a:rPr>
              <a:t>1</a:t>
            </a:r>
            <a:r>
              <a:rPr lang="en-US" altLang="en-US" smtClean="0">
                <a:ea typeface="ＭＳ Ｐゴシック" panose="020B0600070205080204" pitchFamily="34" charset="-128"/>
              </a:rPr>
              <a:t>:30-</a:t>
            </a:r>
            <a:r>
              <a:rPr lang="tr-TR" altLang="en-US" smtClean="0">
                <a:ea typeface="ＭＳ Ｐゴシック" panose="020B0600070205080204" pitchFamily="34" charset="-128"/>
              </a:rPr>
              <a:t>2</a:t>
            </a:r>
            <a:r>
              <a:rPr lang="en-US" altLang="en-US" smtClean="0">
                <a:ea typeface="ＭＳ Ｐゴシック" panose="020B0600070205080204" pitchFamily="34" charset="-128"/>
              </a:rPr>
              <a:t>:30pm </a:t>
            </a:r>
          </a:p>
          <a:p>
            <a:pPr lvl="1" eaLnBrk="1" hangingPunct="1"/>
            <a:r>
              <a:rPr lang="en-US" altLang="en-US" smtClean="0">
                <a:ea typeface="ＭＳ Ｐゴシック" panose="020B0600070205080204" pitchFamily="34" charset="-128"/>
              </a:rPr>
              <a:t>Open door policy – don’t hesitate to stop by!</a:t>
            </a:r>
          </a:p>
          <a:p>
            <a:pPr eaLnBrk="1" hangingPunct="1"/>
            <a:r>
              <a:rPr lang="en-US" altLang="en-US" smtClean="0">
                <a:ea typeface="ＭＳ Ｐゴシック" panose="020B0600070205080204" pitchFamily="34" charset="-128"/>
              </a:rPr>
              <a:t>Watch the course website</a:t>
            </a:r>
          </a:p>
          <a:p>
            <a:pPr lvl="1" eaLnBrk="1" hangingPunct="1"/>
            <a:r>
              <a:rPr lang="en-US" altLang="en-US" smtClean="0">
                <a:ea typeface="ＭＳ Ｐゴシック" panose="020B0600070205080204" pitchFamily="34" charset="-128"/>
              </a:rPr>
              <a:t>Assignments,</a:t>
            </a:r>
            <a:r>
              <a:rPr lang="tr-TR" altLang="en-US" smtClean="0">
                <a:ea typeface="ＭＳ Ｐゴシック" panose="020B0600070205080204" pitchFamily="34" charset="-128"/>
              </a:rPr>
              <a:t> lab tutorials, </a:t>
            </a:r>
            <a:r>
              <a:rPr lang="en-US" altLang="en-US" smtClean="0">
                <a:ea typeface="ＭＳ Ｐゴシック" panose="020B0600070205080204" pitchFamily="34" charset="-128"/>
              </a:rPr>
              <a:t> lecture notes</a:t>
            </a:r>
          </a:p>
        </p:txBody>
      </p:sp>
      <p:sp>
        <p:nvSpPr>
          <p:cNvPr id="717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32" indent="-285744">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2971" indent="-228594">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160" indent="-228594">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349" indent="-228594">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537" indent="-228594"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726" indent="-228594"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8914" indent="-228594"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103" indent="-228594"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20000"/>
              </a:spcBef>
              <a:buClr>
                <a:schemeClr val="accent2"/>
              </a:buClr>
              <a:buSzTx/>
              <a:buFontTx/>
              <a:buChar char="•"/>
            </a:pPr>
            <a:r>
              <a:rPr lang="en-US" altLang="en-US" sz="1200">
                <a:solidFill>
                  <a:schemeClr val="bg2"/>
                </a:solidFill>
                <a:latin typeface="Arial" panose="020B0604020202020204" pitchFamily="34" charset="0"/>
              </a:rPr>
              <a:t>slide </a:t>
            </a:r>
            <a:fld id="{DD1FAF00-B09D-4A9B-921E-9E64A11DDA64}" type="slidenum">
              <a:rPr lang="en-US" altLang="en-US" sz="1200">
                <a:solidFill>
                  <a:schemeClr val="bg2"/>
                </a:solidFill>
                <a:latin typeface="Arial" panose="020B0604020202020204" pitchFamily="34" charset="0"/>
              </a:rPr>
              <a:pPr eaLnBrk="1" hangingPunct="1">
                <a:spcBef>
                  <a:spcPct val="20000"/>
                </a:spcBef>
                <a:buClr>
                  <a:schemeClr val="accent2"/>
                </a:buClr>
                <a:buSzTx/>
                <a:buFontTx/>
                <a:buChar char="•"/>
              </a:pPr>
              <a:t>2</a:t>
            </a:fld>
            <a:endParaRPr lang="en-US" altLang="en-US" sz="1200">
              <a:solidFill>
                <a:schemeClr val="bg2"/>
              </a:solidFill>
              <a:latin typeface="Arial" panose="020B0604020202020204" pitchFamily="34" charset="0"/>
            </a:endParaRPr>
          </a:p>
        </p:txBody>
      </p:sp>
    </p:spTree>
    <p:extLst>
      <p:ext uri="{BB962C8B-B14F-4D97-AF65-F5344CB8AC3E}">
        <p14:creationId xmlns:p14="http://schemas.microsoft.com/office/powerpoint/2010/main" val="1134024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Backtracking</a:t>
            </a:r>
            <a:r>
              <a:rPr lang="tr-TR" dirty="0" smtClean="0"/>
              <a:t> </a:t>
            </a:r>
            <a:r>
              <a:rPr lang="tr-TR" dirty="0" err="1" smtClean="0"/>
              <a:t>Algorithm</a:t>
            </a:r>
            <a:r>
              <a:rPr lang="tr-TR" dirty="0" smtClean="0"/>
              <a:t> </a:t>
            </a:r>
            <a:endParaRPr lang="en-US" dirty="0"/>
          </a:p>
        </p:txBody>
      </p:sp>
      <p:sp>
        <p:nvSpPr>
          <p:cNvPr id="3" name="İçerik Yer Tutucusu 2"/>
          <p:cNvSpPr>
            <a:spLocks noGrp="1"/>
          </p:cNvSpPr>
          <p:nvPr>
            <p:ph idx="1"/>
          </p:nvPr>
        </p:nvSpPr>
        <p:spPr/>
        <p:txBody>
          <a:bodyPr/>
          <a:lstStyle/>
          <a:p>
            <a:r>
              <a:rPr lang="en-US" dirty="0"/>
              <a:t>Backtracking is an algorithmic-technique for solving problems recursively by trying to build a solution incrementally, one piece at a time, removing those solutions that fail to satisfy the constraints of the problem at any point of time (by time, here, is referred to the time elapsed till reaching any level of the search tree).</a:t>
            </a:r>
            <a:endParaRPr lang="en-US" dirty="0"/>
          </a:p>
        </p:txBody>
      </p:sp>
      <p:sp>
        <p:nvSpPr>
          <p:cNvPr id="4" name="Slayt Numarası Yer Tutucusu 3"/>
          <p:cNvSpPr>
            <a:spLocks noGrp="1"/>
          </p:cNvSpPr>
          <p:nvPr>
            <p:ph type="sldNum" sz="quarter" idx="12"/>
          </p:nvPr>
        </p:nvSpPr>
        <p:spPr/>
        <p:txBody>
          <a:bodyPr/>
          <a:lstStyle/>
          <a:p>
            <a:pPr>
              <a:defRPr/>
            </a:pPr>
            <a:fld id="{2BEC1A7B-C8AC-4FD3-A451-6720BBC367FE}" type="slidenum">
              <a:rPr lang="en-US" smtClean="0"/>
              <a:pPr>
                <a:defRPr/>
              </a:pPr>
              <a:t>3</a:t>
            </a:fld>
            <a:endParaRPr lang="en-US"/>
          </a:p>
        </p:txBody>
      </p:sp>
    </p:spTree>
    <p:extLst>
      <p:ext uri="{BB962C8B-B14F-4D97-AF65-F5344CB8AC3E}">
        <p14:creationId xmlns:p14="http://schemas.microsoft.com/office/powerpoint/2010/main" val="2956580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Backtracking Search</a:t>
            </a:r>
          </a:p>
        </p:txBody>
      </p:sp>
      <p:sp>
        <p:nvSpPr>
          <p:cNvPr id="6149" name="Content Placeholder 6"/>
          <p:cNvSpPr>
            <a:spLocks noGrp="1"/>
          </p:cNvSpPr>
          <p:nvPr>
            <p:ph idx="1"/>
          </p:nvPr>
        </p:nvSpPr>
        <p:spPr/>
        <p:txBody>
          <a:bodyPr/>
          <a:lstStyle/>
          <a:p>
            <a:endParaRPr lang="en-US" smtClean="0"/>
          </a:p>
        </p:txBody>
      </p:sp>
      <p:pic>
        <p:nvPicPr>
          <p:cNvPr id="6147" name="Picture 4"/>
          <p:cNvPicPr>
            <a:picLocks noChangeAspect="1" noChangeArrowheads="1"/>
          </p:cNvPicPr>
          <p:nvPr/>
        </p:nvPicPr>
        <p:blipFill>
          <a:blip r:embed="rId2" cstate="print"/>
          <a:srcRect/>
          <a:stretch>
            <a:fillRect/>
          </a:stretch>
        </p:blipFill>
        <p:spPr bwMode="auto">
          <a:xfrm>
            <a:off x="2133600" y="1600201"/>
            <a:ext cx="7848600" cy="3833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Improving Backtracking</a:t>
            </a:r>
          </a:p>
        </p:txBody>
      </p:sp>
      <p:sp>
        <p:nvSpPr>
          <p:cNvPr id="7171" name="Rectangle 3"/>
          <p:cNvSpPr>
            <a:spLocks noGrp="1" noChangeArrowheads="1"/>
          </p:cNvSpPr>
          <p:nvPr>
            <p:ph idx="1"/>
          </p:nvPr>
        </p:nvSpPr>
        <p:spPr>
          <a:xfrm>
            <a:off x="381000" y="1646237"/>
            <a:ext cx="11353800" cy="4525963"/>
          </a:xfrm>
        </p:spPr>
        <p:txBody>
          <a:bodyPr>
            <a:normAutofit fontScale="92500" lnSpcReduction="10000"/>
          </a:bodyPr>
          <a:lstStyle/>
          <a:p>
            <a:pPr eaLnBrk="1" hangingPunct="1"/>
            <a:r>
              <a:rPr lang="en-US" sz="2800" dirty="0"/>
              <a:t>General-purpose ideas give huge gains in speed</a:t>
            </a:r>
          </a:p>
          <a:p>
            <a:pPr lvl="1" eaLnBrk="1" hangingPunct="1"/>
            <a:r>
              <a:rPr lang="en-US" sz="2400" dirty="0"/>
              <a:t>… but it’s all still NP-hard</a:t>
            </a:r>
          </a:p>
          <a:p>
            <a:pPr lvl="1" eaLnBrk="1" hangingPunct="1"/>
            <a:endParaRPr lang="en-US" sz="2400" dirty="0"/>
          </a:p>
          <a:p>
            <a:r>
              <a:rPr lang="en-US" sz="2800" dirty="0"/>
              <a:t>Filtering: Can we detect inevitable failure early?</a:t>
            </a:r>
          </a:p>
          <a:p>
            <a:pPr lvl="1"/>
            <a:endParaRPr lang="en-US" sz="2400" dirty="0"/>
          </a:p>
          <a:p>
            <a:pPr eaLnBrk="1" hangingPunct="1"/>
            <a:r>
              <a:rPr lang="en-US" sz="2800" dirty="0"/>
              <a:t>Ordering:</a:t>
            </a:r>
          </a:p>
          <a:p>
            <a:pPr lvl="1" eaLnBrk="1" hangingPunct="1"/>
            <a:r>
              <a:rPr lang="en-US" sz="2400" dirty="0"/>
              <a:t>Which variable should be assigned next?  (MRV)</a:t>
            </a:r>
          </a:p>
          <a:p>
            <a:pPr lvl="1" eaLnBrk="1" hangingPunct="1"/>
            <a:r>
              <a:rPr lang="en-US" sz="2400" dirty="0"/>
              <a:t>In what order should its values be tried?  (LCV)</a:t>
            </a:r>
          </a:p>
          <a:p>
            <a:pPr marL="457165" lvl="1" indent="0">
              <a:buNone/>
            </a:pPr>
            <a:endParaRPr lang="en-US" sz="2400" dirty="0"/>
          </a:p>
          <a:p>
            <a:pPr eaLnBrk="1" hangingPunct="1"/>
            <a:r>
              <a:rPr lang="en-US" sz="2800" dirty="0"/>
              <a:t>Structure: Can we exploit the problem structure?</a:t>
            </a:r>
          </a:p>
          <a:p>
            <a:pPr lvl="1" eaLnBrk="1" hangingPunct="1"/>
            <a:endParaRPr lang="en-US" sz="24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924802" y="1643021"/>
            <a:ext cx="3925863" cy="1884267"/>
          </a:xfrm>
          <a:prstGeom prst="rect">
            <a:avLst/>
          </a:prstGeom>
          <a:noFill/>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70022" y="3965201"/>
            <a:ext cx="3660484" cy="205179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4"/>
          <p:cNvPicPr>
            <a:picLocks noChangeAspect="1" noChangeArrowheads="1"/>
          </p:cNvPicPr>
          <p:nvPr/>
        </p:nvPicPr>
        <p:blipFill>
          <a:blip r:embed="rId2" cstate="print"/>
          <a:srcRect l="53170" r="31245" b="49403"/>
          <a:stretch>
            <a:fillRect/>
          </a:stretch>
        </p:blipFill>
        <p:spPr bwMode="auto">
          <a:xfrm>
            <a:off x="1143000" y="2286001"/>
            <a:ext cx="1752600" cy="1546412"/>
          </a:xfrm>
          <a:prstGeom prst="rect">
            <a:avLst/>
          </a:prstGeom>
          <a:noFill/>
          <a:ln w="9525">
            <a:noFill/>
            <a:miter lim="800000"/>
            <a:headEnd/>
            <a:tailEnd/>
          </a:ln>
        </p:spPr>
      </p:pic>
      <p:sp>
        <p:nvSpPr>
          <p:cNvPr id="29698" name="Rectangle 2"/>
          <p:cNvSpPr>
            <a:spLocks noGrp="1" noChangeArrowheads="1"/>
          </p:cNvSpPr>
          <p:nvPr>
            <p:ph type="title"/>
          </p:nvPr>
        </p:nvSpPr>
        <p:spPr/>
        <p:txBody>
          <a:bodyPr/>
          <a:lstStyle/>
          <a:p>
            <a:pPr eaLnBrk="1" hangingPunct="1"/>
            <a:r>
              <a:rPr lang="en-US" dirty="0" smtClean="0"/>
              <a:t>Arc Consistency of an Entire CSP</a:t>
            </a:r>
          </a:p>
        </p:txBody>
      </p:sp>
      <p:sp>
        <p:nvSpPr>
          <p:cNvPr id="15363" name="Rectangle 3"/>
          <p:cNvSpPr>
            <a:spLocks noGrp="1" noChangeArrowheads="1"/>
          </p:cNvSpPr>
          <p:nvPr>
            <p:ph idx="1"/>
          </p:nvPr>
        </p:nvSpPr>
        <p:spPr>
          <a:xfrm>
            <a:off x="406400" y="1295401"/>
            <a:ext cx="11379200" cy="4729164"/>
          </a:xfrm>
        </p:spPr>
        <p:txBody>
          <a:bodyPr>
            <a:normAutofit fontScale="92500"/>
          </a:bodyPr>
          <a:lstStyle/>
          <a:p>
            <a:pPr eaLnBrk="1" hangingPunct="1">
              <a:lnSpc>
                <a:spcPct val="80000"/>
              </a:lnSpc>
            </a:pPr>
            <a:r>
              <a:rPr lang="en-US" sz="2400" dirty="0"/>
              <a:t>A simple form of propagation makes sure </a:t>
            </a:r>
            <a:r>
              <a:rPr lang="en-US" sz="2400" dirty="0">
                <a:solidFill>
                  <a:srgbClr val="C00000"/>
                </a:solidFill>
              </a:rPr>
              <a:t>all </a:t>
            </a:r>
            <a:r>
              <a:rPr lang="en-US" sz="2400" dirty="0"/>
              <a:t>arcs are simultaneously consistent:</a:t>
            </a:r>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dirty="0" smtClean="0"/>
          </a:p>
          <a:p>
            <a:pPr eaLnBrk="1" hangingPunct="1">
              <a:lnSpc>
                <a:spcPct val="80000"/>
              </a:lnSpc>
            </a:pPr>
            <a:r>
              <a:rPr lang="en-US" sz="2400" dirty="0"/>
              <a:t>Arc consistency detects failure earlier than forward checking</a:t>
            </a:r>
          </a:p>
          <a:p>
            <a:pPr eaLnBrk="1" hangingPunct="1">
              <a:lnSpc>
                <a:spcPct val="80000"/>
              </a:lnSpc>
            </a:pPr>
            <a:r>
              <a:rPr lang="en-US" sz="2400" dirty="0"/>
              <a:t>Important: If X loses a value, neighbors of X need to be rechecked!</a:t>
            </a:r>
          </a:p>
          <a:p>
            <a:pPr eaLnBrk="1" hangingPunct="1">
              <a:lnSpc>
                <a:spcPct val="80000"/>
              </a:lnSpc>
            </a:pPr>
            <a:r>
              <a:rPr lang="en-US" sz="2400" dirty="0"/>
              <a:t>Must rerun after each assignment!</a:t>
            </a:r>
          </a:p>
        </p:txBody>
      </p:sp>
      <p:pic>
        <p:nvPicPr>
          <p:cNvPr id="29700" name="Picture 4"/>
          <p:cNvPicPr>
            <a:picLocks noChangeAspect="1" noChangeArrowheads="1"/>
          </p:cNvPicPr>
          <p:nvPr/>
        </p:nvPicPr>
        <p:blipFill>
          <a:blip r:embed="rId2" cstate="print"/>
          <a:srcRect l="270" t="60717" r="14474"/>
          <a:stretch>
            <a:fillRect/>
          </a:stretch>
        </p:blipFill>
        <p:spPr bwMode="auto">
          <a:xfrm>
            <a:off x="3733800" y="2286000"/>
            <a:ext cx="7086600" cy="887413"/>
          </a:xfrm>
          <a:prstGeom prst="rect">
            <a:avLst/>
          </a:prstGeom>
          <a:noFill/>
          <a:ln w="9525">
            <a:noFill/>
            <a:miter lim="800000"/>
            <a:headEnd/>
            <a:tailEnd/>
          </a:ln>
        </p:spPr>
      </p:pic>
      <p:sp>
        <p:nvSpPr>
          <p:cNvPr id="927757" name="Freeform 13"/>
          <p:cNvSpPr>
            <a:spLocks/>
          </p:cNvSpPr>
          <p:nvPr/>
        </p:nvSpPr>
        <p:spPr bwMode="auto">
          <a:xfrm>
            <a:off x="7984939" y="3276600"/>
            <a:ext cx="2286000" cy="304800"/>
          </a:xfrm>
          <a:custGeom>
            <a:avLst/>
            <a:gdLst>
              <a:gd name="T0" fmla="*/ 2147483647 w 1440"/>
              <a:gd name="T1" fmla="*/ 0 h 192"/>
              <a:gd name="T2" fmla="*/ 2147483647 w 1440"/>
              <a:gd name="T3" fmla="*/ 2147483647 h 192"/>
              <a:gd name="T4" fmla="*/ 0 w 1440"/>
              <a:gd name="T5" fmla="*/ 0 h 192"/>
              <a:gd name="T6" fmla="*/ 0 60000 65536"/>
              <a:gd name="T7" fmla="*/ 0 60000 65536"/>
              <a:gd name="T8" fmla="*/ 0 60000 65536"/>
              <a:gd name="T9" fmla="*/ 0 w 1440"/>
              <a:gd name="T10" fmla="*/ 0 h 192"/>
              <a:gd name="T11" fmla="*/ 1440 w 1440"/>
              <a:gd name="T12" fmla="*/ 192 h 192"/>
            </a:gdLst>
            <a:ahLst/>
            <a:cxnLst>
              <a:cxn ang="T6">
                <a:pos x="T0" y="T1"/>
              </a:cxn>
              <a:cxn ang="T7">
                <a:pos x="T2" y="T3"/>
              </a:cxn>
              <a:cxn ang="T8">
                <a:pos x="T4" y="T5"/>
              </a:cxn>
            </a:cxnLst>
            <a:rect l="T9" t="T10" r="T11" b="T12"/>
            <a:pathLst>
              <a:path w="1440" h="192">
                <a:moveTo>
                  <a:pt x="1440" y="0"/>
                </a:moveTo>
                <a:cubicBezTo>
                  <a:pt x="1176" y="96"/>
                  <a:pt x="912" y="192"/>
                  <a:pt x="672" y="192"/>
                </a:cubicBezTo>
                <a:cubicBezTo>
                  <a:pt x="432" y="192"/>
                  <a:pt x="216" y="96"/>
                  <a:pt x="0" y="0"/>
                </a:cubicBezTo>
              </a:path>
            </a:pathLst>
          </a:custGeom>
          <a:noFill/>
          <a:ln w="38100">
            <a:solidFill>
              <a:schemeClr val="tx1"/>
            </a:solidFill>
            <a:round/>
            <a:headEnd/>
            <a:tailEnd type="triangle" w="lg" len="med"/>
          </a:ln>
        </p:spPr>
        <p:txBody>
          <a:bodyPr lIns="91436" tIns="45718" rIns="91436" bIns="45718"/>
          <a:lstStyle/>
          <a:p>
            <a:endParaRPr lang="en-US"/>
          </a:p>
        </p:txBody>
      </p:sp>
      <p:sp>
        <p:nvSpPr>
          <p:cNvPr id="927758" name="Freeform 14"/>
          <p:cNvSpPr>
            <a:spLocks/>
          </p:cNvSpPr>
          <p:nvPr/>
        </p:nvSpPr>
        <p:spPr bwMode="auto">
          <a:xfrm>
            <a:off x="7984939" y="3276600"/>
            <a:ext cx="2286000" cy="304800"/>
          </a:xfrm>
          <a:custGeom>
            <a:avLst/>
            <a:gdLst>
              <a:gd name="T0" fmla="*/ 2147483647 w 1440"/>
              <a:gd name="T1" fmla="*/ 0 h 192"/>
              <a:gd name="T2" fmla="*/ 2147483647 w 1440"/>
              <a:gd name="T3" fmla="*/ 2147483647 h 192"/>
              <a:gd name="T4" fmla="*/ 0 w 1440"/>
              <a:gd name="T5" fmla="*/ 0 h 192"/>
              <a:gd name="T6" fmla="*/ 0 60000 65536"/>
              <a:gd name="T7" fmla="*/ 0 60000 65536"/>
              <a:gd name="T8" fmla="*/ 0 60000 65536"/>
              <a:gd name="T9" fmla="*/ 0 w 1440"/>
              <a:gd name="T10" fmla="*/ 0 h 192"/>
              <a:gd name="T11" fmla="*/ 1440 w 1440"/>
              <a:gd name="T12" fmla="*/ 192 h 192"/>
            </a:gdLst>
            <a:ahLst/>
            <a:cxnLst>
              <a:cxn ang="T6">
                <a:pos x="T0" y="T1"/>
              </a:cxn>
              <a:cxn ang="T7">
                <a:pos x="T2" y="T3"/>
              </a:cxn>
              <a:cxn ang="T8">
                <a:pos x="T4" y="T5"/>
              </a:cxn>
            </a:cxnLst>
            <a:rect l="T9" t="T10" r="T11" b="T12"/>
            <a:pathLst>
              <a:path w="1440" h="192">
                <a:moveTo>
                  <a:pt x="1440" y="0"/>
                </a:moveTo>
                <a:cubicBezTo>
                  <a:pt x="1176" y="96"/>
                  <a:pt x="912" y="192"/>
                  <a:pt x="672" y="192"/>
                </a:cubicBezTo>
                <a:cubicBezTo>
                  <a:pt x="432" y="192"/>
                  <a:pt x="216" y="96"/>
                  <a:pt x="0" y="0"/>
                </a:cubicBezTo>
              </a:path>
            </a:pathLst>
          </a:custGeom>
          <a:noFill/>
          <a:ln w="38100">
            <a:solidFill>
              <a:schemeClr val="tx1"/>
            </a:solidFill>
            <a:round/>
            <a:headEnd type="triangle" w="lg" len="med"/>
            <a:tailEnd type="none" w="lg" len="med"/>
          </a:ln>
        </p:spPr>
        <p:txBody>
          <a:bodyPr lIns="91436" tIns="45718" rIns="91436" bIns="45718"/>
          <a:lstStyle/>
          <a:p>
            <a:endParaRPr lang="en-US"/>
          </a:p>
        </p:txBody>
      </p:sp>
      <p:sp>
        <p:nvSpPr>
          <p:cNvPr id="927760" name="Freeform 16"/>
          <p:cNvSpPr>
            <a:spLocks/>
          </p:cNvSpPr>
          <p:nvPr/>
        </p:nvSpPr>
        <p:spPr bwMode="auto">
          <a:xfrm>
            <a:off x="7984939" y="3276600"/>
            <a:ext cx="1219200" cy="152400"/>
          </a:xfrm>
          <a:custGeom>
            <a:avLst/>
            <a:gdLst>
              <a:gd name="T0" fmla="*/ 2147483647 w 1440"/>
              <a:gd name="T1" fmla="*/ 0 h 192"/>
              <a:gd name="T2" fmla="*/ 2147483647 w 1440"/>
              <a:gd name="T3" fmla="*/ 2147483647 h 192"/>
              <a:gd name="T4" fmla="*/ 0 w 1440"/>
              <a:gd name="T5" fmla="*/ 0 h 192"/>
              <a:gd name="T6" fmla="*/ 0 60000 65536"/>
              <a:gd name="T7" fmla="*/ 0 60000 65536"/>
              <a:gd name="T8" fmla="*/ 0 60000 65536"/>
              <a:gd name="T9" fmla="*/ 0 w 1440"/>
              <a:gd name="T10" fmla="*/ 0 h 192"/>
              <a:gd name="T11" fmla="*/ 1440 w 1440"/>
              <a:gd name="T12" fmla="*/ 192 h 192"/>
            </a:gdLst>
            <a:ahLst/>
            <a:cxnLst>
              <a:cxn ang="T6">
                <a:pos x="T0" y="T1"/>
              </a:cxn>
              <a:cxn ang="T7">
                <a:pos x="T2" y="T3"/>
              </a:cxn>
              <a:cxn ang="T8">
                <a:pos x="T4" y="T5"/>
              </a:cxn>
            </a:cxnLst>
            <a:rect l="T9" t="T10" r="T11" b="T12"/>
            <a:pathLst>
              <a:path w="1440" h="192">
                <a:moveTo>
                  <a:pt x="1440" y="0"/>
                </a:moveTo>
                <a:cubicBezTo>
                  <a:pt x="1176" y="96"/>
                  <a:pt x="912" y="192"/>
                  <a:pt x="672" y="192"/>
                </a:cubicBezTo>
                <a:cubicBezTo>
                  <a:pt x="432" y="192"/>
                  <a:pt x="216" y="96"/>
                  <a:pt x="0" y="0"/>
                </a:cubicBezTo>
              </a:path>
            </a:pathLst>
          </a:custGeom>
          <a:noFill/>
          <a:ln w="38100">
            <a:solidFill>
              <a:schemeClr val="tx1"/>
            </a:solidFill>
            <a:round/>
            <a:headEnd/>
            <a:tailEnd type="triangle" w="lg" len="med"/>
          </a:ln>
        </p:spPr>
        <p:txBody>
          <a:bodyPr lIns="91436" tIns="45718" rIns="91436" bIns="45718"/>
          <a:lstStyle/>
          <a:p>
            <a:endParaRPr lang="en-US"/>
          </a:p>
        </p:txBody>
      </p:sp>
      <p:sp>
        <p:nvSpPr>
          <p:cNvPr id="927761" name="Freeform 17"/>
          <p:cNvSpPr>
            <a:spLocks/>
          </p:cNvSpPr>
          <p:nvPr/>
        </p:nvSpPr>
        <p:spPr bwMode="auto">
          <a:xfrm>
            <a:off x="5622739" y="3276600"/>
            <a:ext cx="4648200" cy="381000"/>
          </a:xfrm>
          <a:custGeom>
            <a:avLst/>
            <a:gdLst>
              <a:gd name="T0" fmla="*/ 2147483647 w 1440"/>
              <a:gd name="T1" fmla="*/ 0 h 192"/>
              <a:gd name="T2" fmla="*/ 2147483647 w 1440"/>
              <a:gd name="T3" fmla="*/ 2147483647 h 192"/>
              <a:gd name="T4" fmla="*/ 0 w 1440"/>
              <a:gd name="T5" fmla="*/ 0 h 192"/>
              <a:gd name="T6" fmla="*/ 0 60000 65536"/>
              <a:gd name="T7" fmla="*/ 0 60000 65536"/>
              <a:gd name="T8" fmla="*/ 0 60000 65536"/>
              <a:gd name="T9" fmla="*/ 0 w 1440"/>
              <a:gd name="T10" fmla="*/ 0 h 192"/>
              <a:gd name="T11" fmla="*/ 1440 w 1440"/>
              <a:gd name="T12" fmla="*/ 192 h 192"/>
            </a:gdLst>
            <a:ahLst/>
            <a:cxnLst>
              <a:cxn ang="T6">
                <a:pos x="T0" y="T1"/>
              </a:cxn>
              <a:cxn ang="T7">
                <a:pos x="T2" y="T3"/>
              </a:cxn>
              <a:cxn ang="T8">
                <a:pos x="T4" y="T5"/>
              </a:cxn>
            </a:cxnLst>
            <a:rect l="T9" t="T10" r="T11" b="T12"/>
            <a:pathLst>
              <a:path w="1440" h="192">
                <a:moveTo>
                  <a:pt x="1440" y="0"/>
                </a:moveTo>
                <a:cubicBezTo>
                  <a:pt x="1176" y="96"/>
                  <a:pt x="912" y="192"/>
                  <a:pt x="672" y="192"/>
                </a:cubicBezTo>
                <a:cubicBezTo>
                  <a:pt x="432" y="192"/>
                  <a:pt x="216" y="96"/>
                  <a:pt x="0" y="0"/>
                </a:cubicBezTo>
              </a:path>
            </a:pathLst>
          </a:custGeom>
          <a:noFill/>
          <a:ln w="38100">
            <a:solidFill>
              <a:schemeClr val="tx1"/>
            </a:solidFill>
            <a:round/>
            <a:headEnd/>
            <a:tailEnd type="triangle" w="lg" len="med"/>
          </a:ln>
        </p:spPr>
        <p:txBody>
          <a:bodyPr lIns="91436" tIns="45718" rIns="91436" bIns="45718"/>
          <a:lstStyle/>
          <a:p>
            <a:endParaRPr lang="en-US"/>
          </a:p>
        </p:txBody>
      </p:sp>
      <p:sp>
        <p:nvSpPr>
          <p:cNvPr id="29707" name="TextBox 17"/>
          <p:cNvSpPr txBox="1">
            <a:spLocks noChangeArrowheads="1"/>
          </p:cNvSpPr>
          <p:nvPr/>
        </p:nvSpPr>
        <p:spPr bwMode="auto">
          <a:xfrm>
            <a:off x="9525000" y="4724402"/>
            <a:ext cx="1905000" cy="646327"/>
          </a:xfrm>
          <a:prstGeom prst="rect">
            <a:avLst/>
          </a:prstGeom>
          <a:noFill/>
          <a:ln w="28575">
            <a:solidFill>
              <a:schemeClr val="tx1"/>
            </a:solidFill>
            <a:miter lim="800000"/>
            <a:headEnd/>
            <a:tailEnd/>
          </a:ln>
        </p:spPr>
        <p:txBody>
          <a:bodyPr wrap="square" lIns="91436" tIns="45718" rIns="91436" bIns="45718">
            <a:spAutoFit/>
          </a:bodyPr>
          <a:lstStyle/>
          <a:p>
            <a:pPr algn="ctr"/>
            <a:r>
              <a:rPr lang="en-US" i="1" dirty="0">
                <a:latin typeface="Calibri" pitchFamily="34" charset="0"/>
              </a:rPr>
              <a:t>Remember: Delete from  the tail!</a:t>
            </a:r>
          </a:p>
        </p:txBody>
      </p:sp>
      <p:sp>
        <p:nvSpPr>
          <p:cNvPr id="27" name="Rectangle 26"/>
          <p:cNvSpPr/>
          <p:nvPr/>
        </p:nvSpPr>
        <p:spPr>
          <a:xfrm>
            <a:off x="11438792" y="0"/>
            <a:ext cx="753208" cy="1661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30" name="Text Box 23"/>
          <p:cNvSpPr txBox="1">
            <a:spLocks noChangeArrowheads="1"/>
          </p:cNvSpPr>
          <p:nvPr/>
        </p:nvSpPr>
        <p:spPr bwMode="auto">
          <a:xfrm>
            <a:off x="1236661" y="2819400"/>
            <a:ext cx="592139" cy="323851"/>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WA</a:t>
            </a:r>
          </a:p>
        </p:txBody>
      </p:sp>
      <p:sp>
        <p:nvSpPr>
          <p:cNvPr id="31" name="Text Box 24"/>
          <p:cNvSpPr txBox="1">
            <a:spLocks noChangeArrowheads="1"/>
          </p:cNvSpPr>
          <p:nvPr/>
        </p:nvSpPr>
        <p:spPr bwMode="auto">
          <a:xfrm>
            <a:off x="1828800" y="2895600"/>
            <a:ext cx="452439" cy="323851"/>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SA</a:t>
            </a:r>
          </a:p>
        </p:txBody>
      </p:sp>
      <p:sp>
        <p:nvSpPr>
          <p:cNvPr id="32" name="Text Box 25"/>
          <p:cNvSpPr txBox="1">
            <a:spLocks noChangeArrowheads="1"/>
          </p:cNvSpPr>
          <p:nvPr/>
        </p:nvSpPr>
        <p:spPr bwMode="auto">
          <a:xfrm>
            <a:off x="1752601" y="2590800"/>
            <a:ext cx="452439" cy="323851"/>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NT</a:t>
            </a:r>
          </a:p>
        </p:txBody>
      </p:sp>
      <p:sp>
        <p:nvSpPr>
          <p:cNvPr id="33" name="Text Box 26"/>
          <p:cNvSpPr txBox="1">
            <a:spLocks noChangeArrowheads="1"/>
          </p:cNvSpPr>
          <p:nvPr/>
        </p:nvSpPr>
        <p:spPr bwMode="auto">
          <a:xfrm>
            <a:off x="2245661" y="2658035"/>
            <a:ext cx="452439" cy="323851"/>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Q</a:t>
            </a:r>
          </a:p>
        </p:txBody>
      </p:sp>
      <p:sp>
        <p:nvSpPr>
          <p:cNvPr id="34" name="Text Box 27"/>
          <p:cNvSpPr txBox="1">
            <a:spLocks noChangeArrowheads="1"/>
          </p:cNvSpPr>
          <p:nvPr/>
        </p:nvSpPr>
        <p:spPr bwMode="auto">
          <a:xfrm>
            <a:off x="2277035" y="3065932"/>
            <a:ext cx="622300" cy="276225"/>
          </a:xfrm>
          <a:prstGeom prst="rect">
            <a:avLst/>
          </a:prstGeom>
          <a:noFill/>
          <a:ln w="9525">
            <a:noFill/>
            <a:miter lim="800000"/>
            <a:headEnd/>
            <a:tailEnd/>
          </a:ln>
        </p:spPr>
        <p:txBody>
          <a:bodyPr lIns="91438" tIns="45719" rIns="91438" bIns="45719">
            <a:spAutoFit/>
          </a:bodyPr>
          <a:lstStyle/>
          <a:p>
            <a:pPr>
              <a:spcBef>
                <a:spcPct val="50000"/>
              </a:spcBef>
            </a:pPr>
            <a:r>
              <a:rPr lang="en-US" sz="1200" dirty="0">
                <a:latin typeface="Calibri" pitchFamily="34" charset="0"/>
              </a:rPr>
              <a:t>NSW</a:t>
            </a:r>
          </a:p>
        </p:txBody>
      </p:sp>
      <p:sp>
        <p:nvSpPr>
          <p:cNvPr id="35" name="Text Box 28"/>
          <p:cNvSpPr txBox="1">
            <a:spLocks noChangeArrowheads="1"/>
          </p:cNvSpPr>
          <p:nvPr/>
        </p:nvSpPr>
        <p:spPr bwMode="auto">
          <a:xfrm>
            <a:off x="2273301" y="3294529"/>
            <a:ext cx="622300" cy="323851"/>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77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775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92776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7758"/>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92775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927760"/>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92775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27761"/>
                                        </p:tgtEl>
                                        <p:attrNameLst>
                                          <p:attrName>style.visibility</p:attrName>
                                        </p:attrNameLst>
                                      </p:cBhvr>
                                      <p:to>
                                        <p:strVal val="visible"/>
                                      </p:to>
                                    </p:set>
                                  </p:childTnLst>
                                </p:cTn>
                              </p:par>
                              <p:par>
                                <p:cTn id="29" presetID="1" presetClass="exit" presetSubtype="0" fill="hold" grpId="3" nodeType="withEffect">
                                  <p:stCondLst>
                                    <p:cond delay="0"/>
                                  </p:stCondLst>
                                  <p:childTnLst>
                                    <p:set>
                                      <p:cBhvr>
                                        <p:cTn id="30" dur="1" fill="hold">
                                          <p:stCondLst>
                                            <p:cond delay="0"/>
                                          </p:stCondLst>
                                        </p:cTn>
                                        <p:tgtEl>
                                          <p:spTgt spid="92776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36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36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36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757" grpId="0" animBg="1"/>
      <p:bldP spid="927757" grpId="1" animBg="1"/>
      <p:bldP spid="927758" grpId="0" animBg="1"/>
      <p:bldP spid="927758" grpId="1" animBg="1"/>
      <p:bldP spid="927760" grpId="0" animBg="1"/>
      <p:bldP spid="927760" grpId="1" animBg="1"/>
      <p:bldP spid="927760" grpId="2" animBg="1"/>
      <p:bldP spid="927760" grpId="3" animBg="1"/>
      <p:bldP spid="9277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Limitations of Arc Consistency</a:t>
            </a:r>
          </a:p>
        </p:txBody>
      </p:sp>
      <p:sp>
        <p:nvSpPr>
          <p:cNvPr id="31747" name="Rectangle 3"/>
          <p:cNvSpPr>
            <a:spLocks noGrp="1" noChangeArrowheads="1"/>
          </p:cNvSpPr>
          <p:nvPr>
            <p:ph idx="1"/>
          </p:nvPr>
        </p:nvSpPr>
        <p:spPr>
          <a:xfrm>
            <a:off x="1143000" y="1600201"/>
            <a:ext cx="5562600" cy="4525963"/>
          </a:xfrm>
        </p:spPr>
        <p:txBody>
          <a:bodyPr/>
          <a:lstStyle/>
          <a:p>
            <a:pPr eaLnBrk="1" hangingPunct="1"/>
            <a:r>
              <a:rPr lang="en-US" dirty="0" smtClean="0"/>
              <a:t>After enforcing arc consistency:</a:t>
            </a:r>
          </a:p>
          <a:p>
            <a:pPr lvl="1" eaLnBrk="1" hangingPunct="1"/>
            <a:r>
              <a:rPr lang="en-US" dirty="0" smtClean="0"/>
              <a:t>Can have one solution left</a:t>
            </a:r>
          </a:p>
          <a:p>
            <a:pPr lvl="1" eaLnBrk="1" hangingPunct="1"/>
            <a:r>
              <a:rPr lang="en-US" dirty="0" smtClean="0"/>
              <a:t>Can have multiple solutions left</a:t>
            </a:r>
          </a:p>
          <a:p>
            <a:pPr lvl="1" eaLnBrk="1" hangingPunct="1"/>
            <a:r>
              <a:rPr lang="en-US" dirty="0" smtClean="0"/>
              <a:t>Can have no solutions left (and not know it)</a:t>
            </a:r>
          </a:p>
          <a:p>
            <a:pPr lvl="1"/>
            <a:endParaRPr lang="en-US" dirty="0" smtClean="0"/>
          </a:p>
          <a:p>
            <a:r>
              <a:rPr lang="en-US" dirty="0" smtClean="0"/>
              <a:t>Arc consistency still runs inside a backtracking search!</a:t>
            </a:r>
          </a:p>
        </p:txBody>
      </p:sp>
      <p:grpSp>
        <p:nvGrpSpPr>
          <p:cNvPr id="2" name="Group 4"/>
          <p:cNvGrpSpPr>
            <a:grpSpLocks/>
          </p:cNvGrpSpPr>
          <p:nvPr/>
        </p:nvGrpSpPr>
        <p:grpSpPr bwMode="auto">
          <a:xfrm>
            <a:off x="7543800" y="1524000"/>
            <a:ext cx="3124200" cy="1524000"/>
            <a:chOff x="3552" y="1056"/>
            <a:chExt cx="2016" cy="1056"/>
          </a:xfrm>
        </p:grpSpPr>
        <p:grpSp>
          <p:nvGrpSpPr>
            <p:cNvPr id="3" name="Group 5"/>
            <p:cNvGrpSpPr>
              <a:grpSpLocks/>
            </p:cNvGrpSpPr>
            <p:nvPr/>
          </p:nvGrpSpPr>
          <p:grpSpPr bwMode="auto">
            <a:xfrm>
              <a:off x="4176" y="1056"/>
              <a:ext cx="768" cy="384"/>
              <a:chOff x="2448" y="2736"/>
              <a:chExt cx="768" cy="384"/>
            </a:xfrm>
          </p:grpSpPr>
          <p:sp>
            <p:nvSpPr>
              <p:cNvPr id="31785" name="Oval 6"/>
              <p:cNvSpPr>
                <a:spLocks noChangeArrowheads="1"/>
              </p:cNvSpPr>
              <p:nvPr/>
            </p:nvSpPr>
            <p:spPr bwMode="auto">
              <a:xfrm>
                <a:off x="2448" y="2736"/>
                <a:ext cx="768" cy="384"/>
              </a:xfrm>
              <a:prstGeom prst="ellipse">
                <a:avLst/>
              </a:prstGeom>
              <a:noFill/>
              <a:ln w="9360">
                <a:solidFill>
                  <a:srgbClr val="000000"/>
                </a:solidFill>
                <a:round/>
                <a:headEnd/>
                <a:tailEnd/>
              </a:ln>
            </p:spPr>
            <p:txBody>
              <a:bodyPr wrap="none" anchor="ctr"/>
              <a:lstStyle/>
              <a:p>
                <a:endParaRPr lang="en-US"/>
              </a:p>
            </p:txBody>
          </p:sp>
          <p:sp>
            <p:nvSpPr>
              <p:cNvPr id="31786" name="Text Box 7"/>
              <p:cNvSpPr txBox="1">
                <a:spLocks noChangeArrowheads="1"/>
              </p:cNvSpPr>
              <p:nvPr/>
            </p:nvSpPr>
            <p:spPr bwMode="auto">
              <a:xfrm>
                <a:off x="2772" y="2800"/>
                <a:ext cx="117" cy="257"/>
              </a:xfrm>
              <a:prstGeom prst="rect">
                <a:avLst/>
              </a:prstGeom>
              <a:noFill/>
              <a:ln w="9525">
                <a:noFill/>
                <a:miter lim="800000"/>
                <a:headEnd/>
                <a:tailEnd/>
              </a:ln>
            </p:spPr>
            <p:txBody>
              <a:bodyPr wrap="none" lIns="90000" tIns="46800" rIns="90000" bIns="46800" anchor="ctr">
                <a:spAutoFit/>
              </a:bodyPr>
              <a:lstStyle/>
              <a:p>
                <a:pPr algn="ctr" eaLnBrk="0" hangingPunct="0">
                  <a:buClr>
                    <a:srgbClr val="000000"/>
                  </a:buClr>
                  <a:buSzPct val="100000"/>
                  <a:tabLst>
                    <a:tab pos="0" algn="l"/>
                    <a:tab pos="914354" algn="l"/>
                    <a:tab pos="1828709" algn="l"/>
                    <a:tab pos="2743062" algn="l"/>
                    <a:tab pos="3657418" algn="l"/>
                    <a:tab pos="4571772" algn="l"/>
                    <a:tab pos="5486126" algn="l"/>
                    <a:tab pos="6400480" algn="l"/>
                    <a:tab pos="7314834" algn="l"/>
                    <a:tab pos="8229189" algn="l"/>
                    <a:tab pos="9143542" algn="l"/>
                    <a:tab pos="10057898" algn="l"/>
                  </a:tabLst>
                </a:pPr>
                <a:endParaRPr lang="en-GB" dirty="0">
                  <a:latin typeface="Times New Roman" pitchFamily="18" charset="0"/>
                </a:endParaRPr>
              </a:p>
            </p:txBody>
          </p:sp>
        </p:grpSp>
        <p:grpSp>
          <p:nvGrpSpPr>
            <p:cNvPr id="4" name="Group 8"/>
            <p:cNvGrpSpPr>
              <a:grpSpLocks/>
            </p:cNvGrpSpPr>
            <p:nvPr/>
          </p:nvGrpSpPr>
          <p:grpSpPr bwMode="auto">
            <a:xfrm>
              <a:off x="4800" y="1728"/>
              <a:ext cx="768" cy="384"/>
              <a:chOff x="3072" y="3408"/>
              <a:chExt cx="768" cy="384"/>
            </a:xfrm>
          </p:grpSpPr>
          <p:sp>
            <p:nvSpPr>
              <p:cNvPr id="31783" name="Oval 9"/>
              <p:cNvSpPr>
                <a:spLocks noChangeArrowheads="1"/>
              </p:cNvSpPr>
              <p:nvPr/>
            </p:nvSpPr>
            <p:spPr bwMode="auto">
              <a:xfrm>
                <a:off x="3072" y="3408"/>
                <a:ext cx="768" cy="384"/>
              </a:xfrm>
              <a:prstGeom prst="ellipse">
                <a:avLst/>
              </a:prstGeom>
              <a:noFill/>
              <a:ln w="9360">
                <a:solidFill>
                  <a:srgbClr val="000000"/>
                </a:solidFill>
                <a:round/>
                <a:headEnd/>
                <a:tailEnd/>
              </a:ln>
            </p:spPr>
            <p:txBody>
              <a:bodyPr wrap="none" anchor="ctr"/>
              <a:lstStyle/>
              <a:p>
                <a:endParaRPr lang="en-US"/>
              </a:p>
            </p:txBody>
          </p:sp>
          <p:sp>
            <p:nvSpPr>
              <p:cNvPr id="31784" name="Text Box 10"/>
              <p:cNvSpPr txBox="1">
                <a:spLocks noChangeArrowheads="1"/>
              </p:cNvSpPr>
              <p:nvPr/>
            </p:nvSpPr>
            <p:spPr bwMode="auto">
              <a:xfrm>
                <a:off x="3396" y="3472"/>
                <a:ext cx="117" cy="257"/>
              </a:xfrm>
              <a:prstGeom prst="rect">
                <a:avLst/>
              </a:prstGeom>
              <a:noFill/>
              <a:ln w="9525">
                <a:noFill/>
                <a:miter lim="800000"/>
                <a:headEnd/>
                <a:tailEnd/>
              </a:ln>
            </p:spPr>
            <p:txBody>
              <a:bodyPr wrap="none" lIns="90000" tIns="46800" rIns="90000" bIns="46800" anchor="ctr">
                <a:spAutoFit/>
              </a:bodyPr>
              <a:lstStyle/>
              <a:p>
                <a:pPr algn="ctr" eaLnBrk="0" hangingPunct="0">
                  <a:buClr>
                    <a:srgbClr val="000000"/>
                  </a:buClr>
                  <a:buSzPct val="100000"/>
                  <a:tabLst>
                    <a:tab pos="0" algn="l"/>
                    <a:tab pos="914354" algn="l"/>
                    <a:tab pos="1828709" algn="l"/>
                    <a:tab pos="2743062" algn="l"/>
                    <a:tab pos="3657418" algn="l"/>
                    <a:tab pos="4571772" algn="l"/>
                    <a:tab pos="5486126" algn="l"/>
                    <a:tab pos="6400480" algn="l"/>
                    <a:tab pos="7314834" algn="l"/>
                    <a:tab pos="8229189" algn="l"/>
                    <a:tab pos="9143542" algn="l"/>
                    <a:tab pos="10057898" algn="l"/>
                  </a:tabLst>
                </a:pPr>
                <a:endParaRPr lang="en-GB" dirty="0">
                  <a:latin typeface="Times New Roman" pitchFamily="18" charset="0"/>
                </a:endParaRPr>
              </a:p>
            </p:txBody>
          </p:sp>
        </p:grpSp>
        <p:grpSp>
          <p:nvGrpSpPr>
            <p:cNvPr id="5" name="Group 11"/>
            <p:cNvGrpSpPr>
              <a:grpSpLocks/>
            </p:cNvGrpSpPr>
            <p:nvPr/>
          </p:nvGrpSpPr>
          <p:grpSpPr bwMode="auto">
            <a:xfrm>
              <a:off x="3552" y="1728"/>
              <a:ext cx="768" cy="384"/>
              <a:chOff x="1824" y="3408"/>
              <a:chExt cx="768" cy="384"/>
            </a:xfrm>
          </p:grpSpPr>
          <p:sp>
            <p:nvSpPr>
              <p:cNvPr id="31781" name="Oval 12"/>
              <p:cNvSpPr>
                <a:spLocks noChangeArrowheads="1"/>
              </p:cNvSpPr>
              <p:nvPr/>
            </p:nvSpPr>
            <p:spPr bwMode="auto">
              <a:xfrm>
                <a:off x="1824" y="3408"/>
                <a:ext cx="768" cy="384"/>
              </a:xfrm>
              <a:prstGeom prst="ellipse">
                <a:avLst/>
              </a:prstGeom>
              <a:noFill/>
              <a:ln w="9360">
                <a:solidFill>
                  <a:srgbClr val="000000"/>
                </a:solidFill>
                <a:round/>
                <a:headEnd/>
                <a:tailEnd/>
              </a:ln>
            </p:spPr>
            <p:txBody>
              <a:bodyPr wrap="none" anchor="ctr"/>
              <a:lstStyle/>
              <a:p>
                <a:endParaRPr lang="en-US"/>
              </a:p>
            </p:txBody>
          </p:sp>
          <p:sp>
            <p:nvSpPr>
              <p:cNvPr id="31782" name="Text Box 13"/>
              <p:cNvSpPr txBox="1">
                <a:spLocks noChangeArrowheads="1"/>
              </p:cNvSpPr>
              <p:nvPr/>
            </p:nvSpPr>
            <p:spPr bwMode="auto">
              <a:xfrm>
                <a:off x="2148" y="3472"/>
                <a:ext cx="117" cy="257"/>
              </a:xfrm>
              <a:prstGeom prst="rect">
                <a:avLst/>
              </a:prstGeom>
              <a:noFill/>
              <a:ln w="9525">
                <a:noFill/>
                <a:miter lim="800000"/>
                <a:headEnd/>
                <a:tailEnd/>
              </a:ln>
            </p:spPr>
            <p:txBody>
              <a:bodyPr wrap="none" lIns="90000" tIns="46800" rIns="90000" bIns="46800" anchor="ctr">
                <a:spAutoFit/>
              </a:bodyPr>
              <a:lstStyle/>
              <a:p>
                <a:pPr algn="ctr" eaLnBrk="0" hangingPunct="0">
                  <a:buClr>
                    <a:srgbClr val="000000"/>
                  </a:buClr>
                  <a:buSzPct val="100000"/>
                  <a:tabLst>
                    <a:tab pos="0" algn="l"/>
                    <a:tab pos="914354" algn="l"/>
                    <a:tab pos="1828709" algn="l"/>
                    <a:tab pos="2743062" algn="l"/>
                    <a:tab pos="3657418" algn="l"/>
                    <a:tab pos="4571772" algn="l"/>
                    <a:tab pos="5486126" algn="l"/>
                    <a:tab pos="6400480" algn="l"/>
                    <a:tab pos="7314834" algn="l"/>
                    <a:tab pos="8229189" algn="l"/>
                    <a:tab pos="9143542" algn="l"/>
                    <a:tab pos="10057898" algn="l"/>
                  </a:tabLst>
                </a:pPr>
                <a:endParaRPr lang="en-GB" dirty="0">
                  <a:latin typeface="Times New Roman" pitchFamily="18" charset="0"/>
                </a:endParaRPr>
              </a:p>
            </p:txBody>
          </p:sp>
        </p:grpSp>
        <p:sp>
          <p:nvSpPr>
            <p:cNvPr id="31778" name="Line 14"/>
            <p:cNvSpPr>
              <a:spLocks noChangeShapeType="1"/>
            </p:cNvSpPr>
            <p:nvPr/>
          </p:nvSpPr>
          <p:spPr bwMode="auto">
            <a:xfrm flipH="1">
              <a:off x="3983" y="1440"/>
              <a:ext cx="578" cy="288"/>
            </a:xfrm>
            <a:prstGeom prst="line">
              <a:avLst/>
            </a:prstGeom>
            <a:noFill/>
            <a:ln w="9360">
              <a:solidFill>
                <a:srgbClr val="000000"/>
              </a:solidFill>
              <a:round/>
              <a:headEnd/>
              <a:tailEnd/>
            </a:ln>
          </p:spPr>
          <p:txBody>
            <a:bodyPr/>
            <a:lstStyle/>
            <a:p>
              <a:endParaRPr lang="en-US"/>
            </a:p>
          </p:txBody>
        </p:sp>
        <p:sp>
          <p:nvSpPr>
            <p:cNvPr id="31779" name="Line 15"/>
            <p:cNvSpPr>
              <a:spLocks noChangeShapeType="1"/>
            </p:cNvSpPr>
            <p:nvPr/>
          </p:nvSpPr>
          <p:spPr bwMode="auto">
            <a:xfrm>
              <a:off x="4560" y="1440"/>
              <a:ext cx="528" cy="288"/>
            </a:xfrm>
            <a:prstGeom prst="line">
              <a:avLst/>
            </a:prstGeom>
            <a:noFill/>
            <a:ln w="9360">
              <a:solidFill>
                <a:srgbClr val="000000"/>
              </a:solidFill>
              <a:round/>
              <a:headEnd/>
              <a:tailEnd/>
            </a:ln>
          </p:spPr>
          <p:txBody>
            <a:bodyPr/>
            <a:lstStyle/>
            <a:p>
              <a:endParaRPr lang="en-US"/>
            </a:p>
          </p:txBody>
        </p:sp>
        <p:sp>
          <p:nvSpPr>
            <p:cNvPr id="31780" name="Line 16"/>
            <p:cNvSpPr>
              <a:spLocks noChangeShapeType="1"/>
            </p:cNvSpPr>
            <p:nvPr/>
          </p:nvSpPr>
          <p:spPr bwMode="auto">
            <a:xfrm>
              <a:off x="4320" y="1920"/>
              <a:ext cx="480" cy="1"/>
            </a:xfrm>
            <a:prstGeom prst="line">
              <a:avLst/>
            </a:prstGeom>
            <a:noFill/>
            <a:ln w="9360">
              <a:solidFill>
                <a:srgbClr val="000000"/>
              </a:solidFill>
              <a:round/>
              <a:headEnd/>
              <a:tailEnd/>
            </a:ln>
          </p:spPr>
          <p:txBody>
            <a:bodyPr/>
            <a:lstStyle/>
            <a:p>
              <a:endParaRPr lang="en-US"/>
            </a:p>
          </p:txBody>
        </p:sp>
      </p:grpSp>
      <p:sp>
        <p:nvSpPr>
          <p:cNvPr id="31749" name="Rectangle 18"/>
          <p:cNvSpPr>
            <a:spLocks noChangeArrowheads="1"/>
          </p:cNvSpPr>
          <p:nvPr/>
        </p:nvSpPr>
        <p:spPr bwMode="auto">
          <a:xfrm>
            <a:off x="8001000" y="2667000"/>
            <a:ext cx="228600" cy="228600"/>
          </a:xfrm>
          <a:prstGeom prst="rect">
            <a:avLst/>
          </a:prstGeom>
          <a:solidFill>
            <a:srgbClr val="33CC33"/>
          </a:solidFill>
          <a:ln w="9525">
            <a:solidFill>
              <a:schemeClr val="tx1"/>
            </a:solidFill>
            <a:miter lim="800000"/>
            <a:headEnd/>
            <a:tailEnd/>
          </a:ln>
        </p:spPr>
        <p:txBody>
          <a:bodyPr wrap="none" lIns="91436" tIns="45718" rIns="91436" bIns="45718" anchor="ctr"/>
          <a:lstStyle/>
          <a:p>
            <a:endParaRPr lang="en-US"/>
          </a:p>
        </p:txBody>
      </p:sp>
      <p:sp>
        <p:nvSpPr>
          <p:cNvPr id="31750" name="Rectangle 19"/>
          <p:cNvSpPr>
            <a:spLocks noChangeArrowheads="1"/>
          </p:cNvSpPr>
          <p:nvPr/>
        </p:nvSpPr>
        <p:spPr bwMode="auto">
          <a:xfrm>
            <a:off x="8305800" y="2667000"/>
            <a:ext cx="228600" cy="228600"/>
          </a:xfrm>
          <a:prstGeom prst="rect">
            <a:avLst/>
          </a:prstGeom>
          <a:solidFill>
            <a:srgbClr val="3333FF"/>
          </a:solidFill>
          <a:ln w="9525">
            <a:solidFill>
              <a:schemeClr val="tx1"/>
            </a:solidFill>
            <a:miter lim="800000"/>
            <a:headEnd/>
            <a:tailEnd/>
          </a:ln>
        </p:spPr>
        <p:txBody>
          <a:bodyPr wrap="none" lIns="91436" tIns="45718" rIns="91436" bIns="45718" anchor="ctr"/>
          <a:lstStyle/>
          <a:p>
            <a:endParaRPr lang="en-US"/>
          </a:p>
        </p:txBody>
      </p:sp>
      <p:sp>
        <p:nvSpPr>
          <p:cNvPr id="31751" name="Rectangle 21"/>
          <p:cNvSpPr>
            <a:spLocks noChangeArrowheads="1"/>
          </p:cNvSpPr>
          <p:nvPr/>
        </p:nvSpPr>
        <p:spPr bwMode="auto">
          <a:xfrm>
            <a:off x="9982200" y="2667000"/>
            <a:ext cx="228600" cy="228600"/>
          </a:xfrm>
          <a:prstGeom prst="rect">
            <a:avLst/>
          </a:prstGeom>
          <a:solidFill>
            <a:srgbClr val="33CC33"/>
          </a:solidFill>
          <a:ln w="9525">
            <a:solidFill>
              <a:schemeClr val="tx1"/>
            </a:solidFill>
            <a:miter lim="800000"/>
            <a:headEnd/>
            <a:tailEnd/>
          </a:ln>
        </p:spPr>
        <p:txBody>
          <a:bodyPr wrap="none" lIns="91436" tIns="45718" rIns="91436" bIns="45718" anchor="ctr"/>
          <a:lstStyle/>
          <a:p>
            <a:endParaRPr lang="en-US"/>
          </a:p>
        </p:txBody>
      </p:sp>
      <p:sp>
        <p:nvSpPr>
          <p:cNvPr id="31752" name="Rectangle 22"/>
          <p:cNvSpPr>
            <a:spLocks noChangeArrowheads="1"/>
          </p:cNvSpPr>
          <p:nvPr/>
        </p:nvSpPr>
        <p:spPr bwMode="auto">
          <a:xfrm>
            <a:off x="8686800" y="1676400"/>
            <a:ext cx="838200" cy="228600"/>
          </a:xfrm>
          <a:prstGeom prst="rect">
            <a:avLst/>
          </a:prstGeom>
          <a:solidFill>
            <a:srgbClr val="FF3300"/>
          </a:solidFill>
          <a:ln w="9525">
            <a:solidFill>
              <a:schemeClr val="tx1"/>
            </a:solidFill>
            <a:miter lim="800000"/>
            <a:headEnd/>
            <a:tailEnd/>
          </a:ln>
        </p:spPr>
        <p:txBody>
          <a:bodyPr wrap="none" lIns="91436" tIns="45718" rIns="91436" bIns="45718" anchor="ctr"/>
          <a:lstStyle/>
          <a:p>
            <a:endParaRPr lang="en-US"/>
          </a:p>
        </p:txBody>
      </p:sp>
      <p:sp>
        <p:nvSpPr>
          <p:cNvPr id="31753" name="Rectangle 23"/>
          <p:cNvSpPr>
            <a:spLocks noChangeArrowheads="1"/>
          </p:cNvSpPr>
          <p:nvPr/>
        </p:nvSpPr>
        <p:spPr bwMode="auto">
          <a:xfrm>
            <a:off x="10287000" y="2667000"/>
            <a:ext cx="228600" cy="228600"/>
          </a:xfrm>
          <a:prstGeom prst="rect">
            <a:avLst/>
          </a:prstGeom>
          <a:solidFill>
            <a:srgbClr val="3333FF"/>
          </a:solidFill>
          <a:ln w="9525">
            <a:solidFill>
              <a:schemeClr val="tx1"/>
            </a:solidFill>
            <a:miter lim="800000"/>
            <a:headEnd/>
            <a:tailEnd/>
          </a:ln>
        </p:spPr>
        <p:txBody>
          <a:bodyPr wrap="none" lIns="91436" tIns="45718" rIns="91436" bIns="45718" anchor="ctr"/>
          <a:lstStyle/>
          <a:p>
            <a:endParaRPr lang="en-US"/>
          </a:p>
        </p:txBody>
      </p:sp>
      <p:grpSp>
        <p:nvGrpSpPr>
          <p:cNvPr id="6" name="Group 24"/>
          <p:cNvGrpSpPr>
            <a:grpSpLocks/>
          </p:cNvGrpSpPr>
          <p:nvPr/>
        </p:nvGrpSpPr>
        <p:grpSpPr bwMode="auto">
          <a:xfrm>
            <a:off x="7543800" y="3581400"/>
            <a:ext cx="3124200" cy="1524000"/>
            <a:chOff x="3552" y="1056"/>
            <a:chExt cx="2016" cy="1056"/>
          </a:xfrm>
        </p:grpSpPr>
        <p:grpSp>
          <p:nvGrpSpPr>
            <p:cNvPr id="7" name="Group 25"/>
            <p:cNvGrpSpPr>
              <a:grpSpLocks/>
            </p:cNvGrpSpPr>
            <p:nvPr/>
          </p:nvGrpSpPr>
          <p:grpSpPr bwMode="auto">
            <a:xfrm>
              <a:off x="4176" y="1056"/>
              <a:ext cx="768" cy="384"/>
              <a:chOff x="2448" y="2736"/>
              <a:chExt cx="768" cy="384"/>
            </a:xfrm>
          </p:grpSpPr>
          <p:sp>
            <p:nvSpPr>
              <p:cNvPr id="31773" name="Oval 26"/>
              <p:cNvSpPr>
                <a:spLocks noChangeArrowheads="1"/>
              </p:cNvSpPr>
              <p:nvPr/>
            </p:nvSpPr>
            <p:spPr bwMode="auto">
              <a:xfrm>
                <a:off x="2448" y="2736"/>
                <a:ext cx="768" cy="384"/>
              </a:xfrm>
              <a:prstGeom prst="ellipse">
                <a:avLst/>
              </a:prstGeom>
              <a:noFill/>
              <a:ln w="9360">
                <a:solidFill>
                  <a:srgbClr val="000000"/>
                </a:solidFill>
                <a:round/>
                <a:headEnd/>
                <a:tailEnd/>
              </a:ln>
            </p:spPr>
            <p:txBody>
              <a:bodyPr wrap="none" anchor="ctr"/>
              <a:lstStyle/>
              <a:p>
                <a:endParaRPr lang="en-US"/>
              </a:p>
            </p:txBody>
          </p:sp>
          <p:sp>
            <p:nvSpPr>
              <p:cNvPr id="31774" name="Text Box 27"/>
              <p:cNvSpPr txBox="1">
                <a:spLocks noChangeArrowheads="1"/>
              </p:cNvSpPr>
              <p:nvPr/>
            </p:nvSpPr>
            <p:spPr bwMode="auto">
              <a:xfrm>
                <a:off x="2772" y="2800"/>
                <a:ext cx="117" cy="257"/>
              </a:xfrm>
              <a:prstGeom prst="rect">
                <a:avLst/>
              </a:prstGeom>
              <a:noFill/>
              <a:ln w="9525">
                <a:noFill/>
                <a:miter lim="800000"/>
                <a:headEnd/>
                <a:tailEnd/>
              </a:ln>
            </p:spPr>
            <p:txBody>
              <a:bodyPr wrap="none" lIns="90000" tIns="46800" rIns="90000" bIns="46800" anchor="ctr">
                <a:spAutoFit/>
              </a:bodyPr>
              <a:lstStyle/>
              <a:p>
                <a:pPr algn="ctr" eaLnBrk="0" hangingPunct="0">
                  <a:buClr>
                    <a:srgbClr val="000000"/>
                  </a:buClr>
                  <a:buSzPct val="100000"/>
                  <a:tabLst>
                    <a:tab pos="0" algn="l"/>
                    <a:tab pos="914354" algn="l"/>
                    <a:tab pos="1828709" algn="l"/>
                    <a:tab pos="2743062" algn="l"/>
                    <a:tab pos="3657418" algn="l"/>
                    <a:tab pos="4571772" algn="l"/>
                    <a:tab pos="5486126" algn="l"/>
                    <a:tab pos="6400480" algn="l"/>
                    <a:tab pos="7314834" algn="l"/>
                    <a:tab pos="8229189" algn="l"/>
                    <a:tab pos="9143542" algn="l"/>
                    <a:tab pos="10057898" algn="l"/>
                  </a:tabLst>
                </a:pPr>
                <a:endParaRPr lang="en-GB" dirty="0">
                  <a:latin typeface="Times New Roman" pitchFamily="18" charset="0"/>
                </a:endParaRPr>
              </a:p>
            </p:txBody>
          </p:sp>
        </p:grpSp>
        <p:grpSp>
          <p:nvGrpSpPr>
            <p:cNvPr id="8" name="Group 28"/>
            <p:cNvGrpSpPr>
              <a:grpSpLocks/>
            </p:cNvGrpSpPr>
            <p:nvPr/>
          </p:nvGrpSpPr>
          <p:grpSpPr bwMode="auto">
            <a:xfrm>
              <a:off x="4800" y="1728"/>
              <a:ext cx="768" cy="384"/>
              <a:chOff x="3072" y="3408"/>
              <a:chExt cx="768" cy="384"/>
            </a:xfrm>
          </p:grpSpPr>
          <p:sp>
            <p:nvSpPr>
              <p:cNvPr id="31771" name="Oval 29"/>
              <p:cNvSpPr>
                <a:spLocks noChangeArrowheads="1"/>
              </p:cNvSpPr>
              <p:nvPr/>
            </p:nvSpPr>
            <p:spPr bwMode="auto">
              <a:xfrm>
                <a:off x="3072" y="3408"/>
                <a:ext cx="768" cy="384"/>
              </a:xfrm>
              <a:prstGeom prst="ellipse">
                <a:avLst/>
              </a:prstGeom>
              <a:noFill/>
              <a:ln w="9360">
                <a:solidFill>
                  <a:srgbClr val="000000"/>
                </a:solidFill>
                <a:round/>
                <a:headEnd/>
                <a:tailEnd/>
              </a:ln>
            </p:spPr>
            <p:txBody>
              <a:bodyPr wrap="none" anchor="ctr"/>
              <a:lstStyle/>
              <a:p>
                <a:endParaRPr lang="en-US"/>
              </a:p>
            </p:txBody>
          </p:sp>
          <p:sp>
            <p:nvSpPr>
              <p:cNvPr id="31772" name="Text Box 30"/>
              <p:cNvSpPr txBox="1">
                <a:spLocks noChangeArrowheads="1"/>
              </p:cNvSpPr>
              <p:nvPr/>
            </p:nvSpPr>
            <p:spPr bwMode="auto">
              <a:xfrm>
                <a:off x="3396" y="3472"/>
                <a:ext cx="117" cy="257"/>
              </a:xfrm>
              <a:prstGeom prst="rect">
                <a:avLst/>
              </a:prstGeom>
              <a:noFill/>
              <a:ln w="9525">
                <a:noFill/>
                <a:miter lim="800000"/>
                <a:headEnd/>
                <a:tailEnd/>
              </a:ln>
            </p:spPr>
            <p:txBody>
              <a:bodyPr wrap="none" lIns="90000" tIns="46800" rIns="90000" bIns="46800" anchor="ctr">
                <a:spAutoFit/>
              </a:bodyPr>
              <a:lstStyle/>
              <a:p>
                <a:pPr algn="ctr" eaLnBrk="0" hangingPunct="0">
                  <a:buClr>
                    <a:srgbClr val="000000"/>
                  </a:buClr>
                  <a:buSzPct val="100000"/>
                  <a:tabLst>
                    <a:tab pos="0" algn="l"/>
                    <a:tab pos="914354" algn="l"/>
                    <a:tab pos="1828709" algn="l"/>
                    <a:tab pos="2743062" algn="l"/>
                    <a:tab pos="3657418" algn="l"/>
                    <a:tab pos="4571772" algn="l"/>
                    <a:tab pos="5486126" algn="l"/>
                    <a:tab pos="6400480" algn="l"/>
                    <a:tab pos="7314834" algn="l"/>
                    <a:tab pos="8229189" algn="l"/>
                    <a:tab pos="9143542" algn="l"/>
                    <a:tab pos="10057898" algn="l"/>
                  </a:tabLst>
                </a:pPr>
                <a:endParaRPr lang="en-GB" dirty="0">
                  <a:latin typeface="Times New Roman" pitchFamily="18" charset="0"/>
                </a:endParaRPr>
              </a:p>
            </p:txBody>
          </p:sp>
        </p:grpSp>
        <p:grpSp>
          <p:nvGrpSpPr>
            <p:cNvPr id="9" name="Group 31"/>
            <p:cNvGrpSpPr>
              <a:grpSpLocks/>
            </p:cNvGrpSpPr>
            <p:nvPr/>
          </p:nvGrpSpPr>
          <p:grpSpPr bwMode="auto">
            <a:xfrm>
              <a:off x="3552" y="1728"/>
              <a:ext cx="768" cy="384"/>
              <a:chOff x="1824" y="3408"/>
              <a:chExt cx="768" cy="384"/>
            </a:xfrm>
          </p:grpSpPr>
          <p:sp>
            <p:nvSpPr>
              <p:cNvPr id="31769" name="Oval 32"/>
              <p:cNvSpPr>
                <a:spLocks noChangeArrowheads="1"/>
              </p:cNvSpPr>
              <p:nvPr/>
            </p:nvSpPr>
            <p:spPr bwMode="auto">
              <a:xfrm>
                <a:off x="1824" y="3408"/>
                <a:ext cx="768" cy="384"/>
              </a:xfrm>
              <a:prstGeom prst="ellipse">
                <a:avLst/>
              </a:prstGeom>
              <a:noFill/>
              <a:ln w="9360">
                <a:solidFill>
                  <a:srgbClr val="000000"/>
                </a:solidFill>
                <a:round/>
                <a:headEnd/>
                <a:tailEnd/>
              </a:ln>
            </p:spPr>
            <p:txBody>
              <a:bodyPr wrap="none" anchor="ctr"/>
              <a:lstStyle/>
              <a:p>
                <a:endParaRPr lang="en-US"/>
              </a:p>
            </p:txBody>
          </p:sp>
          <p:sp>
            <p:nvSpPr>
              <p:cNvPr id="31770" name="Text Box 33"/>
              <p:cNvSpPr txBox="1">
                <a:spLocks noChangeArrowheads="1"/>
              </p:cNvSpPr>
              <p:nvPr/>
            </p:nvSpPr>
            <p:spPr bwMode="auto">
              <a:xfrm>
                <a:off x="2148" y="3472"/>
                <a:ext cx="117" cy="257"/>
              </a:xfrm>
              <a:prstGeom prst="rect">
                <a:avLst/>
              </a:prstGeom>
              <a:noFill/>
              <a:ln w="9525">
                <a:noFill/>
                <a:miter lim="800000"/>
                <a:headEnd/>
                <a:tailEnd/>
              </a:ln>
            </p:spPr>
            <p:txBody>
              <a:bodyPr wrap="none" lIns="90000" tIns="46800" rIns="90000" bIns="46800" anchor="ctr">
                <a:spAutoFit/>
              </a:bodyPr>
              <a:lstStyle/>
              <a:p>
                <a:pPr algn="ctr" eaLnBrk="0" hangingPunct="0">
                  <a:buClr>
                    <a:srgbClr val="000000"/>
                  </a:buClr>
                  <a:buSzPct val="100000"/>
                  <a:tabLst>
                    <a:tab pos="0" algn="l"/>
                    <a:tab pos="914354" algn="l"/>
                    <a:tab pos="1828709" algn="l"/>
                    <a:tab pos="2743062" algn="l"/>
                    <a:tab pos="3657418" algn="l"/>
                    <a:tab pos="4571772" algn="l"/>
                    <a:tab pos="5486126" algn="l"/>
                    <a:tab pos="6400480" algn="l"/>
                    <a:tab pos="7314834" algn="l"/>
                    <a:tab pos="8229189" algn="l"/>
                    <a:tab pos="9143542" algn="l"/>
                    <a:tab pos="10057898" algn="l"/>
                  </a:tabLst>
                </a:pPr>
                <a:endParaRPr lang="en-GB" dirty="0">
                  <a:latin typeface="Times New Roman" pitchFamily="18" charset="0"/>
                </a:endParaRPr>
              </a:p>
            </p:txBody>
          </p:sp>
        </p:grpSp>
        <p:sp>
          <p:nvSpPr>
            <p:cNvPr id="31766" name="Line 34"/>
            <p:cNvSpPr>
              <a:spLocks noChangeShapeType="1"/>
            </p:cNvSpPr>
            <p:nvPr/>
          </p:nvSpPr>
          <p:spPr bwMode="auto">
            <a:xfrm flipH="1">
              <a:off x="3983" y="1440"/>
              <a:ext cx="578" cy="288"/>
            </a:xfrm>
            <a:prstGeom prst="line">
              <a:avLst/>
            </a:prstGeom>
            <a:noFill/>
            <a:ln w="9360">
              <a:solidFill>
                <a:srgbClr val="000000"/>
              </a:solidFill>
              <a:round/>
              <a:headEnd/>
              <a:tailEnd/>
            </a:ln>
          </p:spPr>
          <p:txBody>
            <a:bodyPr/>
            <a:lstStyle/>
            <a:p>
              <a:endParaRPr lang="en-US"/>
            </a:p>
          </p:txBody>
        </p:sp>
        <p:sp>
          <p:nvSpPr>
            <p:cNvPr id="31767" name="Line 35"/>
            <p:cNvSpPr>
              <a:spLocks noChangeShapeType="1"/>
            </p:cNvSpPr>
            <p:nvPr/>
          </p:nvSpPr>
          <p:spPr bwMode="auto">
            <a:xfrm>
              <a:off x="4560" y="1440"/>
              <a:ext cx="528" cy="288"/>
            </a:xfrm>
            <a:prstGeom prst="line">
              <a:avLst/>
            </a:prstGeom>
            <a:noFill/>
            <a:ln w="9360">
              <a:solidFill>
                <a:srgbClr val="000000"/>
              </a:solidFill>
              <a:round/>
              <a:headEnd/>
              <a:tailEnd/>
            </a:ln>
          </p:spPr>
          <p:txBody>
            <a:bodyPr/>
            <a:lstStyle/>
            <a:p>
              <a:endParaRPr lang="en-US"/>
            </a:p>
          </p:txBody>
        </p:sp>
        <p:sp>
          <p:nvSpPr>
            <p:cNvPr id="31768" name="Line 36"/>
            <p:cNvSpPr>
              <a:spLocks noChangeShapeType="1"/>
            </p:cNvSpPr>
            <p:nvPr/>
          </p:nvSpPr>
          <p:spPr bwMode="auto">
            <a:xfrm>
              <a:off x="4320" y="1920"/>
              <a:ext cx="480" cy="1"/>
            </a:xfrm>
            <a:prstGeom prst="line">
              <a:avLst/>
            </a:prstGeom>
            <a:noFill/>
            <a:ln w="9360">
              <a:solidFill>
                <a:srgbClr val="000000"/>
              </a:solidFill>
              <a:round/>
              <a:headEnd/>
              <a:tailEnd/>
            </a:ln>
          </p:spPr>
          <p:txBody>
            <a:bodyPr/>
            <a:lstStyle/>
            <a:p>
              <a:endParaRPr lang="en-US"/>
            </a:p>
          </p:txBody>
        </p:sp>
      </p:grpSp>
      <p:sp>
        <p:nvSpPr>
          <p:cNvPr id="31755" name="Rectangle 37"/>
          <p:cNvSpPr>
            <a:spLocks noChangeArrowheads="1"/>
          </p:cNvSpPr>
          <p:nvPr/>
        </p:nvSpPr>
        <p:spPr bwMode="auto">
          <a:xfrm>
            <a:off x="7696200" y="4724400"/>
            <a:ext cx="228600" cy="228600"/>
          </a:xfrm>
          <a:prstGeom prst="rect">
            <a:avLst/>
          </a:prstGeom>
          <a:solidFill>
            <a:srgbClr val="FF3300"/>
          </a:solidFill>
          <a:ln w="9525">
            <a:solidFill>
              <a:schemeClr val="tx1"/>
            </a:solidFill>
            <a:miter lim="800000"/>
            <a:headEnd/>
            <a:tailEnd/>
          </a:ln>
        </p:spPr>
        <p:txBody>
          <a:bodyPr wrap="none" lIns="91436" tIns="45718" rIns="91436" bIns="45718" anchor="ctr"/>
          <a:lstStyle/>
          <a:p>
            <a:endParaRPr lang="en-US"/>
          </a:p>
        </p:txBody>
      </p:sp>
      <p:sp>
        <p:nvSpPr>
          <p:cNvPr id="31756" name="Rectangle 40"/>
          <p:cNvSpPr>
            <a:spLocks noChangeArrowheads="1"/>
          </p:cNvSpPr>
          <p:nvPr/>
        </p:nvSpPr>
        <p:spPr bwMode="auto">
          <a:xfrm>
            <a:off x="9677400" y="4724400"/>
            <a:ext cx="228600" cy="228600"/>
          </a:xfrm>
          <a:prstGeom prst="rect">
            <a:avLst/>
          </a:prstGeom>
          <a:solidFill>
            <a:srgbClr val="FF3300"/>
          </a:solidFill>
          <a:ln w="9525">
            <a:solidFill>
              <a:schemeClr val="tx1"/>
            </a:solidFill>
            <a:miter lim="800000"/>
            <a:headEnd/>
            <a:tailEnd/>
          </a:ln>
        </p:spPr>
        <p:txBody>
          <a:bodyPr wrap="none" lIns="91436" tIns="45718" rIns="91436" bIns="45718" anchor="ctr"/>
          <a:lstStyle/>
          <a:p>
            <a:endParaRPr lang="en-US"/>
          </a:p>
        </p:txBody>
      </p:sp>
      <p:sp>
        <p:nvSpPr>
          <p:cNvPr id="31757" name="Rectangle 43"/>
          <p:cNvSpPr>
            <a:spLocks noChangeArrowheads="1"/>
          </p:cNvSpPr>
          <p:nvPr/>
        </p:nvSpPr>
        <p:spPr bwMode="auto">
          <a:xfrm>
            <a:off x="8686800" y="3733800"/>
            <a:ext cx="228600" cy="228600"/>
          </a:xfrm>
          <a:prstGeom prst="rect">
            <a:avLst/>
          </a:prstGeom>
          <a:solidFill>
            <a:srgbClr val="FF3300"/>
          </a:solidFill>
          <a:ln w="9525">
            <a:solidFill>
              <a:schemeClr val="tx1"/>
            </a:solidFill>
            <a:miter lim="800000"/>
            <a:headEnd/>
            <a:tailEnd/>
          </a:ln>
        </p:spPr>
        <p:txBody>
          <a:bodyPr wrap="none" lIns="91436" tIns="45718" rIns="91436" bIns="45718" anchor="ctr"/>
          <a:lstStyle/>
          <a:p>
            <a:endParaRPr lang="en-US"/>
          </a:p>
        </p:txBody>
      </p:sp>
      <p:sp>
        <p:nvSpPr>
          <p:cNvPr id="31758" name="Rectangle 45"/>
          <p:cNvSpPr>
            <a:spLocks noChangeArrowheads="1"/>
          </p:cNvSpPr>
          <p:nvPr/>
        </p:nvSpPr>
        <p:spPr bwMode="auto">
          <a:xfrm>
            <a:off x="9296400" y="3733800"/>
            <a:ext cx="228600" cy="228600"/>
          </a:xfrm>
          <a:prstGeom prst="rect">
            <a:avLst/>
          </a:prstGeom>
          <a:solidFill>
            <a:srgbClr val="3333FF"/>
          </a:solidFill>
          <a:ln w="9525">
            <a:solidFill>
              <a:schemeClr val="tx1"/>
            </a:solidFill>
            <a:miter lim="800000"/>
            <a:headEnd/>
            <a:tailEnd/>
          </a:ln>
        </p:spPr>
        <p:txBody>
          <a:bodyPr wrap="none" lIns="91436" tIns="45718" rIns="91436" bIns="45718" anchor="ctr"/>
          <a:lstStyle/>
          <a:p>
            <a:endParaRPr lang="en-US"/>
          </a:p>
        </p:txBody>
      </p:sp>
      <p:sp>
        <p:nvSpPr>
          <p:cNvPr id="31759" name="Rectangle 46"/>
          <p:cNvSpPr>
            <a:spLocks noChangeArrowheads="1"/>
          </p:cNvSpPr>
          <p:nvPr/>
        </p:nvSpPr>
        <p:spPr bwMode="auto">
          <a:xfrm>
            <a:off x="8305800" y="4724400"/>
            <a:ext cx="228600" cy="228600"/>
          </a:xfrm>
          <a:prstGeom prst="rect">
            <a:avLst/>
          </a:prstGeom>
          <a:solidFill>
            <a:srgbClr val="3333FF"/>
          </a:solidFill>
          <a:ln w="9525">
            <a:solidFill>
              <a:schemeClr val="tx1"/>
            </a:solidFill>
            <a:miter lim="800000"/>
            <a:headEnd/>
            <a:tailEnd/>
          </a:ln>
        </p:spPr>
        <p:txBody>
          <a:bodyPr wrap="none" lIns="91436" tIns="45718" rIns="91436" bIns="45718" anchor="ctr"/>
          <a:lstStyle/>
          <a:p>
            <a:endParaRPr lang="en-US"/>
          </a:p>
        </p:txBody>
      </p:sp>
      <p:sp>
        <p:nvSpPr>
          <p:cNvPr id="31760" name="Rectangle 47"/>
          <p:cNvSpPr>
            <a:spLocks noChangeArrowheads="1"/>
          </p:cNvSpPr>
          <p:nvPr/>
        </p:nvSpPr>
        <p:spPr bwMode="auto">
          <a:xfrm>
            <a:off x="10287000" y="4724400"/>
            <a:ext cx="228600" cy="228600"/>
          </a:xfrm>
          <a:prstGeom prst="rect">
            <a:avLst/>
          </a:prstGeom>
          <a:solidFill>
            <a:srgbClr val="3333FF"/>
          </a:solidFill>
          <a:ln w="9525">
            <a:solidFill>
              <a:schemeClr val="tx1"/>
            </a:solidFill>
            <a:miter lim="800000"/>
            <a:headEnd/>
            <a:tailEnd/>
          </a:ln>
        </p:spPr>
        <p:txBody>
          <a:bodyPr wrap="none" lIns="91436" tIns="45718" rIns="91436" bIns="45718" anchor="ctr"/>
          <a:lstStyle/>
          <a:p>
            <a:endParaRPr lang="en-US"/>
          </a:p>
        </p:txBody>
      </p:sp>
      <p:sp>
        <p:nvSpPr>
          <p:cNvPr id="31761" name="Text Box 48"/>
          <p:cNvSpPr txBox="1">
            <a:spLocks noChangeArrowheads="1"/>
          </p:cNvSpPr>
          <p:nvPr/>
        </p:nvSpPr>
        <p:spPr bwMode="auto">
          <a:xfrm>
            <a:off x="8382000" y="5334001"/>
            <a:ext cx="1752600" cy="646327"/>
          </a:xfrm>
          <a:prstGeom prst="rect">
            <a:avLst/>
          </a:prstGeom>
          <a:noFill/>
          <a:ln w="9525">
            <a:noFill/>
            <a:miter lim="800000"/>
            <a:headEnd/>
            <a:tailEnd/>
          </a:ln>
        </p:spPr>
        <p:txBody>
          <a:bodyPr lIns="91436" tIns="45718" rIns="91436" bIns="45718">
            <a:spAutoFit/>
          </a:bodyPr>
          <a:lstStyle/>
          <a:p>
            <a:pPr algn="ctr">
              <a:spcBef>
                <a:spcPct val="50000"/>
              </a:spcBef>
            </a:pPr>
            <a:r>
              <a:rPr lang="en-US" i="1" dirty="0">
                <a:latin typeface="Calibri" pitchFamily="34" charset="0"/>
              </a:rPr>
              <a:t>What went wrong here?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K-Consistency</a:t>
            </a:r>
            <a:endParaRPr lang="en-US" dirty="0"/>
          </a:p>
        </p:txBody>
      </p:sp>
      <p:sp>
        <p:nvSpPr>
          <p:cNvPr id="3" name="Content Placeholder 2"/>
          <p:cNvSpPr>
            <a:spLocks noGrp="1"/>
          </p:cNvSpPr>
          <p:nvPr>
            <p:ph idx="1"/>
          </p:nvPr>
        </p:nvSpPr>
        <p:spPr/>
        <p:txBody>
          <a:bodyPr/>
          <a:lstStyle/>
          <a:p>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93097" y="847378"/>
            <a:ext cx="9283545" cy="552519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K-Consistency</a:t>
            </a:r>
          </a:p>
        </p:txBody>
      </p:sp>
      <p:sp>
        <p:nvSpPr>
          <p:cNvPr id="14339" name="Rectangle 3"/>
          <p:cNvSpPr>
            <a:spLocks noGrp="1" noChangeArrowheads="1"/>
          </p:cNvSpPr>
          <p:nvPr>
            <p:ph idx="1"/>
          </p:nvPr>
        </p:nvSpPr>
        <p:spPr>
          <a:xfrm>
            <a:off x="457200" y="1295400"/>
            <a:ext cx="8153400" cy="4953000"/>
          </a:xfrm>
        </p:spPr>
        <p:txBody>
          <a:bodyPr>
            <a:normAutofit lnSpcReduction="10000"/>
          </a:bodyPr>
          <a:lstStyle/>
          <a:p>
            <a:pPr eaLnBrk="1" hangingPunct="1">
              <a:lnSpc>
                <a:spcPct val="80000"/>
              </a:lnSpc>
            </a:pPr>
            <a:r>
              <a:rPr lang="en-US" sz="2400" dirty="0"/>
              <a:t>Increasing degrees of consistency</a:t>
            </a:r>
          </a:p>
          <a:p>
            <a:pPr lvl="2">
              <a:lnSpc>
                <a:spcPct val="80000"/>
              </a:lnSpc>
            </a:pPr>
            <a:endParaRPr lang="en-US" sz="1600" dirty="0"/>
          </a:p>
          <a:p>
            <a:pPr lvl="1" eaLnBrk="1" hangingPunct="1">
              <a:lnSpc>
                <a:spcPct val="80000"/>
              </a:lnSpc>
            </a:pPr>
            <a:r>
              <a:rPr lang="en-US" sz="2000" dirty="0"/>
              <a:t>1-Consistency (Node Consistency): Each single node’s domain has a value which meets that node’s unary constraints</a:t>
            </a:r>
          </a:p>
          <a:p>
            <a:pPr lvl="2">
              <a:lnSpc>
                <a:spcPct val="80000"/>
              </a:lnSpc>
            </a:pPr>
            <a:endParaRPr lang="en-US" sz="1600" dirty="0"/>
          </a:p>
          <a:p>
            <a:pPr lvl="1" eaLnBrk="1" hangingPunct="1">
              <a:lnSpc>
                <a:spcPct val="80000"/>
              </a:lnSpc>
            </a:pPr>
            <a:r>
              <a:rPr lang="en-US" sz="2000" dirty="0"/>
              <a:t>2-Consistency (Arc Consistency): For each pair of nodes, any consistent assignment to one can be extended to the other</a:t>
            </a:r>
          </a:p>
          <a:p>
            <a:pPr lvl="2">
              <a:lnSpc>
                <a:spcPct val="80000"/>
              </a:lnSpc>
            </a:pPr>
            <a:endParaRPr lang="en-US" sz="1600" dirty="0"/>
          </a:p>
          <a:p>
            <a:pPr lvl="1" eaLnBrk="1" hangingPunct="1">
              <a:lnSpc>
                <a:spcPct val="80000"/>
              </a:lnSpc>
            </a:pPr>
            <a:r>
              <a:rPr lang="en-US" sz="2000" dirty="0"/>
              <a:t>K-Consistency: For each k nodes, any consistent assignment to k-1 can be extended to the </a:t>
            </a:r>
            <a:r>
              <a:rPr lang="en-US" sz="2000" dirty="0" err="1"/>
              <a:t>k</a:t>
            </a:r>
            <a:r>
              <a:rPr lang="en-US" sz="2000" baseline="30000" dirty="0" err="1"/>
              <a:t>th</a:t>
            </a:r>
            <a:r>
              <a:rPr lang="en-US" sz="2000" dirty="0"/>
              <a:t> node.</a:t>
            </a:r>
          </a:p>
          <a:p>
            <a:pPr lvl="2">
              <a:lnSpc>
                <a:spcPct val="80000"/>
              </a:lnSpc>
            </a:pPr>
            <a:endParaRPr lang="en-US" sz="1900" dirty="0"/>
          </a:p>
          <a:p>
            <a:pPr lvl="1" eaLnBrk="1" hangingPunct="1">
              <a:lnSpc>
                <a:spcPct val="80000"/>
              </a:lnSpc>
            </a:pPr>
            <a:endParaRPr lang="en-US" sz="2300" dirty="0"/>
          </a:p>
          <a:p>
            <a:pPr eaLnBrk="1" hangingPunct="1">
              <a:lnSpc>
                <a:spcPct val="80000"/>
              </a:lnSpc>
            </a:pPr>
            <a:r>
              <a:rPr lang="en-US" sz="2400" dirty="0"/>
              <a:t>Higher k more expensive to compute</a:t>
            </a:r>
          </a:p>
          <a:p>
            <a:pPr eaLnBrk="1" hangingPunct="1">
              <a:lnSpc>
                <a:spcPct val="80000"/>
              </a:lnSpc>
            </a:pPr>
            <a:endParaRPr lang="en-US" sz="2400" dirty="0"/>
          </a:p>
          <a:p>
            <a:pPr eaLnBrk="1" hangingPunct="1">
              <a:lnSpc>
                <a:spcPct val="80000"/>
              </a:lnSpc>
            </a:pPr>
            <a:r>
              <a:rPr lang="en-US" sz="2400" dirty="0"/>
              <a:t>(You need to know the k=2 case: arc consistency)</a:t>
            </a:r>
          </a:p>
          <a:p>
            <a:pPr lvl="1" eaLnBrk="1" hangingPunct="1">
              <a:lnSpc>
                <a:spcPct val="80000"/>
              </a:lnSpc>
            </a:pPr>
            <a:endParaRPr lang="en-US" sz="2400" dirty="0"/>
          </a:p>
          <a:p>
            <a:pPr lvl="1" eaLnBrk="1" hangingPunct="1">
              <a:lnSpc>
                <a:spcPct val="80000"/>
              </a:lnSpc>
            </a:pPr>
            <a:endParaRPr lang="en-US" sz="2400" dirty="0"/>
          </a:p>
        </p:txBody>
      </p:sp>
      <p:grpSp>
        <p:nvGrpSpPr>
          <p:cNvPr id="14340" name="Group 39"/>
          <p:cNvGrpSpPr>
            <a:grpSpLocks/>
          </p:cNvGrpSpPr>
          <p:nvPr/>
        </p:nvGrpSpPr>
        <p:grpSpPr bwMode="auto">
          <a:xfrm>
            <a:off x="9448803" y="1981200"/>
            <a:ext cx="1577975" cy="2895600"/>
            <a:chOff x="4066" y="1296"/>
            <a:chExt cx="994" cy="1824"/>
          </a:xfrm>
        </p:grpSpPr>
        <p:sp>
          <p:nvSpPr>
            <p:cNvPr id="14362" name="Oval 4"/>
            <p:cNvSpPr>
              <a:spLocks noChangeArrowheads="1"/>
            </p:cNvSpPr>
            <p:nvPr/>
          </p:nvSpPr>
          <p:spPr bwMode="auto">
            <a:xfrm>
              <a:off x="4857" y="1296"/>
              <a:ext cx="203" cy="20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63" name="Oval 5"/>
            <p:cNvSpPr>
              <a:spLocks noChangeArrowheads="1"/>
            </p:cNvSpPr>
            <p:nvPr/>
          </p:nvSpPr>
          <p:spPr bwMode="auto">
            <a:xfrm>
              <a:off x="4857" y="1782"/>
              <a:ext cx="203" cy="20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64" name="Oval 6"/>
            <p:cNvSpPr>
              <a:spLocks noChangeArrowheads="1"/>
            </p:cNvSpPr>
            <p:nvPr/>
          </p:nvSpPr>
          <p:spPr bwMode="auto">
            <a:xfrm>
              <a:off x="4188" y="1782"/>
              <a:ext cx="202" cy="20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65" name="AutoShape 7"/>
            <p:cNvSpPr>
              <a:spLocks noChangeArrowheads="1"/>
            </p:cNvSpPr>
            <p:nvPr/>
          </p:nvSpPr>
          <p:spPr bwMode="auto">
            <a:xfrm>
              <a:off x="4560" y="1823"/>
              <a:ext cx="162" cy="122"/>
            </a:xfrm>
            <a:prstGeom prst="rightArrow">
              <a:avLst>
                <a:gd name="adj1" fmla="val 50000"/>
                <a:gd name="adj2" fmla="val 33197"/>
              </a:avLst>
            </a:prstGeom>
            <a:solidFill>
              <a:schemeClr val="accent1"/>
            </a:solidFill>
            <a:ln w="9525">
              <a:solidFill>
                <a:schemeClr val="tx1"/>
              </a:solidFill>
              <a:miter lim="800000"/>
              <a:headEnd/>
              <a:tailEnd/>
            </a:ln>
          </p:spPr>
          <p:txBody>
            <a:bodyPr wrap="none" anchor="ctr"/>
            <a:lstStyle/>
            <a:p>
              <a:endParaRPr lang="en-US"/>
            </a:p>
          </p:txBody>
        </p:sp>
        <p:sp>
          <p:nvSpPr>
            <p:cNvPr id="14366" name="Oval 8"/>
            <p:cNvSpPr>
              <a:spLocks noChangeArrowheads="1"/>
            </p:cNvSpPr>
            <p:nvPr/>
          </p:nvSpPr>
          <p:spPr bwMode="auto">
            <a:xfrm>
              <a:off x="4857" y="2593"/>
              <a:ext cx="203" cy="20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67" name="Oval 9"/>
            <p:cNvSpPr>
              <a:spLocks noChangeArrowheads="1"/>
            </p:cNvSpPr>
            <p:nvPr/>
          </p:nvSpPr>
          <p:spPr bwMode="auto">
            <a:xfrm>
              <a:off x="4188" y="2593"/>
              <a:ext cx="202" cy="20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68" name="AutoShape 10"/>
            <p:cNvSpPr>
              <a:spLocks noChangeArrowheads="1"/>
            </p:cNvSpPr>
            <p:nvPr/>
          </p:nvSpPr>
          <p:spPr bwMode="auto">
            <a:xfrm>
              <a:off x="4560" y="2634"/>
              <a:ext cx="162" cy="121"/>
            </a:xfrm>
            <a:prstGeom prst="rightArrow">
              <a:avLst>
                <a:gd name="adj1" fmla="val 50000"/>
                <a:gd name="adj2" fmla="val 33471"/>
              </a:avLst>
            </a:prstGeom>
            <a:solidFill>
              <a:schemeClr val="accent1"/>
            </a:solidFill>
            <a:ln w="9525">
              <a:solidFill>
                <a:schemeClr val="tx1"/>
              </a:solidFill>
              <a:miter lim="800000"/>
              <a:headEnd/>
              <a:tailEnd/>
            </a:ln>
          </p:spPr>
          <p:txBody>
            <a:bodyPr wrap="none" anchor="ctr"/>
            <a:lstStyle/>
            <a:p>
              <a:endParaRPr lang="en-US"/>
            </a:p>
          </p:txBody>
        </p:sp>
        <p:sp>
          <p:nvSpPr>
            <p:cNvPr id="14369" name="Oval 11"/>
            <p:cNvSpPr>
              <a:spLocks noChangeArrowheads="1"/>
            </p:cNvSpPr>
            <p:nvPr/>
          </p:nvSpPr>
          <p:spPr bwMode="auto">
            <a:xfrm>
              <a:off x="4188" y="2877"/>
              <a:ext cx="202" cy="20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70" name="Oval 12"/>
            <p:cNvSpPr>
              <a:spLocks noChangeArrowheads="1"/>
            </p:cNvSpPr>
            <p:nvPr/>
          </p:nvSpPr>
          <p:spPr bwMode="auto">
            <a:xfrm>
              <a:off x="4188" y="2309"/>
              <a:ext cx="202" cy="20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71" name="AutoShape 13"/>
            <p:cNvSpPr>
              <a:spLocks/>
            </p:cNvSpPr>
            <p:nvPr/>
          </p:nvSpPr>
          <p:spPr bwMode="auto">
            <a:xfrm>
              <a:off x="4350" y="2269"/>
              <a:ext cx="162" cy="851"/>
            </a:xfrm>
            <a:prstGeom prst="rightBrace">
              <a:avLst>
                <a:gd name="adj1" fmla="val 43776"/>
                <a:gd name="adj2" fmla="val 50000"/>
              </a:avLst>
            </a:prstGeom>
            <a:noFill/>
            <a:ln w="9525">
              <a:solidFill>
                <a:schemeClr val="tx1"/>
              </a:solidFill>
              <a:round/>
              <a:headEnd/>
              <a:tailEnd/>
            </a:ln>
          </p:spPr>
          <p:txBody>
            <a:bodyPr wrap="none" anchor="ctr"/>
            <a:lstStyle/>
            <a:p>
              <a:endParaRPr lang="en-US"/>
            </a:p>
          </p:txBody>
        </p:sp>
        <p:sp>
          <p:nvSpPr>
            <p:cNvPr id="14372" name="AutoShape 14"/>
            <p:cNvSpPr>
              <a:spLocks/>
            </p:cNvSpPr>
            <p:nvPr/>
          </p:nvSpPr>
          <p:spPr bwMode="auto">
            <a:xfrm flipH="1">
              <a:off x="4066" y="2269"/>
              <a:ext cx="162" cy="851"/>
            </a:xfrm>
            <a:prstGeom prst="rightBrace">
              <a:avLst>
                <a:gd name="adj1" fmla="val 43776"/>
                <a:gd name="adj2" fmla="val 50000"/>
              </a:avLst>
            </a:prstGeom>
            <a:noFill/>
            <a:ln w="9525">
              <a:solidFill>
                <a:schemeClr val="tx1"/>
              </a:solidFill>
              <a:round/>
              <a:headEnd/>
              <a:tailEnd/>
            </a:ln>
          </p:spPr>
          <p:txBody>
            <a:bodyPr wrap="none" anchor="ctr"/>
            <a:lstStyle/>
            <a:p>
              <a:endParaRPr lang="en-US"/>
            </a:p>
          </p:txBody>
        </p:sp>
      </p:grpSp>
      <p:grpSp>
        <p:nvGrpSpPr>
          <p:cNvPr id="14341" name="Group 36"/>
          <p:cNvGrpSpPr>
            <a:grpSpLocks/>
          </p:cNvGrpSpPr>
          <p:nvPr/>
        </p:nvGrpSpPr>
        <p:grpSpPr bwMode="auto">
          <a:xfrm>
            <a:off x="9144000" y="5371980"/>
            <a:ext cx="2133600" cy="1040487"/>
            <a:chOff x="2640" y="3264"/>
            <a:chExt cx="1968" cy="959"/>
          </a:xfrm>
        </p:grpSpPr>
        <p:grpSp>
          <p:nvGrpSpPr>
            <p:cNvPr id="14343" name="Group 17"/>
            <p:cNvGrpSpPr>
              <a:grpSpLocks/>
            </p:cNvGrpSpPr>
            <p:nvPr/>
          </p:nvGrpSpPr>
          <p:grpSpPr bwMode="auto">
            <a:xfrm>
              <a:off x="2640" y="3264"/>
              <a:ext cx="1968" cy="959"/>
              <a:chOff x="3552" y="1056"/>
              <a:chExt cx="2016" cy="1056"/>
            </a:xfrm>
          </p:grpSpPr>
          <p:grpSp>
            <p:nvGrpSpPr>
              <p:cNvPr id="14350" name="Group 18"/>
              <p:cNvGrpSpPr>
                <a:grpSpLocks/>
              </p:cNvGrpSpPr>
              <p:nvPr/>
            </p:nvGrpSpPr>
            <p:grpSpPr bwMode="auto">
              <a:xfrm>
                <a:off x="4176" y="1056"/>
                <a:ext cx="768" cy="384"/>
                <a:chOff x="2448" y="2736"/>
                <a:chExt cx="768" cy="384"/>
              </a:xfrm>
            </p:grpSpPr>
            <p:sp>
              <p:nvSpPr>
                <p:cNvPr id="14360" name="Oval 19"/>
                <p:cNvSpPr>
                  <a:spLocks noChangeArrowheads="1"/>
                </p:cNvSpPr>
                <p:nvPr/>
              </p:nvSpPr>
              <p:spPr bwMode="auto">
                <a:xfrm>
                  <a:off x="2448" y="2736"/>
                  <a:ext cx="768" cy="384"/>
                </a:xfrm>
                <a:prstGeom prst="ellipse">
                  <a:avLst/>
                </a:prstGeom>
                <a:noFill/>
                <a:ln w="9360">
                  <a:solidFill>
                    <a:srgbClr val="000000"/>
                  </a:solidFill>
                  <a:round/>
                  <a:headEnd/>
                  <a:tailEnd/>
                </a:ln>
              </p:spPr>
              <p:txBody>
                <a:bodyPr wrap="none" anchor="ctr"/>
                <a:lstStyle/>
                <a:p>
                  <a:endParaRPr lang="en-US"/>
                </a:p>
              </p:txBody>
            </p:sp>
            <p:sp>
              <p:nvSpPr>
                <p:cNvPr id="14361" name="Text Box 20"/>
                <p:cNvSpPr txBox="1">
                  <a:spLocks noChangeArrowheads="1"/>
                </p:cNvSpPr>
                <p:nvPr/>
              </p:nvSpPr>
              <p:spPr bwMode="auto">
                <a:xfrm>
                  <a:off x="2748" y="2740"/>
                  <a:ext cx="172" cy="377"/>
                </a:xfrm>
                <a:prstGeom prst="rect">
                  <a:avLst/>
                </a:prstGeom>
                <a:noFill/>
                <a:ln w="9525">
                  <a:noFill/>
                  <a:miter lim="800000"/>
                  <a:headEnd/>
                  <a:tailEnd/>
                </a:ln>
              </p:spPr>
              <p:txBody>
                <a:bodyPr wrap="none" lIns="90000" tIns="46800" rIns="90000" bIns="46800" anchor="ctr">
                  <a:spAutoFit/>
                </a:bodyPr>
                <a:lstStyle/>
                <a:p>
                  <a:pPr algn="ctr" eaLnBrk="0" hangingPunct="0">
                    <a:buClr>
                      <a:srgbClr val="000000"/>
                    </a:buClr>
                    <a:buSzPct val="100000"/>
                    <a:tabLst>
                      <a:tab pos="0" algn="l"/>
                      <a:tab pos="914354" algn="l"/>
                      <a:tab pos="1828709" algn="l"/>
                      <a:tab pos="2743062" algn="l"/>
                      <a:tab pos="3657418" algn="l"/>
                      <a:tab pos="4571772" algn="l"/>
                      <a:tab pos="5486126" algn="l"/>
                      <a:tab pos="6400480" algn="l"/>
                      <a:tab pos="7314834" algn="l"/>
                      <a:tab pos="8229189" algn="l"/>
                      <a:tab pos="9143542" algn="l"/>
                      <a:tab pos="10057898" algn="l"/>
                    </a:tabLst>
                  </a:pPr>
                  <a:endParaRPr lang="en-GB" dirty="0">
                    <a:latin typeface="Times New Roman" pitchFamily="18" charset="0"/>
                  </a:endParaRPr>
                </a:p>
              </p:txBody>
            </p:sp>
          </p:grpSp>
          <p:grpSp>
            <p:nvGrpSpPr>
              <p:cNvPr id="14351" name="Group 21"/>
              <p:cNvGrpSpPr>
                <a:grpSpLocks/>
              </p:cNvGrpSpPr>
              <p:nvPr/>
            </p:nvGrpSpPr>
            <p:grpSpPr bwMode="auto">
              <a:xfrm>
                <a:off x="4800" y="1728"/>
                <a:ext cx="768" cy="384"/>
                <a:chOff x="3072" y="3408"/>
                <a:chExt cx="768" cy="384"/>
              </a:xfrm>
            </p:grpSpPr>
            <p:sp>
              <p:nvSpPr>
                <p:cNvPr id="14358" name="Oval 22"/>
                <p:cNvSpPr>
                  <a:spLocks noChangeArrowheads="1"/>
                </p:cNvSpPr>
                <p:nvPr/>
              </p:nvSpPr>
              <p:spPr bwMode="auto">
                <a:xfrm>
                  <a:off x="3072" y="3408"/>
                  <a:ext cx="768" cy="384"/>
                </a:xfrm>
                <a:prstGeom prst="ellipse">
                  <a:avLst/>
                </a:prstGeom>
                <a:noFill/>
                <a:ln w="9360">
                  <a:solidFill>
                    <a:srgbClr val="000000"/>
                  </a:solidFill>
                  <a:round/>
                  <a:headEnd/>
                  <a:tailEnd/>
                </a:ln>
              </p:spPr>
              <p:txBody>
                <a:bodyPr wrap="none" anchor="ctr"/>
                <a:lstStyle/>
                <a:p>
                  <a:endParaRPr lang="en-US"/>
                </a:p>
              </p:txBody>
            </p:sp>
            <p:sp>
              <p:nvSpPr>
                <p:cNvPr id="14359" name="Text Box 23"/>
                <p:cNvSpPr txBox="1">
                  <a:spLocks noChangeArrowheads="1"/>
                </p:cNvSpPr>
                <p:nvPr/>
              </p:nvSpPr>
              <p:spPr bwMode="auto">
                <a:xfrm>
                  <a:off x="3372" y="3414"/>
                  <a:ext cx="172" cy="377"/>
                </a:xfrm>
                <a:prstGeom prst="rect">
                  <a:avLst/>
                </a:prstGeom>
                <a:noFill/>
                <a:ln w="9525">
                  <a:noFill/>
                  <a:miter lim="800000"/>
                  <a:headEnd/>
                  <a:tailEnd/>
                </a:ln>
              </p:spPr>
              <p:txBody>
                <a:bodyPr wrap="none" lIns="90000" tIns="46800" rIns="90000" bIns="46800" anchor="ctr">
                  <a:spAutoFit/>
                </a:bodyPr>
                <a:lstStyle/>
                <a:p>
                  <a:pPr algn="ctr" eaLnBrk="0" hangingPunct="0">
                    <a:buClr>
                      <a:srgbClr val="000000"/>
                    </a:buClr>
                    <a:buSzPct val="100000"/>
                    <a:tabLst>
                      <a:tab pos="0" algn="l"/>
                      <a:tab pos="914354" algn="l"/>
                      <a:tab pos="1828709" algn="l"/>
                      <a:tab pos="2743062" algn="l"/>
                      <a:tab pos="3657418" algn="l"/>
                      <a:tab pos="4571772" algn="l"/>
                      <a:tab pos="5486126" algn="l"/>
                      <a:tab pos="6400480" algn="l"/>
                      <a:tab pos="7314834" algn="l"/>
                      <a:tab pos="8229189" algn="l"/>
                      <a:tab pos="9143542" algn="l"/>
                      <a:tab pos="10057898" algn="l"/>
                    </a:tabLst>
                  </a:pPr>
                  <a:endParaRPr lang="en-GB" dirty="0">
                    <a:latin typeface="Times New Roman" pitchFamily="18" charset="0"/>
                  </a:endParaRPr>
                </a:p>
              </p:txBody>
            </p:sp>
          </p:grpSp>
          <p:grpSp>
            <p:nvGrpSpPr>
              <p:cNvPr id="14352" name="Group 24"/>
              <p:cNvGrpSpPr>
                <a:grpSpLocks/>
              </p:cNvGrpSpPr>
              <p:nvPr/>
            </p:nvGrpSpPr>
            <p:grpSpPr bwMode="auto">
              <a:xfrm>
                <a:off x="3552" y="1728"/>
                <a:ext cx="768" cy="384"/>
                <a:chOff x="1824" y="3408"/>
                <a:chExt cx="768" cy="384"/>
              </a:xfrm>
            </p:grpSpPr>
            <p:sp>
              <p:nvSpPr>
                <p:cNvPr id="14356" name="Oval 25"/>
                <p:cNvSpPr>
                  <a:spLocks noChangeArrowheads="1"/>
                </p:cNvSpPr>
                <p:nvPr/>
              </p:nvSpPr>
              <p:spPr bwMode="auto">
                <a:xfrm>
                  <a:off x="1824" y="3408"/>
                  <a:ext cx="768" cy="384"/>
                </a:xfrm>
                <a:prstGeom prst="ellipse">
                  <a:avLst/>
                </a:prstGeom>
                <a:noFill/>
                <a:ln w="9360">
                  <a:solidFill>
                    <a:srgbClr val="000000"/>
                  </a:solidFill>
                  <a:round/>
                  <a:headEnd/>
                  <a:tailEnd/>
                </a:ln>
              </p:spPr>
              <p:txBody>
                <a:bodyPr wrap="none" anchor="ctr"/>
                <a:lstStyle/>
                <a:p>
                  <a:endParaRPr lang="en-US"/>
                </a:p>
              </p:txBody>
            </p:sp>
            <p:sp>
              <p:nvSpPr>
                <p:cNvPr id="14357" name="Text Box 26"/>
                <p:cNvSpPr txBox="1">
                  <a:spLocks noChangeArrowheads="1"/>
                </p:cNvSpPr>
                <p:nvPr/>
              </p:nvSpPr>
              <p:spPr bwMode="auto">
                <a:xfrm>
                  <a:off x="2124" y="3413"/>
                  <a:ext cx="172" cy="377"/>
                </a:xfrm>
                <a:prstGeom prst="rect">
                  <a:avLst/>
                </a:prstGeom>
                <a:noFill/>
                <a:ln w="9525">
                  <a:noFill/>
                  <a:miter lim="800000"/>
                  <a:headEnd/>
                  <a:tailEnd/>
                </a:ln>
              </p:spPr>
              <p:txBody>
                <a:bodyPr wrap="none" lIns="90000" tIns="46800" rIns="90000" bIns="46800" anchor="ctr">
                  <a:spAutoFit/>
                </a:bodyPr>
                <a:lstStyle/>
                <a:p>
                  <a:pPr algn="ctr" eaLnBrk="0" hangingPunct="0">
                    <a:buClr>
                      <a:srgbClr val="000000"/>
                    </a:buClr>
                    <a:buSzPct val="100000"/>
                    <a:tabLst>
                      <a:tab pos="0" algn="l"/>
                      <a:tab pos="914354" algn="l"/>
                      <a:tab pos="1828709" algn="l"/>
                      <a:tab pos="2743062" algn="l"/>
                      <a:tab pos="3657418" algn="l"/>
                      <a:tab pos="4571772" algn="l"/>
                      <a:tab pos="5486126" algn="l"/>
                      <a:tab pos="6400480" algn="l"/>
                      <a:tab pos="7314834" algn="l"/>
                      <a:tab pos="8229189" algn="l"/>
                      <a:tab pos="9143542" algn="l"/>
                      <a:tab pos="10057898" algn="l"/>
                    </a:tabLst>
                  </a:pPr>
                  <a:endParaRPr lang="en-GB" dirty="0">
                    <a:latin typeface="Times New Roman" pitchFamily="18" charset="0"/>
                  </a:endParaRPr>
                </a:p>
              </p:txBody>
            </p:sp>
          </p:grpSp>
          <p:sp>
            <p:nvSpPr>
              <p:cNvPr id="14353" name="Line 27"/>
              <p:cNvSpPr>
                <a:spLocks noChangeShapeType="1"/>
              </p:cNvSpPr>
              <p:nvPr/>
            </p:nvSpPr>
            <p:spPr bwMode="auto">
              <a:xfrm flipH="1">
                <a:off x="3983" y="1440"/>
                <a:ext cx="578" cy="288"/>
              </a:xfrm>
              <a:prstGeom prst="line">
                <a:avLst/>
              </a:prstGeom>
              <a:noFill/>
              <a:ln w="9360">
                <a:solidFill>
                  <a:srgbClr val="000000"/>
                </a:solidFill>
                <a:round/>
                <a:headEnd/>
                <a:tailEnd/>
              </a:ln>
            </p:spPr>
            <p:txBody>
              <a:bodyPr/>
              <a:lstStyle/>
              <a:p>
                <a:endParaRPr lang="en-US"/>
              </a:p>
            </p:txBody>
          </p:sp>
          <p:sp>
            <p:nvSpPr>
              <p:cNvPr id="14354" name="Line 28"/>
              <p:cNvSpPr>
                <a:spLocks noChangeShapeType="1"/>
              </p:cNvSpPr>
              <p:nvPr/>
            </p:nvSpPr>
            <p:spPr bwMode="auto">
              <a:xfrm>
                <a:off x="4560" y="1440"/>
                <a:ext cx="528" cy="288"/>
              </a:xfrm>
              <a:prstGeom prst="line">
                <a:avLst/>
              </a:prstGeom>
              <a:noFill/>
              <a:ln w="9360">
                <a:solidFill>
                  <a:srgbClr val="000000"/>
                </a:solidFill>
                <a:round/>
                <a:headEnd/>
                <a:tailEnd/>
              </a:ln>
            </p:spPr>
            <p:txBody>
              <a:bodyPr/>
              <a:lstStyle/>
              <a:p>
                <a:endParaRPr lang="en-US"/>
              </a:p>
            </p:txBody>
          </p:sp>
          <p:sp>
            <p:nvSpPr>
              <p:cNvPr id="14355" name="Line 29"/>
              <p:cNvSpPr>
                <a:spLocks noChangeShapeType="1"/>
              </p:cNvSpPr>
              <p:nvPr/>
            </p:nvSpPr>
            <p:spPr bwMode="auto">
              <a:xfrm>
                <a:off x="4320" y="1920"/>
                <a:ext cx="480" cy="1"/>
              </a:xfrm>
              <a:prstGeom prst="line">
                <a:avLst/>
              </a:prstGeom>
              <a:noFill/>
              <a:ln w="9360">
                <a:solidFill>
                  <a:srgbClr val="000000"/>
                </a:solidFill>
                <a:round/>
                <a:headEnd/>
                <a:tailEnd/>
              </a:ln>
            </p:spPr>
            <p:txBody>
              <a:bodyPr/>
              <a:lstStyle/>
              <a:p>
                <a:endParaRPr lang="en-US"/>
              </a:p>
            </p:txBody>
          </p:sp>
        </p:grpSp>
        <p:sp>
          <p:nvSpPr>
            <p:cNvPr id="14344" name="Rectangle 30"/>
            <p:cNvSpPr>
              <a:spLocks noChangeArrowheads="1"/>
            </p:cNvSpPr>
            <p:nvPr/>
          </p:nvSpPr>
          <p:spPr bwMode="auto">
            <a:xfrm>
              <a:off x="2736" y="3984"/>
              <a:ext cx="144" cy="144"/>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14345" name="Rectangle 31"/>
            <p:cNvSpPr>
              <a:spLocks noChangeArrowheads="1"/>
            </p:cNvSpPr>
            <p:nvPr/>
          </p:nvSpPr>
          <p:spPr bwMode="auto">
            <a:xfrm>
              <a:off x="3984" y="3984"/>
              <a:ext cx="144" cy="144"/>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14346" name="Rectangle 32"/>
            <p:cNvSpPr>
              <a:spLocks noChangeArrowheads="1"/>
            </p:cNvSpPr>
            <p:nvPr/>
          </p:nvSpPr>
          <p:spPr bwMode="auto">
            <a:xfrm>
              <a:off x="3360" y="3360"/>
              <a:ext cx="144" cy="144"/>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14347" name="Rectangle 33"/>
            <p:cNvSpPr>
              <a:spLocks noChangeArrowheads="1"/>
            </p:cNvSpPr>
            <p:nvPr/>
          </p:nvSpPr>
          <p:spPr bwMode="auto">
            <a:xfrm>
              <a:off x="3744" y="3360"/>
              <a:ext cx="144" cy="144"/>
            </a:xfrm>
            <a:prstGeom prst="rect">
              <a:avLst/>
            </a:prstGeom>
            <a:solidFill>
              <a:srgbClr val="3333FF"/>
            </a:solidFill>
            <a:ln w="9525">
              <a:solidFill>
                <a:schemeClr val="tx1"/>
              </a:solidFill>
              <a:miter lim="800000"/>
              <a:headEnd/>
              <a:tailEnd/>
            </a:ln>
          </p:spPr>
          <p:txBody>
            <a:bodyPr wrap="none" anchor="ctr"/>
            <a:lstStyle/>
            <a:p>
              <a:endParaRPr lang="en-US"/>
            </a:p>
          </p:txBody>
        </p:sp>
        <p:sp>
          <p:nvSpPr>
            <p:cNvPr id="14348" name="Rectangle 34"/>
            <p:cNvSpPr>
              <a:spLocks noChangeArrowheads="1"/>
            </p:cNvSpPr>
            <p:nvPr/>
          </p:nvSpPr>
          <p:spPr bwMode="auto">
            <a:xfrm>
              <a:off x="3120" y="3984"/>
              <a:ext cx="144" cy="144"/>
            </a:xfrm>
            <a:prstGeom prst="rect">
              <a:avLst/>
            </a:prstGeom>
            <a:solidFill>
              <a:srgbClr val="3333FF"/>
            </a:solidFill>
            <a:ln w="9525">
              <a:solidFill>
                <a:schemeClr val="tx1"/>
              </a:solidFill>
              <a:miter lim="800000"/>
              <a:headEnd/>
              <a:tailEnd/>
            </a:ln>
          </p:spPr>
          <p:txBody>
            <a:bodyPr wrap="none" anchor="ctr"/>
            <a:lstStyle/>
            <a:p>
              <a:endParaRPr lang="en-US"/>
            </a:p>
          </p:txBody>
        </p:sp>
        <p:sp>
          <p:nvSpPr>
            <p:cNvPr id="14349" name="Rectangle 35"/>
            <p:cNvSpPr>
              <a:spLocks noChangeArrowheads="1"/>
            </p:cNvSpPr>
            <p:nvPr/>
          </p:nvSpPr>
          <p:spPr bwMode="auto">
            <a:xfrm>
              <a:off x="4368" y="3984"/>
              <a:ext cx="144" cy="144"/>
            </a:xfrm>
            <a:prstGeom prst="rect">
              <a:avLst/>
            </a:prstGeom>
            <a:solidFill>
              <a:srgbClr val="3333FF"/>
            </a:solidFill>
            <a:ln w="9525">
              <a:solidFill>
                <a:schemeClr val="tx1"/>
              </a:solid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85"/>
  <p:tag name="DEFAULTHEIGHT" val="283"/>
</p:tagLst>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30542</TotalTime>
  <Words>717</Words>
  <Application>Microsoft Office PowerPoint</Application>
  <PresentationFormat>Geniş ekran</PresentationFormat>
  <Paragraphs>125</Paragraphs>
  <Slides>17</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17</vt:i4>
      </vt:variant>
    </vt:vector>
  </HeadingPairs>
  <TitlesOfParts>
    <vt:vector size="25" baseType="lpstr">
      <vt:lpstr>ＭＳ Ｐゴシック</vt:lpstr>
      <vt:lpstr>Arial</vt:lpstr>
      <vt:lpstr>Calibri</vt:lpstr>
      <vt:lpstr>Tahoma</vt:lpstr>
      <vt:lpstr>Times New Roman</vt:lpstr>
      <vt:lpstr>Trebuchet MS</vt:lpstr>
      <vt:lpstr>Wingdings 3</vt:lpstr>
      <vt:lpstr>Yüzeyler</vt:lpstr>
      <vt:lpstr>Yapay Zeka  802600715151  </vt:lpstr>
      <vt:lpstr>Lecturer</vt:lpstr>
      <vt:lpstr>Backtracking Algorithm </vt:lpstr>
      <vt:lpstr>Backtracking Search</vt:lpstr>
      <vt:lpstr>Improving Backtracking</vt:lpstr>
      <vt:lpstr>Arc Consistency of an Entire CSP</vt:lpstr>
      <vt:lpstr>Limitations of Arc Consistency</vt:lpstr>
      <vt:lpstr>K-Consistency</vt:lpstr>
      <vt:lpstr>K-Consistency</vt:lpstr>
      <vt:lpstr>Strong K-Consistency</vt:lpstr>
      <vt:lpstr>Structure</vt:lpstr>
      <vt:lpstr>Problem Structure</vt:lpstr>
      <vt:lpstr>Tree-Structured CSPs</vt:lpstr>
      <vt:lpstr>Example: 8-Queens</vt:lpstr>
      <vt:lpstr>Local Search</vt:lpstr>
      <vt:lpstr>Hill Climbing</vt:lpstr>
      <vt:lpstr>Hill Climbing Diagram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294-5: Statistical Natural Language Processing</dc:title>
  <dc:creator>Preferred Customer</dc:creator>
  <cp:lastModifiedBy>pc</cp:lastModifiedBy>
  <cp:revision>2229</cp:revision>
  <cp:lastPrinted>2014-02-04T08:20:14Z</cp:lastPrinted>
  <dcterms:created xsi:type="dcterms:W3CDTF">2004-08-27T04:16:05Z</dcterms:created>
  <dcterms:modified xsi:type="dcterms:W3CDTF">2019-11-28T17:12:25Z</dcterms:modified>
</cp:coreProperties>
</file>