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256" r:id="rId2"/>
    <p:sldId id="526" r:id="rId3"/>
    <p:sldId id="444" r:id="rId4"/>
    <p:sldId id="432" r:id="rId5"/>
    <p:sldId id="476" r:id="rId6"/>
    <p:sldId id="390" r:id="rId7"/>
    <p:sldId id="447" r:id="rId8"/>
    <p:sldId id="460" r:id="rId9"/>
    <p:sldId id="527" r:id="rId10"/>
    <p:sldId id="449" r:id="rId11"/>
    <p:sldId id="451" r:id="rId12"/>
    <p:sldId id="454" r:id="rId13"/>
    <p:sldId id="455" r:id="rId14"/>
    <p:sldId id="456" r:id="rId15"/>
    <p:sldId id="457" r:id="rId16"/>
    <p:sldId id="514" r:id="rId17"/>
    <p:sldId id="467" r:id="rId18"/>
    <p:sldId id="464" r:id="rId19"/>
    <p:sldId id="465" r:id="rId20"/>
    <p:sldId id="466" r:id="rId21"/>
    <p:sldId id="469" r:id="rId22"/>
    <p:sldId id="470" r:id="rId23"/>
    <p:sldId id="479" r:id="rId24"/>
    <p:sldId id="471" r:id="rId25"/>
    <p:sldId id="481" r:id="rId26"/>
    <p:sldId id="525" r:id="rId27"/>
    <p:sldId id="473" r:id="rId28"/>
    <p:sldId id="474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517" r:id="rId37"/>
    <p:sldId id="518" r:id="rId38"/>
    <p:sldId id="490" r:id="rId39"/>
    <p:sldId id="491" r:id="rId40"/>
    <p:sldId id="492" r:id="rId41"/>
    <p:sldId id="510" r:id="rId42"/>
    <p:sldId id="511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13" r:id="rId56"/>
    <p:sldId id="508" r:id="rId57"/>
    <p:sldId id="512" r:id="rId58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9" d="100"/>
          <a:sy n="7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3E0-40E1-482B-83E4-7D293935625B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6C1A5-E100-4E6D-B246-8B0416EC696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98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Comprise</a:t>
            </a:r>
            <a:r>
              <a:rPr lang="tr-TR" dirty="0"/>
              <a:t> a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en-US" dirty="0"/>
              <a:t>of rare hereditary disorders that are </a:t>
            </a:r>
            <a:r>
              <a:rPr lang="en-US" dirty="0" err="1"/>
              <a:t>characterised</a:t>
            </a:r>
            <a:r>
              <a:rPr lang="en-US" dirty="0"/>
              <a:t> by ineffective erythropoiesis as</a:t>
            </a:r>
            <a:r>
              <a:rPr lang="tr-TR" dirty="0"/>
              <a:t> </a:t>
            </a:r>
            <a:r>
              <a:rPr lang="en-US" dirty="0"/>
              <a:t>the predominant mechanism of anemia and by distinct morphological abnormalities</a:t>
            </a:r>
            <a:r>
              <a:rPr lang="tr-TR" dirty="0"/>
              <a:t> </a:t>
            </a:r>
            <a:r>
              <a:rPr lang="en-US" dirty="0"/>
              <a:t>of erythroblasts in the bone marrow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6C1A5-E100-4E6D-B246-8B0416EC696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15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  <p:sp>
        <p:nvSpPr>
          <p:cNvPr id="706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58A89-6463-489D-8D5B-025ED903CF5E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  <p:sp>
        <p:nvSpPr>
          <p:cNvPr id="706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58A89-6463-489D-8D5B-025ED903CF5E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D7B6F-FC95-415C-A179-F9B0AE90E916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71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D7B6F-FC95-415C-A179-F9B0AE90E916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2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D7B6F-FC95-415C-A179-F9B0AE90E916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71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41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18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54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08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23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3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48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6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0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92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4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3BE3-34CE-437D-A6FF-7D861E4AA014}" type="datetimeFigureOut">
              <a:rPr lang="tr-TR" smtClean="0"/>
              <a:pPr/>
              <a:t>25.03.2020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CD8D-1995-4F55-8EA1-A9FF6A8F50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86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13840" y="1152843"/>
            <a:ext cx="9144000" cy="23876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tr-TR" sz="5400" b="1" dirty="0" err="1">
                <a:solidFill>
                  <a:schemeClr val="bg1"/>
                </a:solidFill>
              </a:rPr>
              <a:t>Hemolitik</a:t>
            </a:r>
            <a:r>
              <a:rPr lang="tr-TR" sz="5400" b="1" dirty="0">
                <a:solidFill>
                  <a:schemeClr val="bg1"/>
                </a:solidFill>
              </a:rPr>
              <a:t> Anemiler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pPr algn="r"/>
            <a:r>
              <a:rPr lang="tr-TR" sz="3200" b="1" dirty="0"/>
              <a:t>Dr. Elif İnce</a:t>
            </a:r>
          </a:p>
        </p:txBody>
      </p:sp>
      <p:sp>
        <p:nvSpPr>
          <p:cNvPr id="51202" name="AutoShape 2" descr="Image result for ankara university faculty of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5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b="1" dirty="0">
                <a:solidFill>
                  <a:srgbClr val="C00000"/>
                </a:solidFill>
                <a:latin typeface="Arial" charset="0"/>
                <a:cs typeface="Arial" charset="0"/>
              </a:rPr>
              <a:t>β</a:t>
            </a:r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tr-TR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Talasemi</a:t>
            </a:r>
            <a:endParaRPr lang="tr-TR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>
                <a:cs typeface="Arial" charset="0"/>
              </a:rPr>
              <a:t>Beta </a:t>
            </a:r>
            <a:r>
              <a:rPr lang="tr-TR" sz="3200" dirty="0" err="1">
                <a:cs typeface="Arial" charset="0"/>
              </a:rPr>
              <a:t>talasemi</a:t>
            </a:r>
            <a:r>
              <a:rPr lang="tr-TR" sz="3200" dirty="0">
                <a:cs typeface="Arial" charset="0"/>
              </a:rPr>
              <a:t>- </a:t>
            </a:r>
            <a:r>
              <a:rPr lang="tr-TR" sz="3200" dirty="0" err="1">
                <a:cs typeface="Arial" charset="0"/>
              </a:rPr>
              <a:t>otozomal</a:t>
            </a:r>
            <a:r>
              <a:rPr lang="tr-TR" sz="3200" dirty="0">
                <a:cs typeface="Arial" charset="0"/>
              </a:rPr>
              <a:t> resesif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>
                <a:cs typeface="Arial" charset="0"/>
              </a:rPr>
              <a:t>Homozigot</a:t>
            </a:r>
            <a:r>
              <a:rPr lang="tr-TR" sz="3200" dirty="0">
                <a:cs typeface="Arial" charset="0"/>
              </a:rPr>
              <a:t> beta </a:t>
            </a:r>
            <a:r>
              <a:rPr lang="tr-TR" sz="3200" dirty="0" err="1">
                <a:cs typeface="Arial" charset="0"/>
              </a:rPr>
              <a:t>talasemi</a:t>
            </a:r>
            <a:endParaRPr lang="tr-TR" sz="3200" dirty="0">
              <a:cs typeface="Arial" charset="0"/>
            </a:endParaRPr>
          </a:p>
          <a:p>
            <a:pPr lvl="2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>
                <a:cs typeface="Arial" charset="0"/>
              </a:rPr>
              <a:t>Transfüzyon Bağımlı    (</a:t>
            </a:r>
            <a:r>
              <a:rPr lang="tr-TR" sz="3200" dirty="0" err="1">
                <a:cs typeface="Arial" charset="0"/>
              </a:rPr>
              <a:t>Talasemi</a:t>
            </a:r>
            <a:r>
              <a:rPr lang="tr-TR" sz="3200" dirty="0">
                <a:cs typeface="Arial" charset="0"/>
              </a:rPr>
              <a:t> majör)</a:t>
            </a:r>
          </a:p>
          <a:p>
            <a:pPr lvl="2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>
                <a:cs typeface="Arial" charset="0"/>
              </a:rPr>
              <a:t>Transfüzyon Bağımsız  (</a:t>
            </a:r>
            <a:r>
              <a:rPr lang="tr-TR" sz="3200" dirty="0" err="1">
                <a:cs typeface="Arial" charset="0"/>
              </a:rPr>
              <a:t>Talasemi</a:t>
            </a:r>
            <a:r>
              <a:rPr lang="tr-TR" sz="3200" dirty="0">
                <a:cs typeface="Arial" charset="0"/>
              </a:rPr>
              <a:t> </a:t>
            </a:r>
            <a:r>
              <a:rPr lang="tr-TR" sz="3200" dirty="0" err="1">
                <a:cs typeface="Arial" charset="0"/>
              </a:rPr>
              <a:t>İntermedia</a:t>
            </a:r>
            <a:r>
              <a:rPr lang="tr-TR" sz="3200" dirty="0">
                <a:cs typeface="Arial" charset="0"/>
              </a:rPr>
              <a:t>)</a:t>
            </a:r>
          </a:p>
          <a:p>
            <a:pPr lvl="2"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sz="3200" dirty="0"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>
                <a:cs typeface="Arial" charset="0"/>
              </a:rPr>
              <a:t>Heterozigot</a:t>
            </a:r>
            <a:r>
              <a:rPr lang="tr-TR" sz="3200" dirty="0">
                <a:cs typeface="Arial" charset="0"/>
              </a:rPr>
              <a:t> beta </a:t>
            </a:r>
            <a:r>
              <a:rPr lang="tr-TR" sz="3200" dirty="0" err="1">
                <a:cs typeface="Arial" charset="0"/>
              </a:rPr>
              <a:t>talasemi</a:t>
            </a:r>
            <a:endParaRPr lang="tr-TR" sz="3200" dirty="0">
              <a:cs typeface="Arial" charset="0"/>
            </a:endParaRPr>
          </a:p>
          <a:p>
            <a:pPr lvl="2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>
                <a:cs typeface="Arial" charset="0"/>
              </a:rPr>
              <a:t>Taşıyıcı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sz="3200" dirty="0"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sz="3200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sz="32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838201" y="310041"/>
            <a:ext cx="105156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l-GR" sz="4000" b="1" dirty="0">
                <a:solidFill>
                  <a:schemeClr val="bg1"/>
                </a:solidFill>
                <a:cs typeface="Arial" charset="0"/>
              </a:rPr>
              <a:t>β</a:t>
            </a:r>
            <a:r>
              <a:rPr lang="tr-TR" sz="4000" b="1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tr-TR" sz="4000" b="1" dirty="0" err="1">
                <a:solidFill>
                  <a:schemeClr val="bg1"/>
                </a:solidFill>
                <a:cs typeface="Arial" charset="0"/>
              </a:rPr>
              <a:t>Talasemi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4000" b="1" dirty="0">
                <a:solidFill>
                  <a:schemeClr val="bg1"/>
                </a:solidFill>
                <a:latin typeface="+mn-lt"/>
                <a:cs typeface="Arial" charset="0"/>
              </a:rPr>
              <a:t> Majör</a:t>
            </a: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609600" y="1886642"/>
            <a:ext cx="10972800" cy="4565104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Genellikle 3. aydan </a:t>
            </a:r>
            <a:r>
              <a:rPr lang="tr-TR" dirty="0" smtClean="0">
                <a:cs typeface="Arial" charset="0"/>
              </a:rPr>
              <a:t>sonra (6-24 ay)</a:t>
            </a:r>
            <a:endParaRPr lang="tr-TR" dirty="0">
              <a:cs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Şikayet: Solukluk, halsizlik, iştahta azalma, sarılık, karında şişlik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Aile Hikayesi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Talasemi</a:t>
            </a:r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 Majör</a:t>
            </a: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609600" y="1886642"/>
            <a:ext cx="10972800" cy="4565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>
                <a:cs typeface="Arial" charset="0"/>
              </a:rPr>
              <a:t>Fizik muayene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>
                <a:cs typeface="Arial" charset="0"/>
              </a:rPr>
              <a:t>Solukluk ve sarılık 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>
                <a:cs typeface="Arial" charset="0"/>
              </a:rPr>
              <a:t>Hepatosplenomegali</a:t>
            </a:r>
            <a:endParaRPr lang="tr-TR" sz="3200" dirty="0">
              <a:cs typeface="Arial" charset="0"/>
            </a:endParaRPr>
          </a:p>
          <a:p>
            <a:pPr lvl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>
                <a:solidFill>
                  <a:schemeClr val="bg1">
                    <a:lumMod val="65000"/>
                  </a:schemeClr>
                </a:solidFill>
                <a:cs typeface="Arial" charset="0"/>
              </a:rPr>
              <a:t>Talasemik</a:t>
            </a:r>
            <a:r>
              <a:rPr lang="tr-TR" sz="3200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 yüz görünümü 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sz="3200" dirty="0">
              <a:cs typeface="Arial" charset="0"/>
            </a:endParaRPr>
          </a:p>
        </p:txBody>
      </p:sp>
      <p:pic>
        <p:nvPicPr>
          <p:cNvPr id="5" name="Picture 3" descr="C:\Users\Elif\Pictures\hemolitik.anemi\images.jpg"/>
          <p:cNvPicPr>
            <a:picLocks noChangeAspect="1" noChangeArrowheads="1"/>
          </p:cNvPicPr>
          <p:nvPr/>
        </p:nvPicPr>
        <p:blipFill>
          <a:blip r:embed="rId2"/>
          <a:srcRect b="7521"/>
          <a:stretch>
            <a:fillRect/>
          </a:stretch>
        </p:blipFill>
        <p:spPr bwMode="auto">
          <a:xfrm>
            <a:off x="8736376" y="2603753"/>
            <a:ext cx="3311692" cy="25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Elif\Pictures\hemolitik.anemi\thalassemia_head.jpg"/>
          <p:cNvPicPr>
            <a:picLocks noChangeAspect="1" noChangeArrowheads="1"/>
          </p:cNvPicPr>
          <p:nvPr/>
        </p:nvPicPr>
        <p:blipFill>
          <a:blip r:embed="rId3"/>
          <a:srcRect t="10550" r="51081"/>
          <a:stretch>
            <a:fillRect/>
          </a:stretch>
        </p:blipFill>
        <p:spPr bwMode="auto">
          <a:xfrm>
            <a:off x="5776767" y="2174120"/>
            <a:ext cx="3080794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EF804B0A-097B-48DC-807F-457F86FE97A2}"/>
              </a:ext>
            </a:extLst>
          </p:cNvPr>
          <p:cNvSpPr/>
          <p:nvPr/>
        </p:nvSpPr>
        <p:spPr>
          <a:xfrm>
            <a:off x="5776767" y="2174120"/>
            <a:ext cx="6257189" cy="36575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3600" b="1" dirty="0">
                <a:solidFill>
                  <a:schemeClr val="bg1"/>
                </a:solidFill>
                <a:latin typeface="+mn-lt"/>
                <a:cs typeface="Arial" charset="0"/>
              </a:rPr>
              <a:t> Majör-Laboratuar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609600" y="1834660"/>
            <a:ext cx="10972800" cy="506916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 </a:t>
            </a:r>
            <a:r>
              <a:rPr lang="tr-TR" sz="2800" dirty="0" err="1">
                <a:cs typeface="Arial" charset="0"/>
              </a:rPr>
              <a:t>Hipokrom</a:t>
            </a:r>
            <a:r>
              <a:rPr lang="tr-TR" sz="2800" dirty="0">
                <a:cs typeface="Arial" charset="0"/>
              </a:rPr>
              <a:t> </a:t>
            </a:r>
            <a:r>
              <a:rPr lang="tr-TR" sz="2800" dirty="0" err="1">
                <a:cs typeface="Arial" charset="0"/>
              </a:rPr>
              <a:t>mikrositer</a:t>
            </a:r>
            <a:r>
              <a:rPr lang="tr-TR" sz="2800" dirty="0">
                <a:cs typeface="Arial" charset="0"/>
              </a:rPr>
              <a:t> anemi </a:t>
            </a:r>
          </a:p>
        </p:txBody>
      </p:sp>
      <p:graphicFrame>
        <p:nvGraphicFramePr>
          <p:cNvPr id="7" name="Group 413"/>
          <p:cNvGraphicFramePr>
            <a:graphicFrameLocks noGrp="1"/>
          </p:cNvGraphicFramePr>
          <p:nvPr/>
        </p:nvGraphicFramePr>
        <p:xfrm>
          <a:off x="611436" y="2421803"/>
          <a:ext cx="10936817" cy="4349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5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5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tr-TR" sz="20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YAŞ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HEMOGLOBİN (g/</a:t>
                      </a:r>
                      <a:r>
                        <a:rPr kumimoji="0" lang="tr-TR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(fl)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OEH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tr-TR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</a:t>
                      </a: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Ortalama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 SD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Ortalama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 SD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Ortalama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 SD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1-3 gün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18.5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hafta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ay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ay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9.0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3-6 ay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9.5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0.5-2 yıl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10.5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2-10 yıl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13.0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10-14 yıl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13.5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3600" b="1" dirty="0">
                <a:solidFill>
                  <a:schemeClr val="bg1"/>
                </a:solidFill>
                <a:latin typeface="+mn-lt"/>
                <a:cs typeface="Arial" charset="0"/>
              </a:rPr>
              <a:t> Majör-Laboratuar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691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cs typeface="Arial" charset="0"/>
              </a:rPr>
              <a:t>Periferik</a:t>
            </a:r>
            <a:r>
              <a:rPr lang="tr-TR" dirty="0">
                <a:cs typeface="Arial" charset="0"/>
              </a:rPr>
              <a:t> yayma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cs typeface="Arial" charset="0"/>
              </a:rPr>
              <a:t>Anizositoz</a:t>
            </a:r>
            <a:r>
              <a:rPr lang="tr-TR" dirty="0">
                <a:cs typeface="Arial" charset="0"/>
              </a:rPr>
              <a:t>, </a:t>
            </a:r>
            <a:r>
              <a:rPr lang="tr-TR" dirty="0" err="1">
                <a:cs typeface="Arial" charset="0"/>
              </a:rPr>
              <a:t>Poikilositoz</a:t>
            </a:r>
            <a:endParaRPr lang="tr-TR" dirty="0">
              <a:cs typeface="Arial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cs typeface="Arial" charset="0"/>
              </a:rPr>
              <a:t>Hipokromi</a:t>
            </a:r>
            <a:r>
              <a:rPr lang="tr-TR" dirty="0">
                <a:cs typeface="Arial" charset="0"/>
              </a:rPr>
              <a:t>, </a:t>
            </a:r>
            <a:r>
              <a:rPr lang="tr-TR" dirty="0" err="1">
                <a:cs typeface="Arial" charset="0"/>
              </a:rPr>
              <a:t>Mikrositler</a:t>
            </a:r>
            <a:endParaRPr lang="tr-TR" dirty="0">
              <a:cs typeface="Arial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Hedef hücreler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 err="1">
                <a:cs typeface="Arial" charset="0"/>
              </a:rPr>
              <a:t>Normoblastlar</a:t>
            </a:r>
            <a:endParaRPr lang="tr-TR" b="1" dirty="0">
              <a:cs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cs typeface="Arial" charset="0"/>
              </a:rPr>
              <a:t>Retikülosit</a:t>
            </a:r>
            <a:r>
              <a:rPr lang="tr-TR" dirty="0">
                <a:cs typeface="Arial" charset="0"/>
              </a:rPr>
              <a:t> cevabı beklenenden düşük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 err="1">
                <a:cs typeface="Arial" charset="0"/>
              </a:rPr>
              <a:t>Hemoliz</a:t>
            </a:r>
            <a:r>
              <a:rPr lang="tr-TR" sz="2800" dirty="0">
                <a:cs typeface="Arial" charset="0"/>
              </a:rPr>
              <a:t> bulguları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b="1" dirty="0">
                <a:cs typeface="Arial" charset="0"/>
              </a:rPr>
              <a:t>Hemoglobin </a:t>
            </a:r>
            <a:r>
              <a:rPr lang="tr-TR" sz="2800" b="1" dirty="0" err="1">
                <a:cs typeface="Arial" charset="0"/>
              </a:rPr>
              <a:t>elektroforezi</a:t>
            </a:r>
            <a:r>
              <a:rPr lang="tr-TR" sz="2800" b="1" dirty="0">
                <a:cs typeface="Arial" charset="0"/>
              </a:rPr>
              <a:t>: 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tr-TR" b="1" dirty="0">
                <a:cs typeface="Arial" charset="0"/>
              </a:rPr>
              <a:t>		</a:t>
            </a:r>
            <a:r>
              <a:rPr lang="tr-TR" sz="2800" b="1" dirty="0">
                <a:cs typeface="Arial" charset="0"/>
              </a:rPr>
              <a:t>Yüksek </a:t>
            </a:r>
            <a:r>
              <a:rPr lang="tr-TR" sz="2800" b="1" dirty="0" err="1">
                <a:cs typeface="Arial" charset="0"/>
              </a:rPr>
              <a:t>Hb</a:t>
            </a:r>
            <a:r>
              <a:rPr lang="tr-TR" sz="2800" b="1" dirty="0">
                <a:cs typeface="Arial" charset="0"/>
              </a:rPr>
              <a:t> F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b="1" dirty="0">
                <a:cs typeface="Arial" charset="0"/>
              </a:rPr>
              <a:t>Mutasyon tayini</a:t>
            </a:r>
          </a:p>
        </p:txBody>
      </p:sp>
      <p:pic>
        <p:nvPicPr>
          <p:cNvPr id="6" name="Picture 3" descr="talasemi maj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527" y="1814970"/>
            <a:ext cx="4201176" cy="4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E06694B9-E2DB-4C53-A034-FA3057D54C5C}"/>
              </a:ext>
            </a:extLst>
          </p:cNvPr>
          <p:cNvCxnSpPr>
            <a:cxnSpLocks/>
          </p:cNvCxnSpPr>
          <p:nvPr/>
        </p:nvCxnSpPr>
        <p:spPr>
          <a:xfrm flipH="1" flipV="1">
            <a:off x="10645423" y="4233332"/>
            <a:ext cx="349955" cy="4741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15613C8F-23C3-47C0-B41B-D97AD749A4BA}"/>
              </a:ext>
            </a:extLst>
          </p:cNvPr>
          <p:cNvCxnSpPr>
            <a:cxnSpLocks/>
          </p:cNvCxnSpPr>
          <p:nvPr/>
        </p:nvCxnSpPr>
        <p:spPr>
          <a:xfrm flipH="1" flipV="1">
            <a:off x="9872133" y="4137374"/>
            <a:ext cx="389467" cy="4854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EED1BE16-020F-4429-9D37-F837A0338292}"/>
              </a:ext>
            </a:extLst>
          </p:cNvPr>
          <p:cNvCxnSpPr>
            <a:cxnSpLocks/>
          </p:cNvCxnSpPr>
          <p:nvPr/>
        </p:nvCxnSpPr>
        <p:spPr>
          <a:xfrm flipH="1" flipV="1">
            <a:off x="8302977" y="2846740"/>
            <a:ext cx="366889" cy="3866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r-TR" sz="36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36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charset="0"/>
              </a:rPr>
              <a:t>Majör-Tedavi ( Klasik Tedavi )</a:t>
            </a:r>
            <a:br>
              <a:rPr lang="tr-TR" sz="36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charset="0"/>
              </a:rPr>
              <a:t>Transfüzyon - </a:t>
            </a:r>
            <a:r>
              <a:rPr lang="tr-TR" sz="3600" b="1" dirty="0" err="1" smtClean="0">
                <a:solidFill>
                  <a:schemeClr val="bg1"/>
                </a:solidFill>
                <a:latin typeface="+mn-lt"/>
                <a:cs typeface="Arial" charset="0"/>
              </a:rPr>
              <a:t>Şelasyon</a:t>
            </a:r>
            <a:endParaRPr lang="tr-TR" sz="3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28675" name="2 İçerik Yer Tutucusu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600" dirty="0" smtClean="0">
                <a:cs typeface="Arial" charset="0"/>
              </a:rPr>
              <a:t>Transfüzyon:  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tr-TR" sz="2600" dirty="0" smtClean="0">
                <a:cs typeface="Arial" charset="0"/>
              </a:rPr>
              <a:t>Hemoglobin &gt; 9.5-10 g/</a:t>
            </a:r>
            <a:r>
              <a:rPr lang="tr-TR" sz="2600" dirty="0" err="1" smtClean="0">
                <a:cs typeface="Arial" charset="0"/>
              </a:rPr>
              <a:t>dl</a:t>
            </a:r>
            <a:endParaRPr lang="tr-TR" sz="2600" dirty="0" smtClean="0">
              <a:cs typeface="Arial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tr-TR" sz="2600" dirty="0" smtClean="0">
                <a:cs typeface="Arial" charset="0"/>
              </a:rPr>
              <a:t>Transfüzyon komplikasyonları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tr-TR" sz="2600" dirty="0" err="1" smtClean="0">
                <a:cs typeface="Arial" charset="0"/>
              </a:rPr>
              <a:t>Hemosiderosis</a:t>
            </a:r>
            <a:endParaRPr lang="tr-TR" sz="2600" dirty="0" smtClean="0">
              <a:cs typeface="Arial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endParaRPr lang="tr-TR" sz="900" dirty="0" smtClean="0">
              <a:cs typeface="Arial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600" dirty="0" err="1" smtClean="0">
                <a:cs typeface="Arial" charset="0"/>
              </a:rPr>
              <a:t>Şelasyon</a:t>
            </a:r>
            <a:r>
              <a:rPr lang="tr-TR" sz="2600" dirty="0" smtClean="0">
                <a:cs typeface="Arial" charset="0"/>
              </a:rPr>
              <a:t> :        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tr-TR" sz="2600" dirty="0" err="1" smtClean="0">
                <a:cs typeface="Arial" charset="0"/>
              </a:rPr>
              <a:t>Deferoksamin</a:t>
            </a:r>
            <a:r>
              <a:rPr lang="tr-TR" sz="2600" dirty="0" smtClean="0">
                <a:cs typeface="Arial" charset="0"/>
              </a:rPr>
              <a:t> (IV)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tr-TR" sz="2600" dirty="0" err="1" smtClean="0">
                <a:cs typeface="Arial" charset="0"/>
              </a:rPr>
              <a:t>Deferipron</a:t>
            </a:r>
            <a:r>
              <a:rPr lang="tr-TR" sz="2600" dirty="0" smtClean="0">
                <a:cs typeface="Arial" charset="0"/>
              </a:rPr>
              <a:t> (Oral)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tr-TR" sz="2600" dirty="0" err="1">
                <a:cs typeface="Arial" charset="0"/>
              </a:rPr>
              <a:t>Deferasiroks</a:t>
            </a:r>
            <a:r>
              <a:rPr lang="tr-TR" sz="2600" dirty="0">
                <a:cs typeface="Arial" charset="0"/>
              </a:rPr>
              <a:t> (Oral)</a:t>
            </a:r>
            <a:endParaRPr lang="tr-TR" sz="2600" dirty="0" smtClean="0">
              <a:cs typeface="Arial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endParaRPr lang="tr-TR" sz="900" dirty="0" smtClean="0">
              <a:cs typeface="Arial" charset="0"/>
            </a:endParaRP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tr-TR" dirty="0">
              <a:cs typeface="Arial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>
          <a:xfrm>
            <a:off x="6019800" y="1981771"/>
            <a:ext cx="5181600" cy="4351338"/>
          </a:xfrm>
          <a:solidFill>
            <a:srgbClr val="FFD44B"/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500" dirty="0" err="1" smtClean="0">
                <a:cs typeface="Arial" pitchFamily="34" charset="0"/>
              </a:rPr>
              <a:t>Kardiak</a:t>
            </a:r>
            <a:r>
              <a:rPr lang="tr-TR" sz="2500" dirty="0" smtClean="0">
                <a:cs typeface="Arial" pitchFamily="34" charset="0"/>
              </a:rPr>
              <a:t>	: </a:t>
            </a:r>
            <a:r>
              <a:rPr lang="tr-TR" sz="2500" dirty="0" err="1" smtClean="0">
                <a:cs typeface="Arial" pitchFamily="34" charset="0"/>
              </a:rPr>
              <a:t>Kardiyomyopati</a:t>
            </a:r>
            <a:r>
              <a:rPr lang="tr-TR" sz="2500" dirty="0" smtClean="0">
                <a:cs typeface="Arial" pitchFamily="34" charset="0"/>
              </a:rPr>
              <a:t>  			  Aritmiler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500" dirty="0" smtClean="0">
                <a:cs typeface="Arial" pitchFamily="34" charset="0"/>
              </a:rPr>
              <a:t> Karaciğer	: </a:t>
            </a:r>
            <a:r>
              <a:rPr lang="tr-TR" sz="2500" dirty="0" err="1" smtClean="0">
                <a:cs typeface="Arial" pitchFamily="34" charset="0"/>
              </a:rPr>
              <a:t>Fibroz</a:t>
            </a:r>
            <a:r>
              <a:rPr lang="tr-TR" sz="2500" dirty="0" smtClean="0">
                <a:cs typeface="Arial" pitchFamily="34" charset="0"/>
              </a:rPr>
              <a:t> ve siroz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500" dirty="0" smtClean="0">
                <a:cs typeface="Arial" pitchFamily="34" charset="0"/>
              </a:rPr>
              <a:t> Endokrin	: Büyüme geriliği</a:t>
            </a:r>
          </a:p>
          <a:p>
            <a:pPr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tr-TR" sz="2500" dirty="0" smtClean="0">
                <a:cs typeface="Arial" pitchFamily="34" charset="0"/>
              </a:rPr>
              <a:t>                    	  </a:t>
            </a:r>
            <a:r>
              <a:rPr lang="tr-TR" sz="2500" dirty="0" err="1" smtClean="0">
                <a:cs typeface="Arial" pitchFamily="34" charset="0"/>
              </a:rPr>
              <a:t>Pubertede</a:t>
            </a:r>
            <a:r>
              <a:rPr lang="tr-TR" sz="2500" dirty="0" smtClean="0">
                <a:cs typeface="Arial" pitchFamily="34" charset="0"/>
              </a:rPr>
              <a:t> gecikme</a:t>
            </a:r>
          </a:p>
          <a:p>
            <a:pPr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tr-TR" sz="2500" dirty="0" smtClean="0">
                <a:cs typeface="Arial" pitchFamily="34" charset="0"/>
              </a:rPr>
              <a:t>                              </a:t>
            </a:r>
            <a:r>
              <a:rPr lang="tr-TR" sz="2500" dirty="0" err="1" smtClean="0">
                <a:cs typeface="Arial" pitchFamily="34" charset="0"/>
              </a:rPr>
              <a:t>Hipotiroidi</a:t>
            </a:r>
            <a:r>
              <a:rPr lang="tr-TR" sz="2500" dirty="0" smtClean="0">
                <a:cs typeface="Arial" pitchFamily="34" charset="0"/>
              </a:rPr>
              <a:t>  </a:t>
            </a:r>
          </a:p>
          <a:p>
            <a:pPr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tr-TR" sz="2500" dirty="0" smtClean="0">
                <a:cs typeface="Arial" pitchFamily="34" charset="0"/>
              </a:rPr>
              <a:t>		                </a:t>
            </a:r>
            <a:r>
              <a:rPr lang="tr-TR" sz="2500" dirty="0" err="1" smtClean="0">
                <a:cs typeface="Arial" pitchFamily="34" charset="0"/>
              </a:rPr>
              <a:t>Hipoparatiroidi</a:t>
            </a:r>
            <a:endParaRPr lang="tr-TR" sz="25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tr-TR" sz="2500" dirty="0" smtClean="0">
                <a:cs typeface="Arial" pitchFamily="34" charset="0"/>
              </a:rPr>
              <a:t>                      	  </a:t>
            </a:r>
            <a:r>
              <a:rPr lang="tr-TR" sz="2500" dirty="0" err="1" smtClean="0">
                <a:cs typeface="Arial" pitchFamily="34" charset="0"/>
              </a:rPr>
              <a:t>Diabetes</a:t>
            </a:r>
            <a:r>
              <a:rPr lang="tr-TR" sz="2500" dirty="0" smtClean="0">
                <a:cs typeface="Arial" pitchFamily="34" charset="0"/>
              </a:rPr>
              <a:t> </a:t>
            </a:r>
            <a:r>
              <a:rPr lang="tr-TR" sz="2500" dirty="0" err="1" smtClean="0">
                <a:cs typeface="Arial" pitchFamily="34" charset="0"/>
              </a:rPr>
              <a:t>Mellitus</a:t>
            </a:r>
            <a:endParaRPr lang="tr-TR" sz="25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None/>
              <a:defRPr/>
            </a:pPr>
            <a:endParaRPr lang="tr-TR" sz="25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500" dirty="0" smtClean="0">
                <a:cs typeface="Arial" pitchFamily="34" charset="0"/>
              </a:rPr>
              <a:t> Tanı ve takip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defRPr/>
            </a:pPr>
            <a:r>
              <a:rPr lang="tr-TR" sz="2500" dirty="0" smtClean="0">
                <a:cs typeface="Arial" pitchFamily="34" charset="0"/>
              </a:rPr>
              <a:t> Karaciğer biyopsisi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defRPr/>
            </a:pPr>
            <a:r>
              <a:rPr lang="tr-TR" sz="2500" dirty="0" smtClean="0">
                <a:cs typeface="Arial" pitchFamily="34" charset="0"/>
              </a:rPr>
              <a:t> </a:t>
            </a:r>
            <a:r>
              <a:rPr lang="tr-TR" sz="2500" dirty="0" err="1" smtClean="0">
                <a:cs typeface="Arial" pitchFamily="34" charset="0"/>
              </a:rPr>
              <a:t>Ferritin</a:t>
            </a:r>
            <a:endParaRPr lang="tr-TR" sz="2500" dirty="0" smtClean="0"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rgbClr val="C00000"/>
              </a:buClr>
              <a:defRPr/>
            </a:pPr>
            <a:r>
              <a:rPr lang="tr-TR" sz="2500" dirty="0" smtClean="0">
                <a:cs typeface="Arial" pitchFamily="34" charset="0"/>
              </a:rPr>
              <a:t> T2*MR</a:t>
            </a:r>
            <a:endParaRPr lang="tr-TR" dirty="0"/>
          </a:p>
        </p:txBody>
      </p:sp>
      <p:sp>
        <p:nvSpPr>
          <p:cNvPr id="9" name="7 İçerik Yer Tutucusu"/>
          <p:cNvSpPr txBox="1">
            <a:spLocks/>
          </p:cNvSpPr>
          <p:nvPr/>
        </p:nvSpPr>
        <p:spPr>
          <a:xfrm>
            <a:off x="6019800" y="2304155"/>
            <a:ext cx="5169876" cy="3706569"/>
          </a:xfrm>
          <a:prstGeom prst="rect">
            <a:avLst/>
          </a:prstGeom>
          <a:solidFill>
            <a:srgbClr val="FFD44B"/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r-TR" sz="2400" dirty="0" smtClean="0">
                <a:cs typeface="Arial" charset="0"/>
              </a:rPr>
              <a:t>Lokal </a:t>
            </a:r>
            <a:r>
              <a:rPr lang="tr-TR" sz="2400" dirty="0" err="1" smtClean="0">
                <a:cs typeface="Arial" charset="0"/>
              </a:rPr>
              <a:t>iritasyon</a:t>
            </a:r>
            <a:endParaRPr lang="tr-TR" sz="2400" dirty="0" smtClean="0">
              <a:cs typeface="Arial" charset="0"/>
            </a:endParaRPr>
          </a:p>
          <a:p>
            <a:pPr marL="228600" indent="-2286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r-TR" sz="2400" dirty="0" err="1" smtClean="0">
                <a:cs typeface="Arial" charset="0"/>
              </a:rPr>
              <a:t>Hepato</a:t>
            </a:r>
            <a:r>
              <a:rPr lang="tr-TR" sz="2400" dirty="0" smtClean="0">
                <a:cs typeface="Arial" charset="0"/>
              </a:rPr>
              <a:t> ve </a:t>
            </a:r>
            <a:r>
              <a:rPr lang="tr-TR" sz="2400" dirty="0" err="1" smtClean="0">
                <a:cs typeface="Arial" charset="0"/>
              </a:rPr>
              <a:t>renal</a:t>
            </a:r>
            <a:r>
              <a:rPr lang="tr-TR" sz="2400" dirty="0" smtClean="0">
                <a:cs typeface="Arial" charset="0"/>
              </a:rPr>
              <a:t> </a:t>
            </a:r>
            <a:r>
              <a:rPr lang="tr-TR" sz="2400" dirty="0" err="1" smtClean="0">
                <a:cs typeface="Arial" charset="0"/>
              </a:rPr>
              <a:t>toksisite</a:t>
            </a:r>
            <a:endParaRPr lang="tr-TR" sz="2400" dirty="0" smtClean="0">
              <a:cs typeface="Arial" charset="0"/>
            </a:endParaRPr>
          </a:p>
          <a:p>
            <a:pPr marL="228600" indent="-2286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r-TR" sz="2400" dirty="0" err="1" smtClean="0">
                <a:cs typeface="Arial" charset="0"/>
              </a:rPr>
              <a:t>Agranülositoz</a:t>
            </a:r>
            <a:endParaRPr lang="tr-TR" sz="2400" dirty="0" smtClean="0">
              <a:cs typeface="Arial" charset="0"/>
            </a:endParaRPr>
          </a:p>
          <a:p>
            <a:pPr marL="228600" indent="-2286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r-TR" sz="2400" dirty="0" smtClean="0">
                <a:cs typeface="Arial" charset="0"/>
              </a:rPr>
              <a:t>İshal, bulantı, kusma</a:t>
            </a:r>
          </a:p>
          <a:p>
            <a:pPr marL="228600" indent="-2286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r-TR" sz="2400" dirty="0" smtClean="0">
                <a:cs typeface="Arial" charset="0"/>
              </a:rPr>
              <a:t>Döküntü</a:t>
            </a:r>
          </a:p>
          <a:p>
            <a:pPr marL="228600" indent="-2286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r-TR" sz="2400" dirty="0" smtClean="0">
                <a:cs typeface="Arial" charset="0"/>
              </a:rPr>
              <a:t>İşitme kaybı</a:t>
            </a:r>
          </a:p>
          <a:p>
            <a:pPr marL="228600" indent="-2286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r-TR" sz="2400" dirty="0" smtClean="0">
                <a:cs typeface="Arial" charset="0"/>
              </a:rPr>
              <a:t>Oküler </a:t>
            </a:r>
            <a:r>
              <a:rPr lang="tr-TR" sz="2400" dirty="0" err="1" smtClean="0">
                <a:cs typeface="Arial" charset="0"/>
              </a:rPr>
              <a:t>toksisite</a:t>
            </a:r>
            <a:endParaRPr lang="tr-TR" sz="2400" dirty="0" smtClean="0">
              <a:cs typeface="Arial" charset="0"/>
            </a:endParaRPr>
          </a:p>
          <a:p>
            <a:pPr marL="1143000" lvl="2" indent="-228600">
              <a:spcBef>
                <a:spcPts val="1200"/>
              </a:spcBef>
              <a:buClr>
                <a:srgbClr val="C00000"/>
              </a:buClr>
            </a:pPr>
            <a:endParaRPr lang="tr-TR" sz="2400" dirty="0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36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charset="0"/>
              </a:rPr>
              <a:t>Majör-Tedavi (</a:t>
            </a:r>
            <a:r>
              <a:rPr lang="tr-TR" sz="3600" b="1" dirty="0" err="1" smtClean="0">
                <a:solidFill>
                  <a:schemeClr val="bg1"/>
                </a:solidFill>
                <a:latin typeface="+mn-lt"/>
                <a:cs typeface="Arial" charset="0"/>
              </a:rPr>
              <a:t>Küratif</a:t>
            </a:r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charset="0"/>
              </a:rPr>
              <a:t>)</a:t>
            </a:r>
            <a:endParaRPr lang="tr-TR" sz="3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691819" y="1628800"/>
            <a:ext cx="10972800" cy="50405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 eaLnBrk="1" hangingPunct="1">
              <a:buClr>
                <a:srgbClr val="C00000"/>
              </a:buClr>
              <a:buNone/>
            </a:pPr>
            <a:endParaRPr lang="tr-TR" sz="2800" dirty="0">
              <a:cs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000" dirty="0" err="1">
                <a:cs typeface="Arial" charset="0"/>
              </a:rPr>
              <a:t>Hematopoetik</a:t>
            </a:r>
            <a:r>
              <a:rPr lang="tr-TR" sz="3000" dirty="0">
                <a:cs typeface="Arial" charset="0"/>
              </a:rPr>
              <a:t> kök hücre nakli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000" dirty="0">
                <a:cs typeface="Arial" charset="0"/>
              </a:rPr>
              <a:t>Gen Tedavisi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endParaRPr lang="tr-TR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4000" b="1" dirty="0">
                <a:solidFill>
                  <a:schemeClr val="bg1"/>
                </a:solidFill>
                <a:latin typeface="+mn-lt"/>
                <a:cs typeface="Arial" charset="0"/>
              </a:rPr>
              <a:t> Majör - Önleme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Tarama Programı</a:t>
            </a:r>
          </a:p>
          <a:p>
            <a:pPr lvl="1">
              <a:buClr>
                <a:srgbClr val="C00000"/>
              </a:buClr>
            </a:pPr>
            <a:r>
              <a:rPr lang="tr-TR" sz="2800" dirty="0" err="1">
                <a:cs typeface="Arial" charset="0"/>
              </a:rPr>
              <a:t>Talasemi</a:t>
            </a:r>
            <a:r>
              <a:rPr lang="tr-TR" sz="2800" dirty="0">
                <a:cs typeface="Arial" charset="0"/>
              </a:rPr>
              <a:t> taşıyıcılarının bulunması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Prenatal tanı</a:t>
            </a:r>
          </a:p>
          <a:p>
            <a:pPr lvl="1" eaLnBrk="1" hangingPunct="1">
              <a:buClr>
                <a:srgbClr val="C00000"/>
              </a:buClr>
            </a:pPr>
            <a:r>
              <a:rPr lang="tr-TR" sz="2800" dirty="0" err="1">
                <a:cs typeface="Arial" charset="0"/>
              </a:rPr>
              <a:t>Koryon</a:t>
            </a:r>
            <a:r>
              <a:rPr lang="tr-TR" sz="2800" dirty="0">
                <a:cs typeface="Arial" charset="0"/>
              </a:rPr>
              <a:t> </a:t>
            </a:r>
            <a:r>
              <a:rPr lang="tr-TR" sz="2800" dirty="0" err="1">
                <a:cs typeface="Arial" charset="0"/>
              </a:rPr>
              <a:t>villus</a:t>
            </a:r>
            <a:r>
              <a:rPr lang="tr-TR" sz="2800" dirty="0">
                <a:cs typeface="Arial" charset="0"/>
              </a:rPr>
              <a:t> biyopsisi ve </a:t>
            </a:r>
            <a:r>
              <a:rPr lang="tr-TR" sz="2800" dirty="0" err="1">
                <a:cs typeface="Arial" charset="0"/>
              </a:rPr>
              <a:t>amniosentez</a:t>
            </a:r>
            <a:endParaRPr lang="tr-TR" sz="2800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cs typeface="Arial" charset="0"/>
              </a:rPr>
              <a:t>Preimplantasyon</a:t>
            </a:r>
            <a:r>
              <a:rPr lang="tr-TR" dirty="0">
                <a:cs typeface="Arial" charset="0"/>
              </a:rPr>
              <a:t> genetik tanı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charset="0"/>
              </a:rPr>
              <a:t>Beta </a:t>
            </a:r>
            <a:r>
              <a:rPr lang="tr-TR" sz="3600" b="1" dirty="0" err="1" smtClean="0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+mn-lt"/>
                <a:cs typeface="Arial" charset="0"/>
              </a:rPr>
              <a:t>Taşıyıcılığı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609600" y="1858106"/>
            <a:ext cx="11151029" cy="4781128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T</a:t>
            </a:r>
            <a:r>
              <a:rPr lang="tr-TR" sz="2800" dirty="0">
                <a:cs typeface="Arial" charset="0"/>
              </a:rPr>
              <a:t>esadüfen </a:t>
            </a:r>
            <a:r>
              <a:rPr lang="tr-TR" sz="2800" dirty="0" err="1">
                <a:cs typeface="Arial" charset="0"/>
              </a:rPr>
              <a:t>farkedilen</a:t>
            </a:r>
            <a:r>
              <a:rPr lang="tr-TR" sz="2800" dirty="0">
                <a:cs typeface="Arial" charset="0"/>
              </a:rPr>
              <a:t> hemoglobin düşüklüğü veya aile hikayesi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cs typeface="Arial" charset="0"/>
              </a:rPr>
              <a:t>Genellikle şikayetleri yoktur 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cs typeface="Arial" charset="0"/>
              </a:rPr>
              <a:t>Sarılık yok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 err="1">
                <a:cs typeface="Arial" charset="0"/>
              </a:rPr>
              <a:t>Hepatosplenomegali</a:t>
            </a:r>
            <a:r>
              <a:rPr lang="tr-TR" sz="2800" dirty="0">
                <a:cs typeface="Arial" charset="0"/>
              </a:rPr>
              <a:t> yok</a:t>
            </a:r>
          </a:p>
          <a:p>
            <a:pPr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cs typeface="Arial" charset="0"/>
              </a:rPr>
              <a:t>En çok demir eksikliği ile karışır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sz="2800" dirty="0">
              <a:cs typeface="Arial" charset="0"/>
            </a:endParaRPr>
          </a:p>
        </p:txBody>
      </p:sp>
      <p:sp>
        <p:nvSpPr>
          <p:cNvPr id="87042" name="AutoShape 2" descr="data:image/jpeg;base64,/9j/4AAQSkZJRgABAQAAAQABAAD/2wCEAAkGBxQTEhQUExQUFhUXGBgaGBcYFxwcHBwaFxcXFxUcGhcYHCggGhwlHBgXITEhJSksLi4uFx8zODMsNygtLiwBCgoKDg0OGxAQGywkICQsLCwsLDQsLCwsLCwsLCwsLCwsLCwsLCwsLCwsLCwsLCwsLCwsLCwsLCwsLCwsLCwsLP/AABEIALQBFwMBIgACEQEDEQH/xAAaAAACAwEBAAAAAAAAAAAAAAAEBQACAwYB/8QAPBAAAQMCBAMGBAUDAwQDAAAAAQACAwQRBRIhMUFRYRMiMnGBkQahscFCUtHh8BUjMxRi8XKCkrIWJEP/xAAZAQADAQEBAAAAAAAAAAAAAAABAgMABAX/xAAnEQACAgIBBAIDAAMBAAAAAAAAAQIRAyExEhNBUSIyYXGBFCORBP/aAAwDAQACEQMRAD8AyZeNoe0nTcE6Fe45IHxRSN2vr0v/AMKj5S8EAac1p8PgPZJE/UA/X915ydHvNV8vRvE4uiBHJXw+AgEuQ4ppYD3RnZ039QtQ+aTuhhaDuSs/yb9HmAs/vSkbaD1uV0QakfaiL+zFq/8AE7qfuo6hlOvaG/min7ElHqdl/iGAgslA20d9lpDZ4BQ0WIPjOScZmHQk8B9wif6a5js0RzMPC/8ALrS2Mviqf8CKiIBhuhvhU92QcM2ntqrSU80vdy5BxJ+y27WKlYGXLnb2G/ql/Rn9enlsZPiDhZwBHIr2Gma3wtA8gk8eOkn/AB6eaZUGJxyHL4Xcjx8itSbJyhOKCyLAkmwHFLpcWF+60u6rz4ilIyMHHU+i8gjaGi9k0tBhBV1M0psUa42cC0/L3TIMSLEIARcJlhFX/wDXzu/ADf8A7dkE7NkgkriXratkWjtTwaEtkxl+4YAOqFo2GQl7zqdSrzBx4acFnL0UjiitPYyocYY/R3dd8vdM8i4+an56J98O1JcCxxvbUHoinZPNhSXVELrKhsYF9SdglUs0j9zYcgt2/wByZ5OwNh5Ba10O1kG34NBKNXyAMiPBxW7a1zCA65HE/otaWPmvMRYLLK+Rm03TGAFxcbFQtQVFUCOmD3cLgdddEJ/rZ/FYW5W4KlpEO223Q0nkDGlztgkD6yWYktOVvABMMQk7emcWjUbjy3S/DZW5bISfopihSbfJOxlHhkK9o8UcHBkvHQOREQ1S7F2Xe0N1JI+qVSZSlLTOge1UIW2VVITHIY5UqrnZ5gzg0fMpzZJqhuWck7OGn0QeiuPk9mkDV4sqmic51wogitR9gEL3huUxuvtsjcEozGHF5ALjdF4jVCJmbc7AdUsgpjKM8hJukaMm5L0P2a7a+S1YFzEtI6PvxuITzB67tW3Ojho79QmTEnjpWhbgzrueT4iSpNO6+5Czq4jTzE/gdcg+epCbQ5H66XWfJXX2Aq6LPEC7cJj8OyZoG34XHsdEJjFQAzK3UnQAJng1N2cTWnfc+Z1Q9Czfw/pvWyFkT3DcDRcxRQ5zc6m665zAQQdQRY+qQGifAXHxMAJB+l0ZcC4JJWvJqYWNGtghKumFrtcLjUcCtaKpaQXP1cqVI7Q91tgkqi6u9hWLAuiglO9rO9f3C8p7OsphlZ3xA+zmOBAB52ui5MDAuWvLW9eHqnatCWofF/wHr5gG2RWFUhNK5uxeHW9dkPDTRX0DpSDudvZOYpxcAgtPC6y5EySqNI5mkdYZHaHj6JvBFpugviSG0rXbBwtfqOaxilkaOiDVMr94poMxhoyWG6J+H6TKC47kAeyrQYa5xD5D5D9UYyTP4TZo0FuKK5sjOXx6F/QOemfG9zmgua4303F91G1wOh9itamOQC7Hm6zw+qbNdkjRnHTcI/oHMbezw1TQhH5pTlaPXgE2GHx/lCJawDQCw6IpNi92K4E2MRBrIIxsD9FvnAFl5j7NI3cnW91h2BcdFm9jR3BX+QfCJss7mfhePmP2W9bggJvGcp5cP2Q3ZZaiLnf7FPp5GsF3GwRStAyScZJx8o58YbNfxNA56oyhwsMOYkufzPDyCYxytdsbrHEZ+zjc7jsPM6LdIryTl8TKqqmR7nXkN0ufiTz4Wgeaph8Ga7nG5W3Z2KDfodQitMHGKvae+0EdEfPA2VoPqDyQ9fEMl17gf+LXmbLJ3pmklXUjIwyt0FnDnsomtlEekn3fwc58SN7rDwuVnTuLowGpxUQh7S12x/l0kGHTRHud8fzgpvZfG1VBlLAQ05ln8OD+5KRtoPXVetp55NCAwcSd0ZNamh7u5Nh1J3KVK9Bk9V7Da18ZGWSxB4cUtbh8X4ZHNvz/AHVaZgaM79XHUkogPZK0jTZNYFFx4CaPCmsOYkudwJ+yZNCWfD85fGQdSwlvpwTQBZEcl3TLgL2WLM1zfzAhehWsnJnItlMbix7QCNEW6tFk7rKJko77bngePugB8Os/M+3K6m1vR1rNBr5CvCITJUNI2Zq4/IBOMWnL39k3wjV3XjZMaOkbGLMFgk0rstVID+KxHW4FkVaQOtZJ36WjZ8ojsAr18t4idiNQfJYz0xLr8FniL7tETNXONvLqVk/AySbQ5iaJoWF7QQWgm/lv0QkT6aM+Jt/O6zxolkcUDTYEano2wsgmULALEItryThC1d6Z0j33jcWEHum1vIrmcLrSGWVKKqNPMNT2bjYjhY8VbEqXsZSLdx2rT58Fm7VoeGNRbi/PASypcSs3RESse0bEX8uK1pXtIRVWcrW5d3bJVYW6dUHVdWyPxHXkN0F/WWg+B1kLMATrr1V3RAhN1sksUUtjG7J4yAbg+4KUZ5Ye65pcOBGt15hLi2cAbOBB9BddA4Judiy/1uuUJMLp3uk7V4ygXyg768VaWxneJNtMvl0TaywnpmvAzD9Ua0J3LlbBaSVof2Y82/db1sAkYWHiPnwQ5jigJcT3jzNz6KrcXiOmYjzBCy4M02+qNiiJz4XZXj14FFivZa6akBw4ELH/AErPyt9ktMp3E+UKiHTGwuGcXfomsUIa0NbsNlrl5LxFCSnZUqL0hRGyYCArtC8AVwFAsWak/wAT6CI8LlOWqlVTtkaWvFx9DzCdGi6kmLuyEjBYrIsbA0km5Ks3A3jwS2HULT+nRx9+Z5ceAP2CWvBdSj7C/h2nLYyXCxcS732TUIKkxKN9g11jyOiPaEyVHPktytlgFHuA1JA89FSqnEbC48NhzPBJmwl93SG5KZukCEOrfgdRVDHGzXNJ5ArYBc1PhwtdhTLAK1zw5j9XMtrzB/4SpjzxUrTGoQeJYe2UA+Fw2cOXVGuIAJJ0AufILnpqqSYmxys4AcuqLdIXFFt2jT+lzbdq23lqmGHYW2O51Lju47/sk0uHEahzgfNMMDxBziY5D3gNDzA59UFVlsik42mafEVM5zGvZq5hv1sd0DTTteOq6PVLa6jgDrvFnH8t7+wRkrJ48lLpZz+IDtZGxsFySNuA4rrqqmbI3K4XH6cktp6iGI92NwHF1v4U0p52vF2m/wDOS0UbNJuqVUKf/j7L6PeBy0+qrWzMDWtjF7Hf90RjMpLhE3S4u49OAVHwBjbWWaSDFt05MBbO0mzhl6oqchjdSOhQstOHDQorBqZrwc/eLHaX21CCVlJNJWVwOmJcZSLDZvruU4KDrcTZHoBmcOA4eZQP9eI3jIHmqKkc8ozyO6HBQeLVnZMuPEdG/qt6WobIMzDfn080s+J4zlY4bNJB9ePy+aL4Fxx+aUgegphYvfqSiHwskFsoUoHh0au1ttkhaTdsVxvdBIB+Bxtb7p84JJjQvlHEkfVOaibs2Fx/CPnwWT0Ll3T8syqalsfiNun7IZmKxniR5hJmXeS52pOq3fT6bIdRRYV5H41FwdFEpwScgmM7bj7qJ0QnHpdBLVdqq0K+g14blQQxZqsAkElbJK60fdb0/VXdTzsGZsjj8/kU3BTt+2dDGkbY+2me52wNgOgRWD4r2hyPFnj2Pl1Q1J3JZIzzJHkdQi+DQi4t+zeopmWyi11tgdcSTE83cNQeYWUVI7NdVmhyVERHP7FLY7Sa6WwzHT/ibwJJ9lWqjNhZHYhS9o2w8QN2lCNq7Wa8WPVGRPG/iqMqRhF77Lz4eYe1ldwsB8yiZWEju7lF4ZRiJmW9ydXHmSgkNOfxf5K4661O/wBB6Ei6WYYRbRPpow5pa7YixSA4bLGe73hwN/qnkgYZLpcWHHY3S/CWZqkEbNBJ9dAr/wCinfoQGjqf0TjDaFsTbDUnc80vI0pKMXvbL4jUdnGXDc6DzKBghDW5nauOt1tjzCYgR+FwJ8tlUMzsBHJF8k4KomTKpp0ssahhjcJGacxwI6qkNE7MiMQdZuQauJsAlRWknSL1zgJWScHtHy/5W9U240VqygEkTWE2LQLHkQEsY2oj0LS4cxqnZONSSp7RWt7rVphjjHSvkvq86f8AqFQYfLM7+53GfM+XJH4xBaCzRYMLTboForyNKS1H87B2NbEwXF3HdUZIyQ5S2xK8kBkDXN1sF5SUhzhx0AQ8mpU2+QdjDBO23hcbH12T6VgcC12oIsQltVAZJWHYA39tUc6qZe2dt/NOvRLJcqfkT/6KSEnL32fMLQV3Jjr8rFNnKq1A7l8oWUlEXOEkmlvC37nqtsXiLoXgb2v7G63lna3xOA8yrRvDhcEEdFq0BybakcrQnNaydww6LKbDgxxkZ/49TyVGtmcNbN9UtHRKXVtM9oqYiZx4AfVeqrpHQDfNfe6iKeicoSk7QQ1Z13+N9uRSWPDn7h7r87omgr3Nd2c2t9A7n0KlY/braNcLaA0WRFRLY2CAe11O/nGToeXQowVDDrcIcD1bsVVwyEPGhBuE/q6MTNY9pyvAFjzG9ikFU4zPDGa3+XMldbAzKA3kAEy5BldJPyLWVMrdHRuJ5jULaho3F/aS6EeFvLzTH5LJtZHe2dt/NaiXW3wgtUnygEutYa6qzUD8QX7A25i/ldMkTirkkUhkz6jQclnUYaT3mk381bB5QWAaXC3NXa99kqOh2pUjDCMRcXdlJqeB8twU5K5nD2l9SCNm3J+gXSpkyeaKUtHiuFUBWCyJMh2seOiX/wCicwkxm7fyn7FbPxOEGxkbdFRuBFwQRzCzGTlEBJlOgaB1uvaaibGe0ebu5nYeSPslFVLnnLD4WW067rVQ0W5aWgx2Is/3HrZbU9Q14u1wNt+fsl01Q1ptZA1Y7MtlZv8AIjqspDLEmdGVD19VnTyh7WuGxAPuFpZOQaoVvoHMJMRFuR4eqrHBMT3srWjqmRlaN3D3UmbdrgOLTb2WofuPyI2vzuOtxsArGniJym10HgYNjzC1gpnGUkpDoapvZMNqTHN2Ljdrr5eh5JjitZ2LC7cnRo6pPOL1cQG4Nz5DVa/Fj+9GOGp9dE16ElBSnH8g9FSdrd8huSrxsMEjbG7HGxHnsrYe020VKq7pY2D8wPtqlvZR8teA7E5rPjZzuVq6VA/EcZDmSDYaH7LBtfos2TjC4po2xF9wFEHLNmIAuT0UWSZVKlRu1x4ITGIrsJ4hZQ1UjNHxu04gX+i8mEs/dawtbzOimtcmSp2OcJm7SFpcL3FjfjbT7KHCISfDbyJRFHAGNa0cAhqzFQ12RgzuG/IIx4I23J9IbS0rGDutARbVzpxiVp70bbev1TehrGzMdl0NiCDuCQmQJwktsXOnNQ86kMGw+5V30DDsgsGmtdp0Ox80yhhObolk9l2ungDp6p1O8aksJ1H3C6d4a9tjq1w+RXN48QBbin9E20bAdw0fRMmTzJNKXkTy4ZJGT2feHsfVVbh87zYjKOZP2C6IKlVNkje/k0kfZGkxVnlwLTNHTDs4xnkO/wC/6Ic1lTa+nkAssDYHZnO1N73TCSr4JWyrVOqt+S+FYr2hyPGV49isviSrIyRN0z6u8tgEoqJMszHDfMPmbI/4mGWWJ/Ai3qDf7op6B20sifs2iw+MNAIF1jBKaeVov/bebEciditpHkgWQWOu/tjnwSoZJt0/J1JSPFoXRy9sBdjrZuhGl05hByi+9hdVnna3xuA6H9FSrRywk4y0KW5ZNQQq4g0ZRG3Vx0AXsgpS6+bKTyJaEzpaZjdWAa/ivf5pVEs51vZrSQ5GNbyAHySiurXSPLGGzQbacbbpy46G29j9FzOEvs65TsTEruTGAwsEb6oUTSU7t8zOIP2RNdVG9hosoHl7S06peHoorr5cHjqc5u2pyCHaub142WL6ubYROv8AL3V8CNpHs4Wv7Gyc2TVYk59DpqxLSU4gvLO4Z3aAb26DmVnX1jZWh2RxsdL8uKEmk7WocXbNJAHK2iKqZA0WCDY6jtN8khqA5n9sG+1kRh1CWkvfq8/IJZh9aWzAHZ2n6LorLJCZW469lZQHAhwBB4JW7BI76Fw6X/VG4hWCJtzqTsOaRy1Msm5IHIaBFi4oy5Wh1S0rI/Da/O9yolEVCSFFrGeNN7YwatGpVhOJCUa6OG4/RM2lQTNKLTpnlbNkie4bgafRJ8DADS46lOamLPG5vMWSLCJspMb9CDZM+CmP6sPjqc5tZDU39mpbbZ2h9dkzZGxve0QEA7apDh4Wak/QIeGMmt+g/EcJzO7SM5XcQdj+hWMbKgaZPW4ToKwTc8kVkaVC2kwsl2eUgncNGw804BVGpVVVDpJTG02a3e3EorQNzexo6rYN3tHqrzRiSNzb6OaRcfJK/wCnxW71kFIX0xzMN2HdvBGwrGn9XsFo53ROLXCxG4Rctc3dN3wxzta5zQQRoePusP6TBGC9wFh+Y3+XFL02V7sXyti/CKUyyiQ+BpuOp4W6J/iNKJmFjvMHkRsksmPHaOMZRtf9BsiaTGwTZ4yE8eH7JloXJHI31VwBwyPgOWRp02I2V6endUSNc5pEbTfUbkbLoFAEKFeb8bBMYxDsmaeN2jR9T6JfQUX/AOkhzE81X4nYQ6J/AXB873CJ7cPj7pRY0FUFXnkzqhHILAaoPBql0UoiJOV23Q9FvSUxB1WMkOapjDeBufIIIpqnHwdNdc7ilG6J3aM1YTc9D+iaVWJsY7JqTxtwQD8ZfraLTzVHRz4ozTtI8grWSDvWuiHPZG02KCpZYqglpZ2cnTj68UdFhLAbm7v+o/ZCh59KdO1+DLBYTd0h0zaDyTO6xkqGA5S5oPK6vZFEJtyds5vF6YxSl4Hccb35E7gqj61pC6R7bgg6g8CllRhUABe5oaBvrp7INFoZVVSFGGMMszSB3Wak+Wy6i652TGw3uwxjLzOnyC8Zj72+Ngt00WDkhOe6JjryJgXeG2nLqiaeVrhomEbmSsB0c080A8xhxZG0X4kcEGgRla6a4NnPA4hRUip2jz5lRLQbRy2EPyzt/wBwIP1XXNXCyS2ka4bhw+oXcsOgU5fYpmXDNQUNWYcyTU3DvzDf1RAVmpkQTa4FwwYfikeRy2TSmgawWaLBRq0ARNKbfJcFXBQVRXsYbE3PIalBS42fwxk+ZWMoSfA+aUio3ZKiRp4kn31Vosd/NGQOYN17VRtntLC6727ja/Q9UR4xcftwzCuLi62vRHPh/sHNyWMVe0eMWcOYWdVUum7kYOu54BCtlN6Qb8Mn+yOjjb3QvxNKS9kfAC58ybfZNqOnEbGsHAJd8Q057sgHh0PlwKZXROMk8tl6aiYxl3BR1NHKCG72UhqmyMy8VWnjERzlw2Sj73b2b4HObOjcdWHQ9Dsml0owVpJfJawcdOoHFNAUyI5fszyoja9pa4XBSN+CvaT2bxbk79kynxKNu7x6a/RaU9Sx/hcD9fZEMXOCtcC2OgnOhe0DmNSjqWlbAx7xdzrElx3Nhf2RS9NiCDsRZFaFlkcuRFRODxnO5NytyRsl7HGCQxu2/CeY4Ip1ZGNbpDoa8oDxCEss9ujhqCm+IYgWwsI0fIAB0uLkpXOx9QLRju/mOg/dEfEMJbHERqGaH2GvyTLgEqbimYxYUDq4m5WRmfTuBuSziOnRG0k+cCxWOOOHZ62uhYbbl0sdtcCARsbELl/iKpL5hFezW29SU+wu4hjB3yhJ/iDDnl/axi5t3m8dOI5pmQxUp7BjDlGipWkZNd0Mat50yOvysUXRYdJKQZAWtHA7n0S0zpetsMwsujo3O42cR67fqh8JkaGkk6p69oLcpHdItbolYwNl9HOtyReyEZrd+QeoxEcFFtVuZBYMYC889bBRakOtrSEeFYM/OHy2AGobe+vVdO1cuMYnBuWttyt906wvERMNrOG4UZc2zTUntjJqwkxGJpsZG3/nJKccrzm7Fmn5j58EOMNFgm4BHHatnTxShwu0gjmFsDy3/llxtPUOgkFj3SRmH3XXhy17FyY+k5rDnZXuElw6+t027RvCyLqKdrx3mg/X3QL8FbfRzx63WavZRZE+QluUjW1kpojlqmhmxJvblb/hMG4PzkeR6I2jomR+FuvEnU+6KRuuKTDHtB3AK9AtsqXXt0xzmgcrXWYVgsYBmwphN23b/wBO3svIsJZu4uf0J09gr1mKRx6E5jyagXY+d+z08/2WKxWRrQ9boLcErxqqddsLDYu1cenJFUFc2UXboRuDuEqxV+Spa47OaNfLQreAY4/OmFtpI2N71kurICw9rEbWRGKxueQW6hWhhyQuzIFk6VtjTD6vtYw/nuOo3W4CUfDAtCTzcSPLZMKyXLG9w3DSfkmOacak0gSvxFgOTL2jhw4D1QxrGDV0At0AKFwFoyFx34ow1jCcqFl+hR0MqSdrmgsIy9OHoryAEFrhcHcLnKZxhqQ0eGTQjrwXROTJkckOl6EkmDuabxP05O/Vex4OXOBlfe34Rt6lM3VDAbFwv5rQFALyTo9sgK7E2RmxN3flbqfVTGawxxEjxO0HqklPAGNzu1JWbNjx3thD8edf/Fp56/RMcPr2yi7dCNwdwgacteDohMMblqbDYg3+qCZSUI06OiJUug6/EWR6bu5D7pd/Wn/kFvVEisbaK4tdsxJGhGnooiW1MdQMrxZw1H3sVFqKqVKmI7l52VcNeWVLRzuD7XRZrWNbwWWCwF8hlIs0eHr1UHuLK3p2UxYFlSSdnWI9rfZNaeUEXut6+ibKLO3GxG4Sz+iSDaQW8kzVixkmqYLizczw1upNguuiFgB0SzDcKbGcxJc/meHkE0CwmSaekXC8fIBuQPMpdi2I9mAxv+R3yHNL2YZmuXOJceaN0CMLVs6RpvtZXCBwPDGsDSXP7xIIuLeIgWFk4lEQaS0vJvYC2t7E3tbawJVYwkyU5Ri6ApqhrPE4D+clgzFYifF7graPB4D3nueSfzHXXUWFtv8AheyYNSmwu4Ei44XHdF9v9w/gK3bkFTx+WzZpG42SrGsTLT2TNHHc8r8kzw6jjiJjzPIuQLnYggG3d6hD4phkPah5MneIb/3bW26IrHI0ZwU9iqmodLlGCnbbZHRCANBzOItuCP8Ad018J9l7JTxnQF9zpy424jTVL2pFHmTEeDutUWGxab+id4hRtlblOhGx5FEYdg8MWt35ngm52sBfTTkUWyOE3Ic7QX+dtrJ+3InkzxcrRywE8IsGdoOBB4eq0dTSzaPGRnEcSum7GLm617dL6A626j+XXkkMYY4tL720trqRfTTkt2mb/JX9FMlXFCA24FhYNGpVWYnDJdmbxAixFt/NeUWFQWLy57uZJv4jb8vNUrcFpy3NmeBzHPTY5d/JDokHqxeWxJCHU8hjfsdjwI5o+npGA5y7TdOYqGCWFokLiGnKHHncN3tvqPnyKzf8NUwtmklsRcDNwJAH4ebgj2pDv/0w8iON3bVTS3ws1J4dEfidYS/smG3FxH0TqlooGANZmA4dTod7anUe6BFFC2WS7nhxI3/3bcFu3ITvwlK/XAtZh7CFjFKYJA0m7HG3keCdVeGCIAtLjc63P6BIMacHPY1u9x9UlNOmUjLr/Rv8UMJja4bNdr5HihqOZj2ZXaJ6+1rEXBFiElmwJpN2Oc3puswQkummWLmQtNjdY4eMrX1D+XdH3W9PgrAbuJeeu3txRddBnjcwcRp6bIGc1wJcNgLyXu1JN00a0DglWGVWTuOFiOaah43QY87sW4vTBtnBRWrCZXBjdbbngFE0eAqVLZaHDIh+AHz1+qOaVFFzybJXfJo1XCiiZCmjVoxRRMgM5m+apffXvEe2gTNxs5RRCXJ1eh7ReCPzP/uUfiEDbtGVtt9hvtdeKLrhwv0cE/v/ANNpowG6Ac9uPNYU8Lcw7o9hyt9NFFEfAi4PaiBvat7rdTroPX6D2TB0DToWt9goomFl4MTh8R3Y326W+hPutWUzBazWi22g81FFrFssIG/lb7Dp+g9l62Fv5R7ctl4osAnYN/K32H84BQ07bEZRqNdOW31PuoosYWU0Y1GUW8uRJHzJPqvapoA0A9vL9Aool8l/IRh9KzIO63XXYcdD8tFsYm3y5W2ty8x9CfcqKJmSfLLf6dn5W+w8kLiFKy2bKLi3AcNlFFgR5EXxHVuEbbHifoUnwGMOLnu1cNB0UUUZcnoQ1iHSHqJS3ZeKKMhI8kglLt1oVFEYglyDVNKx/iaD14+6Gmpw0aX91FEXwGLd0WpJOFgF6oolNLk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044" name="AutoShape 4" descr="data:image/jpeg;base64,/9j/4AAQSkZJRgABAQAAAQABAAD/2wCEAAkGBxQTEhQUExQUFhUXGBgaGBcYFxwcHBwaFxcXFxUcGhcYHCggGhwlHBgXITEhJSksLi4uFx8zODMsNygtLiwBCgoKDg0OGxAQGywkICQsLCwsLDQsLCwsLCwsLCwsLCwsLCwsLCwsLCwsLCwsLCwsLCwsLCwsLCwsLCwsLCwsLP/AABEIALQBFwMBIgACEQEDEQH/xAAaAAACAwEBAAAAAAAAAAAAAAAEBQACAwYB/8QAPBAAAQMCBAMGBAUDAwQDAAAAAQACAwQRBRIhMUFRYRMiMnGBkQahscFCUtHh8BUjMxRi8XKCkrIWJEP/xAAZAQADAQEBAAAAAAAAAAAAAAABAgMABAX/xAAnEQACAgIBBAIDAAMBAAAAAAAAAQIRAyExEhNBUSIyYXGBFCORBP/aAAwDAQACEQMRAD8AyZeNoe0nTcE6Fe45IHxRSN2vr0v/AMKj5S8EAac1p8PgPZJE/UA/X915ydHvNV8vRvE4uiBHJXw+AgEuQ4ppYD3RnZ039QtQ+aTuhhaDuSs/yb9HmAs/vSkbaD1uV0QakfaiL+zFq/8AE7qfuo6hlOvaG/min7ElHqdl/iGAgslA20d9lpDZ4BQ0WIPjOScZmHQk8B9wif6a5js0RzMPC/8ALrS2Mviqf8CKiIBhuhvhU92QcM2ntqrSU80vdy5BxJ+y27WKlYGXLnb2G/ql/Rn9enlsZPiDhZwBHIr2Gma3wtA8gk8eOkn/AB6eaZUGJxyHL4Xcjx8itSbJyhOKCyLAkmwHFLpcWF+60u6rz4ilIyMHHU+i8gjaGi9k0tBhBV1M0psUa42cC0/L3TIMSLEIARcJlhFX/wDXzu/ADf8A7dkE7NkgkriXratkWjtTwaEtkxl+4YAOqFo2GQl7zqdSrzBx4acFnL0UjiitPYyocYY/R3dd8vdM8i4+an56J98O1JcCxxvbUHoinZPNhSXVELrKhsYF9SdglUs0j9zYcgt2/wByZ5OwNh5Ba10O1kG34NBKNXyAMiPBxW7a1zCA65HE/otaWPmvMRYLLK+Rm03TGAFxcbFQtQVFUCOmD3cLgdddEJ/rZ/FYW5W4KlpEO223Q0nkDGlztgkD6yWYktOVvABMMQk7emcWjUbjy3S/DZW5bISfopihSbfJOxlHhkK9o8UcHBkvHQOREQ1S7F2Xe0N1JI+qVSZSlLTOge1UIW2VVITHIY5UqrnZ5gzg0fMpzZJqhuWck7OGn0QeiuPk9mkDV4sqmic51wogitR9gEL3huUxuvtsjcEozGHF5ALjdF4jVCJmbc7AdUsgpjKM8hJukaMm5L0P2a7a+S1YFzEtI6PvxuITzB67tW3Ojho79QmTEnjpWhbgzrueT4iSpNO6+5Czq4jTzE/gdcg+epCbQ5H66XWfJXX2Aq6LPEC7cJj8OyZoG34XHsdEJjFQAzK3UnQAJng1N2cTWnfc+Z1Q9Czfw/pvWyFkT3DcDRcxRQ5zc6m665zAQQdQRY+qQGifAXHxMAJB+l0ZcC4JJWvJqYWNGtghKumFrtcLjUcCtaKpaQXP1cqVI7Q91tgkqi6u9hWLAuiglO9rO9f3C8p7OsphlZ3xA+zmOBAB52ui5MDAuWvLW9eHqnatCWofF/wHr5gG2RWFUhNK5uxeHW9dkPDTRX0DpSDudvZOYpxcAgtPC6y5EySqNI5mkdYZHaHj6JvBFpugviSG0rXbBwtfqOaxilkaOiDVMr94poMxhoyWG6J+H6TKC47kAeyrQYa5xD5D5D9UYyTP4TZo0FuKK5sjOXx6F/QOemfG9zmgua4303F91G1wOh9itamOQC7Hm6zw+qbNdkjRnHTcI/oHMbezw1TQhH5pTlaPXgE2GHx/lCJawDQCw6IpNi92K4E2MRBrIIxsD9FvnAFl5j7NI3cnW91h2BcdFm9jR3BX+QfCJss7mfhePmP2W9bggJvGcp5cP2Q3ZZaiLnf7FPp5GsF3GwRStAyScZJx8o58YbNfxNA56oyhwsMOYkufzPDyCYxytdsbrHEZ+zjc7jsPM6LdIryTl8TKqqmR7nXkN0ufiTz4Wgeaph8Ga7nG5W3Z2KDfodQitMHGKvae+0EdEfPA2VoPqDyQ9fEMl17gf+LXmbLJ3pmklXUjIwyt0FnDnsomtlEekn3fwc58SN7rDwuVnTuLowGpxUQh7S12x/l0kGHTRHud8fzgpvZfG1VBlLAQ05ln8OD+5KRtoPXVetp55NCAwcSd0ZNamh7u5Nh1J3KVK9Bk9V7Da18ZGWSxB4cUtbh8X4ZHNvz/AHVaZgaM79XHUkogPZK0jTZNYFFx4CaPCmsOYkudwJ+yZNCWfD85fGQdSwlvpwTQBZEcl3TLgL2WLM1zfzAhehWsnJnItlMbix7QCNEW6tFk7rKJko77bngePugB8Os/M+3K6m1vR1rNBr5CvCITJUNI2Zq4/IBOMWnL39k3wjV3XjZMaOkbGLMFgk0rstVID+KxHW4FkVaQOtZJ36WjZ8ojsAr18t4idiNQfJYz0xLr8FniL7tETNXONvLqVk/AySbQ5iaJoWF7QQWgm/lv0QkT6aM+Jt/O6zxolkcUDTYEano2wsgmULALEItryThC1d6Z0j33jcWEHum1vIrmcLrSGWVKKqNPMNT2bjYjhY8VbEqXsZSLdx2rT58Fm7VoeGNRbi/PASypcSs3RESse0bEX8uK1pXtIRVWcrW5d3bJVYW6dUHVdWyPxHXkN0F/WWg+B1kLMATrr1V3RAhN1sksUUtjG7J4yAbg+4KUZ5Ye65pcOBGt15hLi2cAbOBB9BddA4Judiy/1uuUJMLp3uk7V4ygXyg768VaWxneJNtMvl0TaywnpmvAzD9Ua0J3LlbBaSVof2Y82/db1sAkYWHiPnwQ5jigJcT3jzNz6KrcXiOmYjzBCy4M02+qNiiJz4XZXj14FFivZa6akBw4ELH/AErPyt9ktMp3E+UKiHTGwuGcXfomsUIa0NbsNlrl5LxFCSnZUqL0hRGyYCArtC8AVwFAsWak/wAT6CI8LlOWqlVTtkaWvFx9DzCdGi6kmLuyEjBYrIsbA0km5Ks3A3jwS2HULT+nRx9+Z5ceAP2CWvBdSj7C/h2nLYyXCxcS732TUIKkxKN9g11jyOiPaEyVHPktytlgFHuA1JA89FSqnEbC48NhzPBJmwl93SG5KZukCEOrfgdRVDHGzXNJ5ArYBc1PhwtdhTLAK1zw5j9XMtrzB/4SpjzxUrTGoQeJYe2UA+Fw2cOXVGuIAJJ0AufILnpqqSYmxys4AcuqLdIXFFt2jT+lzbdq23lqmGHYW2O51Lju47/sk0uHEahzgfNMMDxBziY5D3gNDzA59UFVlsik42mafEVM5zGvZq5hv1sd0DTTteOq6PVLa6jgDrvFnH8t7+wRkrJ48lLpZz+IDtZGxsFySNuA4rrqqmbI3K4XH6cktp6iGI92NwHF1v4U0p52vF2m/wDOS0UbNJuqVUKf/j7L6PeBy0+qrWzMDWtjF7Hf90RjMpLhE3S4u49OAVHwBjbWWaSDFt05MBbO0mzhl6oqchjdSOhQstOHDQorBqZrwc/eLHaX21CCVlJNJWVwOmJcZSLDZvruU4KDrcTZHoBmcOA4eZQP9eI3jIHmqKkc8ozyO6HBQeLVnZMuPEdG/qt6WobIMzDfn080s+J4zlY4bNJB9ePy+aL4Fxx+aUgegphYvfqSiHwskFsoUoHh0au1ttkhaTdsVxvdBIB+Bxtb7p84JJjQvlHEkfVOaibs2Fx/CPnwWT0Ll3T8syqalsfiNun7IZmKxniR5hJmXeS52pOq3fT6bIdRRYV5H41FwdFEpwScgmM7bj7qJ0QnHpdBLVdqq0K+g14blQQxZqsAkElbJK60fdb0/VXdTzsGZsjj8/kU3BTt+2dDGkbY+2me52wNgOgRWD4r2hyPFnj2Pl1Q1J3JZIzzJHkdQi+DQi4t+zeopmWyi11tgdcSTE83cNQeYWUVI7NdVmhyVERHP7FLY7Sa6WwzHT/ibwJJ9lWqjNhZHYhS9o2w8QN2lCNq7Wa8WPVGRPG/iqMqRhF77Lz4eYe1ldwsB8yiZWEju7lF4ZRiJmW9ydXHmSgkNOfxf5K4661O/wBB6Ei6WYYRbRPpow5pa7YixSA4bLGe73hwN/qnkgYZLpcWHHY3S/CWZqkEbNBJ9dAr/wCinfoQGjqf0TjDaFsTbDUnc80vI0pKMXvbL4jUdnGXDc6DzKBghDW5nauOt1tjzCYgR+FwJ8tlUMzsBHJF8k4KomTKpp0ssahhjcJGacxwI6qkNE7MiMQdZuQauJsAlRWknSL1zgJWScHtHy/5W9U240VqygEkTWE2LQLHkQEsY2oj0LS4cxqnZONSSp7RWt7rVphjjHSvkvq86f8AqFQYfLM7+53GfM+XJH4xBaCzRYMLTboForyNKS1H87B2NbEwXF3HdUZIyQ5S2xK8kBkDXN1sF5SUhzhx0AQ8mpU2+QdjDBO23hcbH12T6VgcC12oIsQltVAZJWHYA39tUc6qZe2dt/NOvRLJcqfkT/6KSEnL32fMLQV3Jjr8rFNnKq1A7l8oWUlEXOEkmlvC37nqtsXiLoXgb2v7G63lna3xOA8yrRvDhcEEdFq0BybakcrQnNaydww6LKbDgxxkZ/49TyVGtmcNbN9UtHRKXVtM9oqYiZx4AfVeqrpHQDfNfe6iKeicoSk7QQ1Z13+N9uRSWPDn7h7r87omgr3Nd2c2t9A7n0KlY/braNcLaA0WRFRLY2CAe11O/nGToeXQowVDDrcIcD1bsVVwyEPGhBuE/q6MTNY9pyvAFjzG9ikFU4zPDGa3+XMldbAzKA3kAEy5BldJPyLWVMrdHRuJ5jULaho3F/aS6EeFvLzTH5LJtZHe2dt/NaiXW3wgtUnygEutYa6qzUD8QX7A25i/ldMkTirkkUhkz6jQclnUYaT3mk381bB5QWAaXC3NXa99kqOh2pUjDCMRcXdlJqeB8twU5K5nD2l9SCNm3J+gXSpkyeaKUtHiuFUBWCyJMh2seOiX/wCicwkxm7fyn7FbPxOEGxkbdFRuBFwQRzCzGTlEBJlOgaB1uvaaibGe0ebu5nYeSPslFVLnnLD4WW067rVQ0W5aWgx2Is/3HrZbU9Q14u1wNt+fsl01Q1ptZA1Y7MtlZv8AIjqspDLEmdGVD19VnTyh7WuGxAPuFpZOQaoVvoHMJMRFuR4eqrHBMT3srWjqmRlaN3D3UmbdrgOLTb2WofuPyI2vzuOtxsArGniJym10HgYNjzC1gpnGUkpDoapvZMNqTHN2Ljdrr5eh5JjitZ2LC7cnRo6pPOL1cQG4Nz5DVa/Fj+9GOGp9dE16ElBSnH8g9FSdrd8huSrxsMEjbG7HGxHnsrYe020VKq7pY2D8wPtqlvZR8teA7E5rPjZzuVq6VA/EcZDmSDYaH7LBtfos2TjC4po2xF9wFEHLNmIAuT0UWSZVKlRu1x4ITGIrsJ4hZQ1UjNHxu04gX+i8mEs/dawtbzOimtcmSp2OcJm7SFpcL3FjfjbT7KHCISfDbyJRFHAGNa0cAhqzFQ12RgzuG/IIx4I23J9IbS0rGDutARbVzpxiVp70bbev1TehrGzMdl0NiCDuCQmQJwktsXOnNQ86kMGw+5V30DDsgsGmtdp0Ox80yhhObolk9l2ungDp6p1O8aksJ1H3C6d4a9tjq1w+RXN48QBbin9E20bAdw0fRMmTzJNKXkTy4ZJGT2feHsfVVbh87zYjKOZP2C6IKlVNkje/k0kfZGkxVnlwLTNHTDs4xnkO/wC/6Ic1lTa+nkAssDYHZnO1N73TCSr4JWyrVOqt+S+FYr2hyPGV49isviSrIyRN0z6u8tgEoqJMszHDfMPmbI/4mGWWJ/Ai3qDf7op6B20sifs2iw+MNAIF1jBKaeVov/bebEciditpHkgWQWOu/tjnwSoZJt0/J1JSPFoXRy9sBdjrZuhGl05hByi+9hdVnna3xuA6H9FSrRywk4y0KW5ZNQQq4g0ZRG3Vx0AXsgpS6+bKTyJaEzpaZjdWAa/ivf5pVEs51vZrSQ5GNbyAHySiurXSPLGGzQbacbbpy46G29j9FzOEvs65TsTEruTGAwsEb6oUTSU7t8zOIP2RNdVG9hosoHl7S06peHoorr5cHjqc5u2pyCHaub142WL6ubYROv8AL3V8CNpHs4Wv7Gyc2TVYk59DpqxLSU4gvLO4Z3aAb26DmVnX1jZWh2RxsdL8uKEmk7WocXbNJAHK2iKqZA0WCDY6jtN8khqA5n9sG+1kRh1CWkvfq8/IJZh9aWzAHZ2n6LorLJCZW469lZQHAhwBB4JW7BI76Fw6X/VG4hWCJtzqTsOaRy1Msm5IHIaBFi4oy5Wh1S0rI/Da/O9yolEVCSFFrGeNN7YwatGpVhOJCUa6OG4/RM2lQTNKLTpnlbNkie4bgafRJ8DADS46lOamLPG5vMWSLCJspMb9CDZM+CmP6sPjqc5tZDU39mpbbZ2h9dkzZGxve0QEA7apDh4Wak/QIeGMmt+g/EcJzO7SM5XcQdj+hWMbKgaZPW4ToKwTc8kVkaVC2kwsl2eUgncNGw804BVGpVVVDpJTG02a3e3EorQNzexo6rYN3tHqrzRiSNzb6OaRcfJK/wCnxW71kFIX0xzMN2HdvBGwrGn9XsFo53ROLXCxG4Rctc3dN3wxzta5zQQRoePusP6TBGC9wFh+Y3+XFL02V7sXyti/CKUyyiQ+BpuOp4W6J/iNKJmFjvMHkRsksmPHaOMZRtf9BsiaTGwTZ4yE8eH7JloXJHI31VwBwyPgOWRp02I2V6endUSNc5pEbTfUbkbLoFAEKFeb8bBMYxDsmaeN2jR9T6JfQUX/AOkhzE81X4nYQ6J/AXB873CJ7cPj7pRY0FUFXnkzqhHILAaoPBql0UoiJOV23Q9FvSUxB1WMkOapjDeBufIIIpqnHwdNdc7ilG6J3aM1YTc9D+iaVWJsY7JqTxtwQD8ZfraLTzVHRz4ozTtI8grWSDvWuiHPZG02KCpZYqglpZ2cnTj68UdFhLAbm7v+o/ZCh59KdO1+DLBYTd0h0zaDyTO6xkqGA5S5oPK6vZFEJtyds5vF6YxSl4Hccb35E7gqj61pC6R7bgg6g8CllRhUABe5oaBvrp7INFoZVVSFGGMMszSB3Wak+Wy6i652TGw3uwxjLzOnyC8Zj72+Ngt00WDkhOe6JjryJgXeG2nLqiaeVrhomEbmSsB0c080A8xhxZG0X4kcEGgRla6a4NnPA4hRUip2jz5lRLQbRy2EPyzt/wBwIP1XXNXCyS2ka4bhw+oXcsOgU5fYpmXDNQUNWYcyTU3DvzDf1RAVmpkQTa4FwwYfikeRy2TSmgawWaLBRq0ARNKbfJcFXBQVRXsYbE3PIalBS42fwxk+ZWMoSfA+aUio3ZKiRp4kn31Vosd/NGQOYN17VRtntLC6727ja/Q9UR4xcftwzCuLi62vRHPh/sHNyWMVe0eMWcOYWdVUum7kYOu54BCtlN6Qb8Mn+yOjjb3QvxNKS9kfAC58ybfZNqOnEbGsHAJd8Q057sgHh0PlwKZXROMk8tl6aiYxl3BR1NHKCG72UhqmyMy8VWnjERzlw2Sj73b2b4HObOjcdWHQ9Dsml0owVpJfJawcdOoHFNAUyI5fszyoja9pa4XBSN+CvaT2bxbk79kynxKNu7x6a/RaU9Sx/hcD9fZEMXOCtcC2OgnOhe0DmNSjqWlbAx7xdzrElx3Nhf2RS9NiCDsRZFaFlkcuRFRODxnO5NytyRsl7HGCQxu2/CeY4Ip1ZGNbpDoa8oDxCEss9ujhqCm+IYgWwsI0fIAB0uLkpXOx9QLRju/mOg/dEfEMJbHERqGaH2GvyTLgEqbimYxYUDq4m5WRmfTuBuSziOnRG0k+cCxWOOOHZ62uhYbbl0sdtcCARsbELl/iKpL5hFezW29SU+wu4hjB3yhJ/iDDnl/axi5t3m8dOI5pmQxUp7BjDlGipWkZNd0Mat50yOvysUXRYdJKQZAWtHA7n0S0zpetsMwsujo3O42cR67fqh8JkaGkk6p69oLcpHdItbolYwNl9HOtyReyEZrd+QeoxEcFFtVuZBYMYC889bBRakOtrSEeFYM/OHy2AGobe+vVdO1cuMYnBuWttyt906wvERMNrOG4UZc2zTUntjJqwkxGJpsZG3/nJKccrzm7Fmn5j58EOMNFgm4BHHatnTxShwu0gjmFsDy3/llxtPUOgkFj3SRmH3XXhy17FyY+k5rDnZXuElw6+t027RvCyLqKdrx3mg/X3QL8FbfRzx63WavZRZE+QluUjW1kpojlqmhmxJvblb/hMG4PzkeR6I2jomR+FuvEnU+6KRuuKTDHtB3AK9AtsqXXt0xzmgcrXWYVgsYBmwphN23b/wBO3svIsJZu4uf0J09gr1mKRx6E5jyagXY+d+z08/2WKxWRrQ9boLcErxqqddsLDYu1cenJFUFc2UXboRuDuEqxV+Spa47OaNfLQreAY4/OmFtpI2N71kurICw9rEbWRGKxueQW6hWhhyQuzIFk6VtjTD6vtYw/nuOo3W4CUfDAtCTzcSPLZMKyXLG9w3DSfkmOacak0gSvxFgOTL2jhw4D1QxrGDV0At0AKFwFoyFx34ow1jCcqFl+hR0MqSdrmgsIy9OHoryAEFrhcHcLnKZxhqQ0eGTQjrwXROTJkckOl6EkmDuabxP05O/Vex4OXOBlfe34Rt6lM3VDAbFwv5rQFALyTo9sgK7E2RmxN3flbqfVTGawxxEjxO0HqklPAGNzu1JWbNjx3thD8edf/Fp56/RMcPr2yi7dCNwdwgacteDohMMblqbDYg3+qCZSUI06OiJUug6/EWR6bu5D7pd/Wn/kFvVEisbaK4tdsxJGhGnooiW1MdQMrxZw1H3sVFqKqVKmI7l52VcNeWVLRzuD7XRZrWNbwWWCwF8hlIs0eHr1UHuLK3p2UxYFlSSdnWI9rfZNaeUEXut6+ibKLO3GxG4Sz+iSDaQW8kzVixkmqYLizczw1upNguuiFgB0SzDcKbGcxJc/meHkE0CwmSaekXC8fIBuQPMpdi2I9mAxv+R3yHNL2YZmuXOJceaN0CMLVs6RpvtZXCBwPDGsDSXP7xIIuLeIgWFk4lEQaS0vJvYC2t7E3tbawJVYwkyU5Ri6ApqhrPE4D+clgzFYifF7graPB4D3nueSfzHXXUWFtv8AheyYNSmwu4Ei44XHdF9v9w/gK3bkFTx+WzZpG42SrGsTLT2TNHHc8r8kzw6jjiJjzPIuQLnYggG3d6hD4phkPah5MneIb/3bW26IrHI0ZwU9iqmodLlGCnbbZHRCANBzOItuCP8Ad018J9l7JTxnQF9zpy424jTVL2pFHmTEeDutUWGxab+id4hRtlblOhGx5FEYdg8MWt35ngm52sBfTTkUWyOE3Ic7QX+dtrJ+3InkzxcrRywE8IsGdoOBB4eq0dTSzaPGRnEcSum7GLm617dL6A626j+XXkkMYY4tL720trqRfTTkt2mb/JX9FMlXFCA24FhYNGpVWYnDJdmbxAixFt/NeUWFQWLy57uZJv4jb8vNUrcFpy3NmeBzHPTY5d/JDokHqxeWxJCHU8hjfsdjwI5o+npGA5y7TdOYqGCWFokLiGnKHHncN3tvqPnyKzf8NUwtmklsRcDNwJAH4ebgj2pDv/0w8iON3bVTS3ws1J4dEfidYS/smG3FxH0TqlooGANZmA4dTod7anUe6BFFC2WS7nhxI3/3bcFu3ITvwlK/XAtZh7CFjFKYJA0m7HG3keCdVeGCIAtLjc63P6BIMacHPY1u9x9UlNOmUjLr/Rv8UMJja4bNdr5HihqOZj2ZXaJ6+1rEXBFiElmwJpN2Oc3puswQkummWLmQtNjdY4eMrX1D+XdH3W9PgrAbuJeeu3txRddBnjcwcRp6bIGc1wJcNgLyXu1JN00a0DglWGVWTuOFiOaah43QY87sW4vTBtnBRWrCZXBjdbbngFE0eAqVLZaHDIh+AHz1+qOaVFFzybJXfJo1XCiiZCmjVoxRRMgM5m+apffXvEe2gTNxs5RRCXJ1eh7ReCPzP/uUfiEDbtGVtt9hvtdeKLrhwv0cE/v/ANNpowG6Ac9uPNYU8Lcw7o9hyt9NFFEfAi4PaiBvat7rdTroPX6D2TB0DToWt9goomFl4MTh8R3Y326W+hPutWUzBazWi22g81FFrFssIG/lb7Dp+g9l62Fv5R7ctl4osAnYN/K32H84BQ07bEZRqNdOW31PuoosYWU0Y1GUW8uRJHzJPqvapoA0A9vL9Aool8l/IRh9KzIO63XXYcdD8tFsYm3y5W2ty8x9CfcqKJmSfLLf6dn5W+w8kLiFKy2bKLi3AcNlFFgR5EXxHVuEbbHifoUnwGMOLnu1cNB0UUUZcnoQ1iHSHqJS3ZeKKMhI8kglLt1oVFEYglyDVNKx/iaD14+6Gmpw0aX91FEXwGLd0WpJOFgF6oolNLk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046" name="AutoShape 6" descr="data:image/jpeg;base64,/9j/4AAQSkZJRgABAQAAAQABAAD/2wCEAAkGBxQTEhQUExQUFhUXGBgaGBcYFxwcHBwaFxcXFxUcGhcYHCggGhwlHBgXITEhJSksLi4uFx8zODMsNygtLiwBCgoKDg0OGxAQGywkICQsLCwsLDQsLCwsLCwsLCwsLCwsLCwsLCwsLCwsLCwsLCwsLCwsLCwsLCwsLCwsLCwsLP/AABEIALQBFwMBIgACEQEDEQH/xAAaAAACAwEBAAAAAAAAAAAAAAAEBQACAwYB/8QAPBAAAQMCBAMGBAUDAwQDAAAAAQACAwQRBRIhMUFRYRMiMnGBkQahscFCUtHh8BUjMxRi8XKCkrIWJEP/xAAZAQADAQEBAAAAAAAAAAAAAAABAgMABAX/xAAnEQACAgIBBAIDAAMBAAAAAAAAAQIRAyExEhNBUSIyYXGBFCORBP/aAAwDAQACEQMRAD8AyZeNoe0nTcE6Fe45IHxRSN2vr0v/AMKj5S8EAac1p8PgPZJE/UA/X915ydHvNV8vRvE4uiBHJXw+AgEuQ4ppYD3RnZ039QtQ+aTuhhaDuSs/yb9HmAs/vSkbaD1uV0QakfaiL+zFq/8AE7qfuo6hlOvaG/min7ElHqdl/iGAgslA20d9lpDZ4BQ0WIPjOScZmHQk8B9wif6a5js0RzMPC/8ALrS2Mviqf8CKiIBhuhvhU92QcM2ntqrSU80vdy5BxJ+y27WKlYGXLnb2G/ql/Rn9enlsZPiDhZwBHIr2Gma3wtA8gk8eOkn/AB6eaZUGJxyHL4Xcjx8itSbJyhOKCyLAkmwHFLpcWF+60u6rz4ilIyMHHU+i8gjaGi9k0tBhBV1M0psUa42cC0/L3TIMSLEIARcJlhFX/wDXzu/ADf8A7dkE7NkgkriXratkWjtTwaEtkxl+4YAOqFo2GQl7zqdSrzBx4acFnL0UjiitPYyocYY/R3dd8vdM8i4+an56J98O1JcCxxvbUHoinZPNhSXVELrKhsYF9SdglUs0j9zYcgt2/wByZ5OwNh5Ba10O1kG34NBKNXyAMiPBxW7a1zCA65HE/otaWPmvMRYLLK+Rm03TGAFxcbFQtQVFUCOmD3cLgdddEJ/rZ/FYW5W4KlpEO223Q0nkDGlztgkD6yWYktOVvABMMQk7emcWjUbjy3S/DZW5bISfopihSbfJOxlHhkK9o8UcHBkvHQOREQ1S7F2Xe0N1JI+qVSZSlLTOge1UIW2VVITHIY5UqrnZ5gzg0fMpzZJqhuWck7OGn0QeiuPk9mkDV4sqmic51wogitR9gEL3huUxuvtsjcEozGHF5ALjdF4jVCJmbc7AdUsgpjKM8hJukaMm5L0P2a7a+S1YFzEtI6PvxuITzB67tW3Ojho79QmTEnjpWhbgzrueT4iSpNO6+5Czq4jTzE/gdcg+epCbQ5H66XWfJXX2Aq6LPEC7cJj8OyZoG34XHsdEJjFQAzK3UnQAJng1N2cTWnfc+Z1Q9Czfw/pvWyFkT3DcDRcxRQ5zc6m665zAQQdQRY+qQGifAXHxMAJB+l0ZcC4JJWvJqYWNGtghKumFrtcLjUcCtaKpaQXP1cqVI7Q91tgkqi6u9hWLAuiglO9rO9f3C8p7OsphlZ3xA+zmOBAB52ui5MDAuWvLW9eHqnatCWofF/wHr5gG2RWFUhNK5uxeHW9dkPDTRX0DpSDudvZOYpxcAgtPC6y5EySqNI5mkdYZHaHj6JvBFpugviSG0rXbBwtfqOaxilkaOiDVMr94poMxhoyWG6J+H6TKC47kAeyrQYa5xD5D5D9UYyTP4TZo0FuKK5sjOXx6F/QOemfG9zmgua4303F91G1wOh9itamOQC7Hm6zw+qbNdkjRnHTcI/oHMbezw1TQhH5pTlaPXgE2GHx/lCJawDQCw6IpNi92K4E2MRBrIIxsD9FvnAFl5j7NI3cnW91h2BcdFm9jR3BX+QfCJss7mfhePmP2W9bggJvGcp5cP2Q3ZZaiLnf7FPp5GsF3GwRStAyScZJx8o58YbNfxNA56oyhwsMOYkufzPDyCYxytdsbrHEZ+zjc7jsPM6LdIryTl8TKqqmR7nXkN0ufiTz4Wgeaph8Ga7nG5W3Z2KDfodQitMHGKvae+0EdEfPA2VoPqDyQ9fEMl17gf+LXmbLJ3pmklXUjIwyt0FnDnsomtlEekn3fwc58SN7rDwuVnTuLowGpxUQh7S12x/l0kGHTRHud8fzgpvZfG1VBlLAQ05ln8OD+5KRtoPXVetp55NCAwcSd0ZNamh7u5Nh1J3KVK9Bk9V7Da18ZGWSxB4cUtbh8X4ZHNvz/AHVaZgaM79XHUkogPZK0jTZNYFFx4CaPCmsOYkudwJ+yZNCWfD85fGQdSwlvpwTQBZEcl3TLgL2WLM1zfzAhehWsnJnItlMbix7QCNEW6tFk7rKJko77bngePugB8Os/M+3K6m1vR1rNBr5CvCITJUNI2Zq4/IBOMWnL39k3wjV3XjZMaOkbGLMFgk0rstVID+KxHW4FkVaQOtZJ36WjZ8ojsAr18t4idiNQfJYz0xLr8FniL7tETNXONvLqVk/AySbQ5iaJoWF7QQWgm/lv0QkT6aM+Jt/O6zxolkcUDTYEano2wsgmULALEItryThC1d6Z0j33jcWEHum1vIrmcLrSGWVKKqNPMNT2bjYjhY8VbEqXsZSLdx2rT58Fm7VoeGNRbi/PASypcSs3RESse0bEX8uK1pXtIRVWcrW5d3bJVYW6dUHVdWyPxHXkN0F/WWg+B1kLMATrr1V3RAhN1sksUUtjG7J4yAbg+4KUZ5Ye65pcOBGt15hLi2cAbOBB9BddA4Judiy/1uuUJMLp3uk7V4ygXyg768VaWxneJNtMvl0TaywnpmvAzD9Ua0J3LlbBaSVof2Y82/db1sAkYWHiPnwQ5jigJcT3jzNz6KrcXiOmYjzBCy4M02+qNiiJz4XZXj14FFivZa6akBw4ELH/AErPyt9ktMp3E+UKiHTGwuGcXfomsUIa0NbsNlrl5LxFCSnZUqL0hRGyYCArtC8AVwFAsWak/wAT6CI8LlOWqlVTtkaWvFx9DzCdGi6kmLuyEjBYrIsbA0km5Ks3A3jwS2HULT+nRx9+Z5ceAP2CWvBdSj7C/h2nLYyXCxcS732TUIKkxKN9g11jyOiPaEyVHPktytlgFHuA1JA89FSqnEbC48NhzPBJmwl93SG5KZukCEOrfgdRVDHGzXNJ5ArYBc1PhwtdhTLAK1zw5j9XMtrzB/4SpjzxUrTGoQeJYe2UA+Fw2cOXVGuIAJJ0AufILnpqqSYmxys4AcuqLdIXFFt2jT+lzbdq23lqmGHYW2O51Lju47/sk0uHEahzgfNMMDxBziY5D3gNDzA59UFVlsik42mafEVM5zGvZq5hv1sd0DTTteOq6PVLa6jgDrvFnH8t7+wRkrJ48lLpZz+IDtZGxsFySNuA4rrqqmbI3K4XH6cktp6iGI92NwHF1v4U0p52vF2m/wDOS0UbNJuqVUKf/j7L6PeBy0+qrWzMDWtjF7Hf90RjMpLhE3S4u49OAVHwBjbWWaSDFt05MBbO0mzhl6oqchjdSOhQstOHDQorBqZrwc/eLHaX21CCVlJNJWVwOmJcZSLDZvruU4KDrcTZHoBmcOA4eZQP9eI3jIHmqKkc8ozyO6HBQeLVnZMuPEdG/qt6WobIMzDfn080s+J4zlY4bNJB9ePy+aL4Fxx+aUgegphYvfqSiHwskFsoUoHh0au1ttkhaTdsVxvdBIB+Bxtb7p84JJjQvlHEkfVOaibs2Fx/CPnwWT0Ll3T8syqalsfiNun7IZmKxniR5hJmXeS52pOq3fT6bIdRRYV5H41FwdFEpwScgmM7bj7qJ0QnHpdBLVdqq0K+g14blQQxZqsAkElbJK60fdb0/VXdTzsGZsjj8/kU3BTt+2dDGkbY+2me52wNgOgRWD4r2hyPFnj2Pl1Q1J3JZIzzJHkdQi+DQi4t+zeopmWyi11tgdcSTE83cNQeYWUVI7NdVmhyVERHP7FLY7Sa6WwzHT/ibwJJ9lWqjNhZHYhS9o2w8QN2lCNq7Wa8WPVGRPG/iqMqRhF77Lz4eYe1ldwsB8yiZWEju7lF4ZRiJmW9ydXHmSgkNOfxf5K4661O/wBB6Ei6WYYRbRPpow5pa7YixSA4bLGe73hwN/qnkgYZLpcWHHY3S/CWZqkEbNBJ9dAr/wCinfoQGjqf0TjDaFsTbDUnc80vI0pKMXvbL4jUdnGXDc6DzKBghDW5nauOt1tjzCYgR+FwJ8tlUMzsBHJF8k4KomTKpp0ssahhjcJGacxwI6qkNE7MiMQdZuQauJsAlRWknSL1zgJWScHtHy/5W9U240VqygEkTWE2LQLHkQEsY2oj0LS4cxqnZONSSp7RWt7rVphjjHSvkvq86f8AqFQYfLM7+53GfM+XJH4xBaCzRYMLTboForyNKS1H87B2NbEwXF3HdUZIyQ5S2xK8kBkDXN1sF5SUhzhx0AQ8mpU2+QdjDBO23hcbH12T6VgcC12oIsQltVAZJWHYA39tUc6qZe2dt/NOvRLJcqfkT/6KSEnL32fMLQV3Jjr8rFNnKq1A7l8oWUlEXOEkmlvC37nqtsXiLoXgb2v7G63lna3xOA8yrRvDhcEEdFq0BybakcrQnNaydww6LKbDgxxkZ/49TyVGtmcNbN9UtHRKXVtM9oqYiZx4AfVeqrpHQDfNfe6iKeicoSk7QQ1Z13+N9uRSWPDn7h7r87omgr3Nd2c2t9A7n0KlY/braNcLaA0WRFRLY2CAe11O/nGToeXQowVDDrcIcD1bsVVwyEPGhBuE/q6MTNY9pyvAFjzG9ikFU4zPDGa3+XMldbAzKA3kAEy5BldJPyLWVMrdHRuJ5jULaho3F/aS6EeFvLzTH5LJtZHe2dt/NaiXW3wgtUnygEutYa6qzUD8QX7A25i/ldMkTirkkUhkz6jQclnUYaT3mk381bB5QWAaXC3NXa99kqOh2pUjDCMRcXdlJqeB8twU5K5nD2l9SCNm3J+gXSpkyeaKUtHiuFUBWCyJMh2seOiX/wCicwkxm7fyn7FbPxOEGxkbdFRuBFwQRzCzGTlEBJlOgaB1uvaaibGe0ebu5nYeSPslFVLnnLD4WW067rVQ0W5aWgx2Is/3HrZbU9Q14u1wNt+fsl01Q1ptZA1Y7MtlZv8AIjqspDLEmdGVD19VnTyh7WuGxAPuFpZOQaoVvoHMJMRFuR4eqrHBMT3srWjqmRlaN3D3UmbdrgOLTb2WofuPyI2vzuOtxsArGniJym10HgYNjzC1gpnGUkpDoapvZMNqTHN2Ljdrr5eh5JjitZ2LC7cnRo6pPOL1cQG4Nz5DVa/Fj+9GOGp9dE16ElBSnH8g9FSdrd8huSrxsMEjbG7HGxHnsrYe020VKq7pY2D8wPtqlvZR8teA7E5rPjZzuVq6VA/EcZDmSDYaH7LBtfos2TjC4po2xF9wFEHLNmIAuT0UWSZVKlRu1x4ITGIrsJ4hZQ1UjNHxu04gX+i8mEs/dawtbzOimtcmSp2OcJm7SFpcL3FjfjbT7KHCISfDbyJRFHAGNa0cAhqzFQ12RgzuG/IIx4I23J9IbS0rGDutARbVzpxiVp70bbev1TehrGzMdl0NiCDuCQmQJwktsXOnNQ86kMGw+5V30DDsgsGmtdp0Ox80yhhObolk9l2ungDp6p1O8aksJ1H3C6d4a9tjq1w+RXN48QBbin9E20bAdw0fRMmTzJNKXkTy4ZJGT2feHsfVVbh87zYjKOZP2C6IKlVNkje/k0kfZGkxVnlwLTNHTDs4xnkO/wC/6Ic1lTa+nkAssDYHZnO1N73TCSr4JWyrVOqt+S+FYr2hyPGV49isviSrIyRN0z6u8tgEoqJMszHDfMPmbI/4mGWWJ/Ai3qDf7op6B20sifs2iw+MNAIF1jBKaeVov/bebEciditpHkgWQWOu/tjnwSoZJt0/J1JSPFoXRy9sBdjrZuhGl05hByi+9hdVnna3xuA6H9FSrRywk4y0KW5ZNQQq4g0ZRG3Vx0AXsgpS6+bKTyJaEzpaZjdWAa/ivf5pVEs51vZrSQ5GNbyAHySiurXSPLGGzQbacbbpy46G29j9FzOEvs65TsTEruTGAwsEb6oUTSU7t8zOIP2RNdVG9hosoHl7S06peHoorr5cHjqc5u2pyCHaub142WL6ubYROv8AL3V8CNpHs4Wv7Gyc2TVYk59DpqxLSU4gvLO4Z3aAb26DmVnX1jZWh2RxsdL8uKEmk7WocXbNJAHK2iKqZA0WCDY6jtN8khqA5n9sG+1kRh1CWkvfq8/IJZh9aWzAHZ2n6LorLJCZW469lZQHAhwBB4JW7BI76Fw6X/VG4hWCJtzqTsOaRy1Msm5IHIaBFi4oy5Wh1S0rI/Da/O9yolEVCSFFrGeNN7YwatGpVhOJCUa6OG4/RM2lQTNKLTpnlbNkie4bgafRJ8DADS46lOamLPG5vMWSLCJspMb9CDZM+CmP6sPjqc5tZDU39mpbbZ2h9dkzZGxve0QEA7apDh4Wak/QIeGMmt+g/EcJzO7SM5XcQdj+hWMbKgaZPW4ToKwTc8kVkaVC2kwsl2eUgncNGw804BVGpVVVDpJTG02a3e3EorQNzexo6rYN3tHqrzRiSNzb6OaRcfJK/wCnxW71kFIX0xzMN2HdvBGwrGn9XsFo53ROLXCxG4Rctc3dN3wxzta5zQQRoePusP6TBGC9wFh+Y3+XFL02V7sXyti/CKUyyiQ+BpuOp4W6J/iNKJmFjvMHkRsksmPHaOMZRtf9BsiaTGwTZ4yE8eH7JloXJHI31VwBwyPgOWRp02I2V6endUSNc5pEbTfUbkbLoFAEKFeb8bBMYxDsmaeN2jR9T6JfQUX/AOkhzE81X4nYQ6J/AXB873CJ7cPj7pRY0FUFXnkzqhHILAaoPBql0UoiJOV23Q9FvSUxB1WMkOapjDeBufIIIpqnHwdNdc7ilG6J3aM1YTc9D+iaVWJsY7JqTxtwQD8ZfraLTzVHRz4ozTtI8grWSDvWuiHPZG02KCpZYqglpZ2cnTj68UdFhLAbm7v+o/ZCh59KdO1+DLBYTd0h0zaDyTO6xkqGA5S5oPK6vZFEJtyds5vF6YxSl4Hccb35E7gqj61pC6R7bgg6g8CllRhUABe5oaBvrp7INFoZVVSFGGMMszSB3Wak+Wy6i652TGw3uwxjLzOnyC8Zj72+Ngt00WDkhOe6JjryJgXeG2nLqiaeVrhomEbmSsB0c080A8xhxZG0X4kcEGgRla6a4NnPA4hRUip2jz5lRLQbRy2EPyzt/wBwIP1XXNXCyS2ka4bhw+oXcsOgU5fYpmXDNQUNWYcyTU3DvzDf1RAVmpkQTa4FwwYfikeRy2TSmgawWaLBRq0ARNKbfJcFXBQVRXsYbE3PIalBS42fwxk+ZWMoSfA+aUio3ZKiRp4kn31Vosd/NGQOYN17VRtntLC6727ja/Q9UR4xcftwzCuLi62vRHPh/sHNyWMVe0eMWcOYWdVUum7kYOu54BCtlN6Qb8Mn+yOjjb3QvxNKS9kfAC58ybfZNqOnEbGsHAJd8Q057sgHh0PlwKZXROMk8tl6aiYxl3BR1NHKCG72UhqmyMy8VWnjERzlw2Sj73b2b4HObOjcdWHQ9Dsml0owVpJfJawcdOoHFNAUyI5fszyoja9pa4XBSN+CvaT2bxbk79kynxKNu7x6a/RaU9Sx/hcD9fZEMXOCtcC2OgnOhe0DmNSjqWlbAx7xdzrElx3Nhf2RS9NiCDsRZFaFlkcuRFRODxnO5NytyRsl7HGCQxu2/CeY4Ip1ZGNbpDoa8oDxCEss9ujhqCm+IYgWwsI0fIAB0uLkpXOx9QLRju/mOg/dEfEMJbHERqGaH2GvyTLgEqbimYxYUDq4m5WRmfTuBuSziOnRG0k+cCxWOOOHZ62uhYbbl0sdtcCARsbELl/iKpL5hFezW29SU+wu4hjB3yhJ/iDDnl/axi5t3m8dOI5pmQxUp7BjDlGipWkZNd0Mat50yOvysUXRYdJKQZAWtHA7n0S0zpetsMwsujo3O42cR67fqh8JkaGkk6p69oLcpHdItbolYwNl9HOtyReyEZrd+QeoxEcFFtVuZBYMYC889bBRakOtrSEeFYM/OHy2AGobe+vVdO1cuMYnBuWttyt906wvERMNrOG4UZc2zTUntjJqwkxGJpsZG3/nJKccrzm7Fmn5j58EOMNFgm4BHHatnTxShwu0gjmFsDy3/llxtPUOgkFj3SRmH3XXhy17FyY+k5rDnZXuElw6+t027RvCyLqKdrx3mg/X3QL8FbfRzx63WavZRZE+QluUjW1kpojlqmhmxJvblb/hMG4PzkeR6I2jomR+FuvEnU+6KRuuKTDHtB3AK9AtsqXXt0xzmgcrXWYVgsYBmwphN23b/wBO3svIsJZu4uf0J09gr1mKRx6E5jyagXY+d+z08/2WKxWRrQ9boLcErxqqddsLDYu1cenJFUFc2UXboRuDuEqxV+Spa47OaNfLQreAY4/OmFtpI2N71kurICw9rEbWRGKxueQW6hWhhyQuzIFk6VtjTD6vtYw/nuOo3W4CUfDAtCTzcSPLZMKyXLG9w3DSfkmOacak0gSvxFgOTL2jhw4D1QxrGDV0At0AKFwFoyFx34ow1jCcqFl+hR0MqSdrmgsIy9OHoryAEFrhcHcLnKZxhqQ0eGTQjrwXROTJkckOl6EkmDuabxP05O/Vex4OXOBlfe34Rt6lM3VDAbFwv5rQFALyTo9sgK7E2RmxN3flbqfVTGawxxEjxO0HqklPAGNzu1JWbNjx3thD8edf/Fp56/RMcPr2yi7dCNwdwgacteDohMMblqbDYg3+qCZSUI06OiJUug6/EWR6bu5D7pd/Wn/kFvVEisbaK4tdsxJGhGnooiW1MdQMrxZw1H3sVFqKqVKmI7l52VcNeWVLRzuD7XRZrWNbwWWCwF8hlIs0eHr1UHuLK3p2UxYFlSSdnWI9rfZNaeUEXut6+ibKLO3GxG4Sz+iSDaQW8kzVixkmqYLizczw1upNguuiFgB0SzDcKbGcxJc/meHkE0CwmSaekXC8fIBuQPMpdi2I9mAxv+R3yHNL2YZmuXOJceaN0CMLVs6RpvtZXCBwPDGsDSXP7xIIuLeIgWFk4lEQaS0vJvYC2t7E3tbawJVYwkyU5Ri6ApqhrPE4D+clgzFYifF7graPB4D3nueSfzHXXUWFtv8AheyYNSmwu4Ei44XHdF9v9w/gK3bkFTx+WzZpG42SrGsTLT2TNHHc8r8kzw6jjiJjzPIuQLnYggG3d6hD4phkPah5MneIb/3bW26IrHI0ZwU9iqmodLlGCnbbZHRCANBzOItuCP8Ad018J9l7JTxnQF9zpy424jTVL2pFHmTEeDutUWGxab+id4hRtlblOhGx5FEYdg8MWt35ngm52sBfTTkUWyOE3Ic7QX+dtrJ+3InkzxcrRywE8IsGdoOBB4eq0dTSzaPGRnEcSum7GLm617dL6A626j+XXkkMYY4tL720trqRfTTkt2mb/JX9FMlXFCA24FhYNGpVWYnDJdmbxAixFt/NeUWFQWLy57uZJv4jb8vNUrcFpy3NmeBzHPTY5d/JDokHqxeWxJCHU8hjfsdjwI5o+npGA5y7TdOYqGCWFokLiGnKHHncN3tvqPnyKzf8NUwtmklsRcDNwJAH4ebgj2pDv/0w8iON3bVTS3ws1J4dEfidYS/smG3FxH0TqlooGANZmA4dTod7anUe6BFFC2WS7nhxI3/3bcFu3ITvwlK/XAtZh7CFjFKYJA0m7HG3keCdVeGCIAtLjc63P6BIMacHPY1u9x9UlNOmUjLr/Rv8UMJja4bNdr5HihqOZj2ZXaJ6+1rEXBFiElmwJpN2Oc3puswQkummWLmQtNjdY4eMrX1D+XdH3W9PgrAbuJeeu3txRddBnjcwcRp6bIGc1wJcNgLyXu1JN00a0DglWGVWTuOFiOaah43QY87sW4vTBtnBRWrCZXBjdbbngFE0eAqVLZaHDIh+AHz1+qOaVFFzybJXfJo1XCiiZCmjVoxRRMgM5m+apffXvEe2gTNxs5RRCXJ1eh7ReCPzP/uUfiEDbtGVtt9hvtdeKLrhwv0cE/v/ANNpowG6Ac9uPNYU8Lcw7o9hyt9NFFEfAi4PaiBvat7rdTroPX6D2TB0DToWt9goomFl4MTh8R3Y326W+hPutWUzBazWi22g81FFrFssIG/lb7Dp+g9l62Fv5R7ctl4osAnYN/K32H84BQ07bEZRqNdOW31PuoosYWU0Y1GUW8uRJHzJPqvapoA0A9vL9Aool8l/IRh9KzIO63XXYcdD8tFsYm3y5W2ty8x9CfcqKJmSfLLf6dn5W+w8kLiFKy2bKLi3AcNlFFgR5EXxHVuEbbHifoUnwGMOLnu1cNB0UUUZcnoQ1iHSHqJS3ZeKKMhI8kglLt1oVFEYglyDVNKx/iaD14+6Gmpw0aX91FEXwGLd0WpJOFgF6oolNLk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4000" b="1" dirty="0" smtClean="0">
                <a:solidFill>
                  <a:schemeClr val="bg1"/>
                </a:solidFill>
                <a:latin typeface="+mn-lt"/>
                <a:cs typeface="Arial" charset="0"/>
              </a:rPr>
              <a:t>Beta </a:t>
            </a:r>
            <a:r>
              <a:rPr lang="tr-TR" sz="4000" b="1" dirty="0" err="1" smtClean="0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4000" b="1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tr-TR" sz="4000" b="1" dirty="0">
                <a:solidFill>
                  <a:schemeClr val="bg1"/>
                </a:solidFill>
                <a:latin typeface="+mn-lt"/>
                <a:cs typeface="Arial" charset="0"/>
              </a:rPr>
              <a:t>Taşıyıcısı-Laboratuar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574430" y="1834662"/>
            <a:ext cx="10972800" cy="4781128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 err="1">
                <a:cs typeface="Arial" charset="0"/>
              </a:rPr>
              <a:t>Hipokrom</a:t>
            </a:r>
            <a:r>
              <a:rPr lang="tr-TR" sz="2800" dirty="0">
                <a:cs typeface="Arial" charset="0"/>
              </a:rPr>
              <a:t> </a:t>
            </a:r>
            <a:r>
              <a:rPr lang="tr-TR" sz="2800" dirty="0" err="1">
                <a:cs typeface="Arial" charset="0"/>
              </a:rPr>
              <a:t>mikrositer</a:t>
            </a:r>
            <a:r>
              <a:rPr lang="tr-TR" sz="2800" dirty="0">
                <a:cs typeface="Arial" charset="0"/>
              </a:rPr>
              <a:t> anemi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cs typeface="Arial" charset="0"/>
              </a:rPr>
              <a:t>Eritrosit sayısı yüksek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cs typeface="Arial" charset="0"/>
              </a:rPr>
              <a:t>RDW normal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 err="1">
                <a:cs typeface="Arial" charset="0"/>
              </a:rPr>
              <a:t>Hemoliz</a:t>
            </a:r>
            <a:r>
              <a:rPr lang="tr-TR" sz="2800" dirty="0">
                <a:cs typeface="Arial" charset="0"/>
              </a:rPr>
              <a:t> bulguları yok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 err="1">
                <a:cs typeface="Arial" charset="0"/>
              </a:rPr>
              <a:t>Retikülositoz</a:t>
            </a:r>
            <a:r>
              <a:rPr lang="tr-TR" sz="2800" dirty="0">
                <a:cs typeface="Arial" charset="0"/>
              </a:rPr>
              <a:t> yok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b="1" dirty="0" err="1">
                <a:cs typeface="Arial" charset="0"/>
              </a:rPr>
              <a:t>Periferik</a:t>
            </a:r>
            <a:r>
              <a:rPr lang="tr-TR" sz="2800" b="1" dirty="0">
                <a:cs typeface="Arial" charset="0"/>
              </a:rPr>
              <a:t> yayma 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b="1" dirty="0">
                <a:cs typeface="Arial" charset="0"/>
              </a:rPr>
              <a:t>Hemoglobin </a:t>
            </a:r>
            <a:r>
              <a:rPr lang="tr-TR" sz="2800" b="1" dirty="0" err="1">
                <a:cs typeface="Arial" charset="0"/>
              </a:rPr>
              <a:t>elektroforezi</a:t>
            </a:r>
            <a:r>
              <a:rPr lang="tr-TR" sz="2800" b="1" dirty="0">
                <a:cs typeface="Arial" charset="0"/>
              </a:rPr>
              <a:t>: </a:t>
            </a:r>
            <a:r>
              <a:rPr lang="tr-TR" sz="2800" dirty="0">
                <a:cs typeface="Arial" charset="0"/>
              </a:rPr>
              <a:t>HbA2 &gt; %3,5</a:t>
            </a:r>
          </a:p>
        </p:txBody>
      </p:sp>
      <p:sp>
        <p:nvSpPr>
          <p:cNvPr id="87042" name="AutoShape 2" descr="data:image/jpeg;base64,/9j/4AAQSkZJRgABAQAAAQABAAD/2wCEAAkGBxQTEhQUExQUFhUXGBgaGBcYFxwcHBwaFxcXFxUcGhcYHCggGhwlHBgXITEhJSksLi4uFx8zODMsNygtLiwBCgoKDg0OGxAQGywkICQsLCwsLDQsLCwsLCwsLCwsLCwsLCwsLCwsLCwsLCwsLCwsLCwsLCwsLCwsLCwsLCwsLP/AABEIALQBFwMBIgACEQEDEQH/xAAaAAACAwEBAAAAAAAAAAAAAAAEBQACAwYB/8QAPBAAAQMCBAMGBAUDAwQDAAAAAQACAwQRBRIhMUFRYRMiMnGBkQahscFCUtHh8BUjMxRi8XKCkrIWJEP/xAAZAQADAQEBAAAAAAAAAAAAAAABAgMABAX/xAAnEQACAgIBBAIDAAMBAAAAAAAAAQIRAyExEhNBUSIyYXGBFCORBP/aAAwDAQACEQMRAD8AyZeNoe0nTcE6Fe45IHxRSN2vr0v/AMKj5S8EAac1p8PgPZJE/UA/X915ydHvNV8vRvE4uiBHJXw+AgEuQ4ppYD3RnZ039QtQ+aTuhhaDuSs/yb9HmAs/vSkbaD1uV0QakfaiL+zFq/8AE7qfuo6hlOvaG/min7ElHqdl/iGAgslA20d9lpDZ4BQ0WIPjOScZmHQk8B9wif6a5js0RzMPC/8ALrS2Mviqf8CKiIBhuhvhU92QcM2ntqrSU80vdy5BxJ+y27WKlYGXLnb2G/ql/Rn9enlsZPiDhZwBHIr2Gma3wtA8gk8eOkn/AB6eaZUGJxyHL4Xcjx8itSbJyhOKCyLAkmwHFLpcWF+60u6rz4ilIyMHHU+i8gjaGi9k0tBhBV1M0psUa42cC0/L3TIMSLEIARcJlhFX/wDXzu/ADf8A7dkE7NkgkriXratkWjtTwaEtkxl+4YAOqFo2GQl7zqdSrzBx4acFnL0UjiitPYyocYY/R3dd8vdM8i4+an56J98O1JcCxxvbUHoinZPNhSXVELrKhsYF9SdglUs0j9zYcgt2/wByZ5OwNh5Ba10O1kG34NBKNXyAMiPBxW7a1zCA65HE/otaWPmvMRYLLK+Rm03TGAFxcbFQtQVFUCOmD3cLgdddEJ/rZ/FYW5W4KlpEO223Q0nkDGlztgkD6yWYktOVvABMMQk7emcWjUbjy3S/DZW5bISfopihSbfJOxlHhkK9o8UcHBkvHQOREQ1S7F2Xe0N1JI+qVSZSlLTOge1UIW2VVITHIY5UqrnZ5gzg0fMpzZJqhuWck7OGn0QeiuPk9mkDV4sqmic51wogitR9gEL3huUxuvtsjcEozGHF5ALjdF4jVCJmbc7AdUsgpjKM8hJukaMm5L0P2a7a+S1YFzEtI6PvxuITzB67tW3Ojho79QmTEnjpWhbgzrueT4iSpNO6+5Czq4jTzE/gdcg+epCbQ5H66XWfJXX2Aq6LPEC7cJj8OyZoG34XHsdEJjFQAzK3UnQAJng1N2cTWnfc+Z1Q9Czfw/pvWyFkT3DcDRcxRQ5zc6m665zAQQdQRY+qQGifAXHxMAJB+l0ZcC4JJWvJqYWNGtghKumFrtcLjUcCtaKpaQXP1cqVI7Q91tgkqi6u9hWLAuiglO9rO9f3C8p7OsphlZ3xA+zmOBAB52ui5MDAuWvLW9eHqnatCWofF/wHr5gG2RWFUhNK5uxeHW9dkPDTRX0DpSDudvZOYpxcAgtPC6y5EySqNI5mkdYZHaHj6JvBFpugviSG0rXbBwtfqOaxilkaOiDVMr94poMxhoyWG6J+H6TKC47kAeyrQYa5xD5D5D9UYyTP4TZo0FuKK5sjOXx6F/QOemfG9zmgua4303F91G1wOh9itamOQC7Hm6zw+qbNdkjRnHTcI/oHMbezw1TQhH5pTlaPXgE2GHx/lCJawDQCw6IpNi92K4E2MRBrIIxsD9FvnAFl5j7NI3cnW91h2BcdFm9jR3BX+QfCJss7mfhePmP2W9bggJvGcp5cP2Q3ZZaiLnf7FPp5GsF3GwRStAyScZJx8o58YbNfxNA56oyhwsMOYkufzPDyCYxytdsbrHEZ+zjc7jsPM6LdIryTl8TKqqmR7nXkN0ufiTz4Wgeaph8Ga7nG5W3Z2KDfodQitMHGKvae+0EdEfPA2VoPqDyQ9fEMl17gf+LXmbLJ3pmklXUjIwyt0FnDnsomtlEekn3fwc58SN7rDwuVnTuLowGpxUQh7S12x/l0kGHTRHud8fzgpvZfG1VBlLAQ05ln8OD+5KRtoPXVetp55NCAwcSd0ZNamh7u5Nh1J3KVK9Bk9V7Da18ZGWSxB4cUtbh8X4ZHNvz/AHVaZgaM79XHUkogPZK0jTZNYFFx4CaPCmsOYkudwJ+yZNCWfD85fGQdSwlvpwTQBZEcl3TLgL2WLM1zfzAhehWsnJnItlMbix7QCNEW6tFk7rKJko77bngePugB8Os/M+3K6m1vR1rNBr5CvCITJUNI2Zq4/IBOMWnL39k3wjV3XjZMaOkbGLMFgk0rstVID+KxHW4FkVaQOtZJ36WjZ8ojsAr18t4idiNQfJYz0xLr8FniL7tETNXONvLqVk/AySbQ5iaJoWF7QQWgm/lv0QkT6aM+Jt/O6zxolkcUDTYEano2wsgmULALEItryThC1d6Z0j33jcWEHum1vIrmcLrSGWVKKqNPMNT2bjYjhY8VbEqXsZSLdx2rT58Fm7VoeGNRbi/PASypcSs3RESse0bEX8uK1pXtIRVWcrW5d3bJVYW6dUHVdWyPxHXkN0F/WWg+B1kLMATrr1V3RAhN1sksUUtjG7J4yAbg+4KUZ5Ye65pcOBGt15hLi2cAbOBB9BddA4Judiy/1uuUJMLp3uk7V4ygXyg768VaWxneJNtMvl0TaywnpmvAzD9Ua0J3LlbBaSVof2Y82/db1sAkYWHiPnwQ5jigJcT3jzNz6KrcXiOmYjzBCy4M02+qNiiJz4XZXj14FFivZa6akBw4ELH/AErPyt9ktMp3E+UKiHTGwuGcXfomsUIa0NbsNlrl5LxFCSnZUqL0hRGyYCArtC8AVwFAsWak/wAT6CI8LlOWqlVTtkaWvFx9DzCdGi6kmLuyEjBYrIsbA0km5Ks3A3jwS2HULT+nRx9+Z5ceAP2CWvBdSj7C/h2nLYyXCxcS732TUIKkxKN9g11jyOiPaEyVHPktytlgFHuA1JA89FSqnEbC48NhzPBJmwl93SG5KZukCEOrfgdRVDHGzXNJ5ArYBc1PhwtdhTLAK1zw5j9XMtrzB/4SpjzxUrTGoQeJYe2UA+Fw2cOXVGuIAJJ0AufILnpqqSYmxys4AcuqLdIXFFt2jT+lzbdq23lqmGHYW2O51Lju47/sk0uHEahzgfNMMDxBziY5D3gNDzA59UFVlsik42mafEVM5zGvZq5hv1sd0DTTteOq6PVLa6jgDrvFnH8t7+wRkrJ48lLpZz+IDtZGxsFySNuA4rrqqmbI3K4XH6cktp6iGI92NwHF1v4U0p52vF2m/wDOS0UbNJuqVUKf/j7L6PeBy0+qrWzMDWtjF7Hf90RjMpLhE3S4u49OAVHwBjbWWaSDFt05MBbO0mzhl6oqchjdSOhQstOHDQorBqZrwc/eLHaX21CCVlJNJWVwOmJcZSLDZvruU4KDrcTZHoBmcOA4eZQP9eI3jIHmqKkc8ozyO6HBQeLVnZMuPEdG/qt6WobIMzDfn080s+J4zlY4bNJB9ePy+aL4Fxx+aUgegphYvfqSiHwskFsoUoHh0au1ttkhaTdsVxvdBIB+Bxtb7p84JJjQvlHEkfVOaibs2Fx/CPnwWT0Ll3T8syqalsfiNun7IZmKxniR5hJmXeS52pOq3fT6bIdRRYV5H41FwdFEpwScgmM7bj7qJ0QnHpdBLVdqq0K+g14blQQxZqsAkElbJK60fdb0/VXdTzsGZsjj8/kU3BTt+2dDGkbY+2me52wNgOgRWD4r2hyPFnj2Pl1Q1J3JZIzzJHkdQi+DQi4t+zeopmWyi11tgdcSTE83cNQeYWUVI7NdVmhyVERHP7FLY7Sa6WwzHT/ibwJJ9lWqjNhZHYhS9o2w8QN2lCNq7Wa8WPVGRPG/iqMqRhF77Lz4eYe1ldwsB8yiZWEju7lF4ZRiJmW9ydXHmSgkNOfxf5K4661O/wBB6Ei6WYYRbRPpow5pa7YixSA4bLGe73hwN/qnkgYZLpcWHHY3S/CWZqkEbNBJ9dAr/wCinfoQGjqf0TjDaFsTbDUnc80vI0pKMXvbL4jUdnGXDc6DzKBghDW5nauOt1tjzCYgR+FwJ8tlUMzsBHJF8k4KomTKpp0ssahhjcJGacxwI6qkNE7MiMQdZuQauJsAlRWknSL1zgJWScHtHy/5W9U240VqygEkTWE2LQLHkQEsY2oj0LS4cxqnZONSSp7RWt7rVphjjHSvkvq86f8AqFQYfLM7+53GfM+XJH4xBaCzRYMLTboForyNKS1H87B2NbEwXF3HdUZIyQ5S2xK8kBkDXN1sF5SUhzhx0AQ8mpU2+QdjDBO23hcbH12T6VgcC12oIsQltVAZJWHYA39tUc6qZe2dt/NOvRLJcqfkT/6KSEnL32fMLQV3Jjr8rFNnKq1A7l8oWUlEXOEkmlvC37nqtsXiLoXgb2v7G63lna3xOA8yrRvDhcEEdFq0BybakcrQnNaydww6LKbDgxxkZ/49TyVGtmcNbN9UtHRKXVtM9oqYiZx4AfVeqrpHQDfNfe6iKeicoSk7QQ1Z13+N9uRSWPDn7h7r87omgr3Nd2c2t9A7n0KlY/braNcLaA0WRFRLY2CAe11O/nGToeXQowVDDrcIcD1bsVVwyEPGhBuE/q6MTNY9pyvAFjzG9ikFU4zPDGa3+XMldbAzKA3kAEy5BldJPyLWVMrdHRuJ5jULaho3F/aS6EeFvLzTH5LJtZHe2dt/NaiXW3wgtUnygEutYa6qzUD8QX7A25i/ldMkTirkkUhkz6jQclnUYaT3mk381bB5QWAaXC3NXa99kqOh2pUjDCMRcXdlJqeB8twU5K5nD2l9SCNm3J+gXSpkyeaKUtHiuFUBWCyJMh2seOiX/wCicwkxm7fyn7FbPxOEGxkbdFRuBFwQRzCzGTlEBJlOgaB1uvaaibGe0ebu5nYeSPslFVLnnLD4WW067rVQ0W5aWgx2Is/3HrZbU9Q14u1wNt+fsl01Q1ptZA1Y7MtlZv8AIjqspDLEmdGVD19VnTyh7WuGxAPuFpZOQaoVvoHMJMRFuR4eqrHBMT3srWjqmRlaN3D3UmbdrgOLTb2WofuPyI2vzuOtxsArGniJym10HgYNjzC1gpnGUkpDoapvZMNqTHN2Ljdrr5eh5JjitZ2LC7cnRo6pPOL1cQG4Nz5DVa/Fj+9GOGp9dE16ElBSnH8g9FSdrd8huSrxsMEjbG7HGxHnsrYe020VKq7pY2D8wPtqlvZR8teA7E5rPjZzuVq6VA/EcZDmSDYaH7LBtfos2TjC4po2xF9wFEHLNmIAuT0UWSZVKlRu1x4ITGIrsJ4hZQ1UjNHxu04gX+i8mEs/dawtbzOimtcmSp2OcJm7SFpcL3FjfjbT7KHCISfDbyJRFHAGNa0cAhqzFQ12RgzuG/IIx4I23J9IbS0rGDutARbVzpxiVp70bbev1TehrGzMdl0NiCDuCQmQJwktsXOnNQ86kMGw+5V30DDsgsGmtdp0Ox80yhhObolk9l2ungDp6p1O8aksJ1H3C6d4a9tjq1w+RXN48QBbin9E20bAdw0fRMmTzJNKXkTy4ZJGT2feHsfVVbh87zYjKOZP2C6IKlVNkje/k0kfZGkxVnlwLTNHTDs4xnkO/wC/6Ic1lTa+nkAssDYHZnO1N73TCSr4JWyrVOqt+S+FYr2hyPGV49isviSrIyRN0z6u8tgEoqJMszHDfMPmbI/4mGWWJ/Ai3qDf7op6B20sifs2iw+MNAIF1jBKaeVov/bebEciditpHkgWQWOu/tjnwSoZJt0/J1JSPFoXRy9sBdjrZuhGl05hByi+9hdVnna3xuA6H9FSrRywk4y0KW5ZNQQq4g0ZRG3Vx0AXsgpS6+bKTyJaEzpaZjdWAa/ivf5pVEs51vZrSQ5GNbyAHySiurXSPLGGzQbacbbpy46G29j9FzOEvs65TsTEruTGAwsEb6oUTSU7t8zOIP2RNdVG9hosoHl7S06peHoorr5cHjqc5u2pyCHaub142WL6ubYROv8AL3V8CNpHs4Wv7Gyc2TVYk59DpqxLSU4gvLO4Z3aAb26DmVnX1jZWh2RxsdL8uKEmk7WocXbNJAHK2iKqZA0WCDY6jtN8khqA5n9sG+1kRh1CWkvfq8/IJZh9aWzAHZ2n6LorLJCZW469lZQHAhwBB4JW7BI76Fw6X/VG4hWCJtzqTsOaRy1Msm5IHIaBFi4oy5Wh1S0rI/Da/O9yolEVCSFFrGeNN7YwatGpVhOJCUa6OG4/RM2lQTNKLTpnlbNkie4bgafRJ8DADS46lOamLPG5vMWSLCJspMb9CDZM+CmP6sPjqc5tZDU39mpbbZ2h9dkzZGxve0QEA7apDh4Wak/QIeGMmt+g/EcJzO7SM5XcQdj+hWMbKgaZPW4ToKwTc8kVkaVC2kwsl2eUgncNGw804BVGpVVVDpJTG02a3e3EorQNzexo6rYN3tHqrzRiSNzb6OaRcfJK/wCnxW71kFIX0xzMN2HdvBGwrGn9XsFo53ROLXCxG4Rctc3dN3wxzta5zQQRoePusP6TBGC9wFh+Y3+XFL02V7sXyti/CKUyyiQ+BpuOp4W6J/iNKJmFjvMHkRsksmPHaOMZRtf9BsiaTGwTZ4yE8eH7JloXJHI31VwBwyPgOWRp02I2V6endUSNc5pEbTfUbkbLoFAEKFeb8bBMYxDsmaeN2jR9T6JfQUX/AOkhzE81X4nYQ6J/AXB873CJ7cPj7pRY0FUFXnkzqhHILAaoPBql0UoiJOV23Q9FvSUxB1WMkOapjDeBufIIIpqnHwdNdc7ilG6J3aM1YTc9D+iaVWJsY7JqTxtwQD8ZfraLTzVHRz4ozTtI8grWSDvWuiHPZG02KCpZYqglpZ2cnTj68UdFhLAbm7v+o/ZCh59KdO1+DLBYTd0h0zaDyTO6xkqGA5S5oPK6vZFEJtyds5vF6YxSl4Hccb35E7gqj61pC6R7bgg6g8CllRhUABe5oaBvrp7INFoZVVSFGGMMszSB3Wak+Wy6i652TGw3uwxjLzOnyC8Zj72+Ngt00WDkhOe6JjryJgXeG2nLqiaeVrhomEbmSsB0c080A8xhxZG0X4kcEGgRla6a4NnPA4hRUip2jz5lRLQbRy2EPyzt/wBwIP1XXNXCyS2ka4bhw+oXcsOgU5fYpmXDNQUNWYcyTU3DvzDf1RAVmpkQTa4FwwYfikeRy2TSmgawWaLBRq0ARNKbfJcFXBQVRXsYbE3PIalBS42fwxk+ZWMoSfA+aUio3ZKiRp4kn31Vosd/NGQOYN17VRtntLC6727ja/Q9UR4xcftwzCuLi62vRHPh/sHNyWMVe0eMWcOYWdVUum7kYOu54BCtlN6Qb8Mn+yOjjb3QvxNKS9kfAC58ybfZNqOnEbGsHAJd8Q057sgHh0PlwKZXROMk8tl6aiYxl3BR1NHKCG72UhqmyMy8VWnjERzlw2Sj73b2b4HObOjcdWHQ9Dsml0owVpJfJawcdOoHFNAUyI5fszyoja9pa4XBSN+CvaT2bxbk79kynxKNu7x6a/RaU9Sx/hcD9fZEMXOCtcC2OgnOhe0DmNSjqWlbAx7xdzrElx3Nhf2RS9NiCDsRZFaFlkcuRFRODxnO5NytyRsl7HGCQxu2/CeY4Ip1ZGNbpDoa8oDxCEss9ujhqCm+IYgWwsI0fIAB0uLkpXOx9QLRju/mOg/dEfEMJbHERqGaH2GvyTLgEqbimYxYUDq4m5WRmfTuBuSziOnRG0k+cCxWOOOHZ62uhYbbl0sdtcCARsbELl/iKpL5hFezW29SU+wu4hjB3yhJ/iDDnl/axi5t3m8dOI5pmQxUp7BjDlGipWkZNd0Mat50yOvysUXRYdJKQZAWtHA7n0S0zpetsMwsujo3O42cR67fqh8JkaGkk6p69oLcpHdItbolYwNl9HOtyReyEZrd+QeoxEcFFtVuZBYMYC889bBRakOtrSEeFYM/OHy2AGobe+vVdO1cuMYnBuWttyt906wvERMNrOG4UZc2zTUntjJqwkxGJpsZG3/nJKccrzm7Fmn5j58EOMNFgm4BHHatnTxShwu0gjmFsDy3/llxtPUOgkFj3SRmH3XXhy17FyY+k5rDnZXuElw6+t027RvCyLqKdrx3mg/X3QL8FbfRzx63WavZRZE+QluUjW1kpojlqmhmxJvblb/hMG4PzkeR6I2jomR+FuvEnU+6KRuuKTDHtB3AK9AtsqXXt0xzmgcrXWYVgsYBmwphN23b/wBO3svIsJZu4uf0J09gr1mKRx6E5jyagXY+d+z08/2WKxWRrQ9boLcErxqqddsLDYu1cenJFUFc2UXboRuDuEqxV+Spa47OaNfLQreAY4/OmFtpI2N71kurICw9rEbWRGKxueQW6hWhhyQuzIFk6VtjTD6vtYw/nuOo3W4CUfDAtCTzcSPLZMKyXLG9w3DSfkmOacak0gSvxFgOTL2jhw4D1QxrGDV0At0AKFwFoyFx34ow1jCcqFl+hR0MqSdrmgsIy9OHoryAEFrhcHcLnKZxhqQ0eGTQjrwXROTJkckOl6EkmDuabxP05O/Vex4OXOBlfe34Rt6lM3VDAbFwv5rQFALyTo9sgK7E2RmxN3flbqfVTGawxxEjxO0HqklPAGNzu1JWbNjx3thD8edf/Fp56/RMcPr2yi7dCNwdwgacteDohMMblqbDYg3+qCZSUI06OiJUug6/EWR6bu5D7pd/Wn/kFvVEisbaK4tdsxJGhGnooiW1MdQMrxZw1H3sVFqKqVKmI7l52VcNeWVLRzuD7XRZrWNbwWWCwF8hlIs0eHr1UHuLK3p2UxYFlSSdnWI9rfZNaeUEXut6+ibKLO3GxG4Sz+iSDaQW8kzVixkmqYLizczw1upNguuiFgB0SzDcKbGcxJc/meHkE0CwmSaekXC8fIBuQPMpdi2I9mAxv+R3yHNL2YZmuXOJceaN0CMLVs6RpvtZXCBwPDGsDSXP7xIIuLeIgWFk4lEQaS0vJvYC2t7E3tbawJVYwkyU5Ri6ApqhrPE4D+clgzFYifF7graPB4D3nueSfzHXXUWFtv8AheyYNSmwu4Ei44XHdF9v9w/gK3bkFTx+WzZpG42SrGsTLT2TNHHc8r8kzw6jjiJjzPIuQLnYggG3d6hD4phkPah5MneIb/3bW26IrHI0ZwU9iqmodLlGCnbbZHRCANBzOItuCP8Ad018J9l7JTxnQF9zpy424jTVL2pFHmTEeDutUWGxab+id4hRtlblOhGx5FEYdg8MWt35ngm52sBfTTkUWyOE3Ic7QX+dtrJ+3InkzxcrRywE8IsGdoOBB4eq0dTSzaPGRnEcSum7GLm617dL6A626j+XXkkMYY4tL720trqRfTTkt2mb/JX9FMlXFCA24FhYNGpVWYnDJdmbxAixFt/NeUWFQWLy57uZJv4jb8vNUrcFpy3NmeBzHPTY5d/JDokHqxeWxJCHU8hjfsdjwI5o+npGA5y7TdOYqGCWFokLiGnKHHncN3tvqPnyKzf8NUwtmklsRcDNwJAH4ebgj2pDv/0w8iON3bVTS3ws1J4dEfidYS/smG3FxH0TqlooGANZmA4dTod7anUe6BFFC2WS7nhxI3/3bcFu3ITvwlK/XAtZh7CFjFKYJA0m7HG3keCdVeGCIAtLjc63P6BIMacHPY1u9x9UlNOmUjLr/Rv8UMJja4bNdr5HihqOZj2ZXaJ6+1rEXBFiElmwJpN2Oc3puswQkummWLmQtNjdY4eMrX1D+XdH3W9PgrAbuJeeu3txRddBnjcwcRp6bIGc1wJcNgLyXu1JN00a0DglWGVWTuOFiOaah43QY87sW4vTBtnBRWrCZXBjdbbngFE0eAqVLZaHDIh+AHz1+qOaVFFzybJXfJo1XCiiZCmjVoxRRMgM5m+apffXvEe2gTNxs5RRCXJ1eh7ReCPzP/uUfiEDbtGVtt9hvtdeKLrhwv0cE/v/ANNpowG6Ac9uPNYU8Lcw7o9hyt9NFFEfAi4PaiBvat7rdTroPX6D2TB0DToWt9goomFl4MTh8R3Y326W+hPutWUzBazWi22g81FFrFssIG/lb7Dp+g9l62Fv5R7ctl4osAnYN/K32H84BQ07bEZRqNdOW31PuoosYWU0Y1GUW8uRJHzJPqvapoA0A9vL9Aool8l/IRh9KzIO63XXYcdD8tFsYm3y5W2ty8x9CfcqKJmSfLLf6dn5W+w8kLiFKy2bKLi3AcNlFFgR5EXxHVuEbbHifoUnwGMOLnu1cNB0UUUZcnoQ1iHSHqJS3ZeKKMhI8kglLt1oVFEYglyDVNKx/iaD14+6Gmpw0aX91FEXwGLd0WpJOFgF6oolNLk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044" name="AutoShape 4" descr="data:image/jpeg;base64,/9j/4AAQSkZJRgABAQAAAQABAAD/2wCEAAkGBxQTEhQUExQUFhUXGBgaGBcYFxwcHBwaFxcXFxUcGhcYHCggGhwlHBgXITEhJSksLi4uFx8zODMsNygtLiwBCgoKDg0OGxAQGywkICQsLCwsLDQsLCwsLCwsLCwsLCwsLCwsLCwsLCwsLCwsLCwsLCwsLCwsLCwsLCwsLCwsLP/AABEIALQBFwMBIgACEQEDEQH/xAAaAAACAwEBAAAAAAAAAAAAAAAEBQACAwYB/8QAPBAAAQMCBAMGBAUDAwQDAAAAAQACAwQRBRIhMUFRYRMiMnGBkQahscFCUtHh8BUjMxRi8XKCkrIWJEP/xAAZAQADAQEBAAAAAAAAAAAAAAABAgMABAX/xAAnEQACAgIBBAIDAAMBAAAAAAAAAQIRAyExEhNBUSIyYXGBFCORBP/aAAwDAQACEQMRAD8AyZeNoe0nTcE6Fe45IHxRSN2vr0v/AMKj5S8EAac1p8PgPZJE/UA/X915ydHvNV8vRvE4uiBHJXw+AgEuQ4ppYD3RnZ039QtQ+aTuhhaDuSs/yb9HmAs/vSkbaD1uV0QakfaiL+zFq/8AE7qfuo6hlOvaG/min7ElHqdl/iGAgslA20d9lpDZ4BQ0WIPjOScZmHQk8B9wif6a5js0RzMPC/8ALrS2Mviqf8CKiIBhuhvhU92QcM2ntqrSU80vdy5BxJ+y27WKlYGXLnb2G/ql/Rn9enlsZPiDhZwBHIr2Gma3wtA8gk8eOkn/AB6eaZUGJxyHL4Xcjx8itSbJyhOKCyLAkmwHFLpcWF+60u6rz4ilIyMHHU+i8gjaGi9k0tBhBV1M0psUa42cC0/L3TIMSLEIARcJlhFX/wDXzu/ADf8A7dkE7NkgkriXratkWjtTwaEtkxl+4YAOqFo2GQl7zqdSrzBx4acFnL0UjiitPYyocYY/R3dd8vdM8i4+an56J98O1JcCxxvbUHoinZPNhSXVELrKhsYF9SdglUs0j9zYcgt2/wByZ5OwNh5Ba10O1kG34NBKNXyAMiPBxW7a1zCA65HE/otaWPmvMRYLLK+Rm03TGAFxcbFQtQVFUCOmD3cLgdddEJ/rZ/FYW5W4KlpEO223Q0nkDGlztgkD6yWYktOVvABMMQk7emcWjUbjy3S/DZW5bISfopihSbfJOxlHhkK9o8UcHBkvHQOREQ1S7F2Xe0N1JI+qVSZSlLTOge1UIW2VVITHIY5UqrnZ5gzg0fMpzZJqhuWck7OGn0QeiuPk9mkDV4sqmic51wogitR9gEL3huUxuvtsjcEozGHF5ALjdF4jVCJmbc7AdUsgpjKM8hJukaMm5L0P2a7a+S1YFzEtI6PvxuITzB67tW3Ojho79QmTEnjpWhbgzrueT4iSpNO6+5Czq4jTzE/gdcg+epCbQ5H66XWfJXX2Aq6LPEC7cJj8OyZoG34XHsdEJjFQAzK3UnQAJng1N2cTWnfc+Z1Q9Czfw/pvWyFkT3DcDRcxRQ5zc6m665zAQQdQRY+qQGifAXHxMAJB+l0ZcC4JJWvJqYWNGtghKumFrtcLjUcCtaKpaQXP1cqVI7Q91tgkqi6u9hWLAuiglO9rO9f3C8p7OsphlZ3xA+zmOBAB52ui5MDAuWvLW9eHqnatCWofF/wHr5gG2RWFUhNK5uxeHW9dkPDTRX0DpSDudvZOYpxcAgtPC6y5EySqNI5mkdYZHaHj6JvBFpugviSG0rXbBwtfqOaxilkaOiDVMr94poMxhoyWG6J+H6TKC47kAeyrQYa5xD5D5D9UYyTP4TZo0FuKK5sjOXx6F/QOemfG9zmgua4303F91G1wOh9itamOQC7Hm6zw+qbNdkjRnHTcI/oHMbezw1TQhH5pTlaPXgE2GHx/lCJawDQCw6IpNi92K4E2MRBrIIxsD9FvnAFl5j7NI3cnW91h2BcdFm9jR3BX+QfCJss7mfhePmP2W9bggJvGcp5cP2Q3ZZaiLnf7FPp5GsF3GwRStAyScZJx8o58YbNfxNA56oyhwsMOYkufzPDyCYxytdsbrHEZ+zjc7jsPM6LdIryTl8TKqqmR7nXkN0ufiTz4Wgeaph8Ga7nG5W3Z2KDfodQitMHGKvae+0EdEfPA2VoPqDyQ9fEMl17gf+LXmbLJ3pmklXUjIwyt0FnDnsomtlEekn3fwc58SN7rDwuVnTuLowGpxUQh7S12x/l0kGHTRHud8fzgpvZfG1VBlLAQ05ln8OD+5KRtoPXVetp55NCAwcSd0ZNamh7u5Nh1J3KVK9Bk9V7Da18ZGWSxB4cUtbh8X4ZHNvz/AHVaZgaM79XHUkogPZK0jTZNYFFx4CaPCmsOYkudwJ+yZNCWfD85fGQdSwlvpwTQBZEcl3TLgL2WLM1zfzAhehWsnJnItlMbix7QCNEW6tFk7rKJko77bngePugB8Os/M+3K6m1vR1rNBr5CvCITJUNI2Zq4/IBOMWnL39k3wjV3XjZMaOkbGLMFgk0rstVID+KxHW4FkVaQOtZJ36WjZ8ojsAr18t4idiNQfJYz0xLr8FniL7tETNXONvLqVk/AySbQ5iaJoWF7QQWgm/lv0QkT6aM+Jt/O6zxolkcUDTYEano2wsgmULALEItryThC1d6Z0j33jcWEHum1vIrmcLrSGWVKKqNPMNT2bjYjhY8VbEqXsZSLdx2rT58Fm7VoeGNRbi/PASypcSs3RESse0bEX8uK1pXtIRVWcrW5d3bJVYW6dUHVdWyPxHXkN0F/WWg+B1kLMATrr1V3RAhN1sksUUtjG7J4yAbg+4KUZ5Ye65pcOBGt15hLi2cAbOBB9BddA4Judiy/1uuUJMLp3uk7V4ygXyg768VaWxneJNtMvl0TaywnpmvAzD9Ua0J3LlbBaSVof2Y82/db1sAkYWHiPnwQ5jigJcT3jzNz6KrcXiOmYjzBCy4M02+qNiiJz4XZXj14FFivZa6akBw4ELH/AErPyt9ktMp3E+UKiHTGwuGcXfomsUIa0NbsNlrl5LxFCSnZUqL0hRGyYCArtC8AVwFAsWak/wAT6CI8LlOWqlVTtkaWvFx9DzCdGi6kmLuyEjBYrIsbA0km5Ks3A3jwS2HULT+nRx9+Z5ceAP2CWvBdSj7C/h2nLYyXCxcS732TUIKkxKN9g11jyOiPaEyVHPktytlgFHuA1JA89FSqnEbC48NhzPBJmwl93SG5KZukCEOrfgdRVDHGzXNJ5ArYBc1PhwtdhTLAK1zw5j9XMtrzB/4SpjzxUrTGoQeJYe2UA+Fw2cOXVGuIAJJ0AufILnpqqSYmxys4AcuqLdIXFFt2jT+lzbdq23lqmGHYW2O51Lju47/sk0uHEahzgfNMMDxBziY5D3gNDzA59UFVlsik42mafEVM5zGvZq5hv1sd0DTTteOq6PVLa6jgDrvFnH8t7+wRkrJ48lLpZz+IDtZGxsFySNuA4rrqqmbI3K4XH6cktp6iGI92NwHF1v4U0p52vF2m/wDOS0UbNJuqVUKf/j7L6PeBy0+qrWzMDWtjF7Hf90RjMpLhE3S4u49OAVHwBjbWWaSDFt05MBbO0mzhl6oqchjdSOhQstOHDQorBqZrwc/eLHaX21CCVlJNJWVwOmJcZSLDZvruU4KDrcTZHoBmcOA4eZQP9eI3jIHmqKkc8ozyO6HBQeLVnZMuPEdG/qt6WobIMzDfn080s+J4zlY4bNJB9ePy+aL4Fxx+aUgegphYvfqSiHwskFsoUoHh0au1ttkhaTdsVxvdBIB+Bxtb7p84JJjQvlHEkfVOaibs2Fx/CPnwWT0Ll3T8syqalsfiNun7IZmKxniR5hJmXeS52pOq3fT6bIdRRYV5H41FwdFEpwScgmM7bj7qJ0QnHpdBLVdqq0K+g14blQQxZqsAkElbJK60fdb0/VXdTzsGZsjj8/kU3BTt+2dDGkbY+2me52wNgOgRWD4r2hyPFnj2Pl1Q1J3JZIzzJHkdQi+DQi4t+zeopmWyi11tgdcSTE83cNQeYWUVI7NdVmhyVERHP7FLY7Sa6WwzHT/ibwJJ9lWqjNhZHYhS9o2w8QN2lCNq7Wa8WPVGRPG/iqMqRhF77Lz4eYe1ldwsB8yiZWEju7lF4ZRiJmW9ydXHmSgkNOfxf5K4661O/wBB6Ei6WYYRbRPpow5pa7YixSA4bLGe73hwN/qnkgYZLpcWHHY3S/CWZqkEbNBJ9dAr/wCinfoQGjqf0TjDaFsTbDUnc80vI0pKMXvbL4jUdnGXDc6DzKBghDW5nauOt1tjzCYgR+FwJ8tlUMzsBHJF8k4KomTKpp0ssahhjcJGacxwI6qkNE7MiMQdZuQauJsAlRWknSL1zgJWScHtHy/5W9U240VqygEkTWE2LQLHkQEsY2oj0LS4cxqnZONSSp7RWt7rVphjjHSvkvq86f8AqFQYfLM7+53GfM+XJH4xBaCzRYMLTboForyNKS1H87B2NbEwXF3HdUZIyQ5S2xK8kBkDXN1sF5SUhzhx0AQ8mpU2+QdjDBO23hcbH12T6VgcC12oIsQltVAZJWHYA39tUc6qZe2dt/NOvRLJcqfkT/6KSEnL32fMLQV3Jjr8rFNnKq1A7l8oWUlEXOEkmlvC37nqtsXiLoXgb2v7G63lna3xOA8yrRvDhcEEdFq0BybakcrQnNaydww6LKbDgxxkZ/49TyVGtmcNbN9UtHRKXVtM9oqYiZx4AfVeqrpHQDfNfe6iKeicoSk7QQ1Z13+N9uRSWPDn7h7r87omgr3Nd2c2t9A7n0KlY/braNcLaA0WRFRLY2CAe11O/nGToeXQowVDDrcIcD1bsVVwyEPGhBuE/q6MTNY9pyvAFjzG9ikFU4zPDGa3+XMldbAzKA3kAEy5BldJPyLWVMrdHRuJ5jULaho3F/aS6EeFvLzTH5LJtZHe2dt/NaiXW3wgtUnygEutYa6qzUD8QX7A25i/ldMkTirkkUhkz6jQclnUYaT3mk381bB5QWAaXC3NXa99kqOh2pUjDCMRcXdlJqeB8twU5K5nD2l9SCNm3J+gXSpkyeaKUtHiuFUBWCyJMh2seOiX/wCicwkxm7fyn7FbPxOEGxkbdFRuBFwQRzCzGTlEBJlOgaB1uvaaibGe0ebu5nYeSPslFVLnnLD4WW067rVQ0W5aWgx2Is/3HrZbU9Q14u1wNt+fsl01Q1ptZA1Y7MtlZv8AIjqspDLEmdGVD19VnTyh7WuGxAPuFpZOQaoVvoHMJMRFuR4eqrHBMT3srWjqmRlaN3D3UmbdrgOLTb2WofuPyI2vzuOtxsArGniJym10HgYNjzC1gpnGUkpDoapvZMNqTHN2Ljdrr5eh5JjitZ2LC7cnRo6pPOL1cQG4Nz5DVa/Fj+9GOGp9dE16ElBSnH8g9FSdrd8huSrxsMEjbG7HGxHnsrYe020VKq7pY2D8wPtqlvZR8teA7E5rPjZzuVq6VA/EcZDmSDYaH7LBtfos2TjC4po2xF9wFEHLNmIAuT0UWSZVKlRu1x4ITGIrsJ4hZQ1UjNHxu04gX+i8mEs/dawtbzOimtcmSp2OcJm7SFpcL3FjfjbT7KHCISfDbyJRFHAGNa0cAhqzFQ12RgzuG/IIx4I23J9IbS0rGDutARbVzpxiVp70bbev1TehrGzMdl0NiCDuCQmQJwktsXOnNQ86kMGw+5V30DDsgsGmtdp0Ox80yhhObolk9l2ungDp6p1O8aksJ1H3C6d4a9tjq1w+RXN48QBbin9E20bAdw0fRMmTzJNKXkTy4ZJGT2feHsfVVbh87zYjKOZP2C6IKlVNkje/k0kfZGkxVnlwLTNHTDs4xnkO/wC/6Ic1lTa+nkAssDYHZnO1N73TCSr4JWyrVOqt+S+FYr2hyPGV49isviSrIyRN0z6u8tgEoqJMszHDfMPmbI/4mGWWJ/Ai3qDf7op6B20sifs2iw+MNAIF1jBKaeVov/bebEciditpHkgWQWOu/tjnwSoZJt0/J1JSPFoXRy9sBdjrZuhGl05hByi+9hdVnna3xuA6H9FSrRywk4y0KW5ZNQQq4g0ZRG3Vx0AXsgpS6+bKTyJaEzpaZjdWAa/ivf5pVEs51vZrSQ5GNbyAHySiurXSPLGGzQbacbbpy46G29j9FzOEvs65TsTEruTGAwsEb6oUTSU7t8zOIP2RNdVG9hosoHl7S06peHoorr5cHjqc5u2pyCHaub142WL6ubYROv8AL3V8CNpHs4Wv7Gyc2TVYk59DpqxLSU4gvLO4Z3aAb26DmVnX1jZWh2RxsdL8uKEmk7WocXbNJAHK2iKqZA0WCDY6jtN8khqA5n9sG+1kRh1CWkvfq8/IJZh9aWzAHZ2n6LorLJCZW469lZQHAhwBB4JW7BI76Fw6X/VG4hWCJtzqTsOaRy1Msm5IHIaBFi4oy5Wh1S0rI/Da/O9yolEVCSFFrGeNN7YwatGpVhOJCUa6OG4/RM2lQTNKLTpnlbNkie4bgafRJ8DADS46lOamLPG5vMWSLCJspMb9CDZM+CmP6sPjqc5tZDU39mpbbZ2h9dkzZGxve0QEA7apDh4Wak/QIeGMmt+g/EcJzO7SM5XcQdj+hWMbKgaZPW4ToKwTc8kVkaVC2kwsl2eUgncNGw804BVGpVVVDpJTG02a3e3EorQNzexo6rYN3tHqrzRiSNzb6OaRcfJK/wCnxW71kFIX0xzMN2HdvBGwrGn9XsFo53ROLXCxG4Rctc3dN3wxzta5zQQRoePusP6TBGC9wFh+Y3+XFL02V7sXyti/CKUyyiQ+BpuOp4W6J/iNKJmFjvMHkRsksmPHaOMZRtf9BsiaTGwTZ4yE8eH7JloXJHI31VwBwyPgOWRp02I2V6endUSNc5pEbTfUbkbLoFAEKFeb8bBMYxDsmaeN2jR9T6JfQUX/AOkhzE81X4nYQ6J/AXB873CJ7cPj7pRY0FUFXnkzqhHILAaoPBql0UoiJOV23Q9FvSUxB1WMkOapjDeBufIIIpqnHwdNdc7ilG6J3aM1YTc9D+iaVWJsY7JqTxtwQD8ZfraLTzVHRz4ozTtI8grWSDvWuiHPZG02KCpZYqglpZ2cnTj68UdFhLAbm7v+o/ZCh59KdO1+DLBYTd0h0zaDyTO6xkqGA5S5oPK6vZFEJtyds5vF6YxSl4Hccb35E7gqj61pC6R7bgg6g8CllRhUABe5oaBvrp7INFoZVVSFGGMMszSB3Wak+Wy6i652TGw3uwxjLzOnyC8Zj72+Ngt00WDkhOe6JjryJgXeG2nLqiaeVrhomEbmSsB0c080A8xhxZG0X4kcEGgRla6a4NnPA4hRUip2jz5lRLQbRy2EPyzt/wBwIP1XXNXCyS2ka4bhw+oXcsOgU5fYpmXDNQUNWYcyTU3DvzDf1RAVmpkQTa4FwwYfikeRy2TSmgawWaLBRq0ARNKbfJcFXBQVRXsYbE3PIalBS42fwxk+ZWMoSfA+aUio3ZKiRp4kn31Vosd/NGQOYN17VRtntLC6727ja/Q9UR4xcftwzCuLi62vRHPh/sHNyWMVe0eMWcOYWdVUum7kYOu54BCtlN6Qb8Mn+yOjjb3QvxNKS9kfAC58ybfZNqOnEbGsHAJd8Q057sgHh0PlwKZXROMk8tl6aiYxl3BR1NHKCG72UhqmyMy8VWnjERzlw2Sj73b2b4HObOjcdWHQ9Dsml0owVpJfJawcdOoHFNAUyI5fszyoja9pa4XBSN+CvaT2bxbk79kynxKNu7x6a/RaU9Sx/hcD9fZEMXOCtcC2OgnOhe0DmNSjqWlbAx7xdzrElx3Nhf2RS9NiCDsRZFaFlkcuRFRODxnO5NytyRsl7HGCQxu2/CeY4Ip1ZGNbpDoa8oDxCEss9ujhqCm+IYgWwsI0fIAB0uLkpXOx9QLRju/mOg/dEfEMJbHERqGaH2GvyTLgEqbimYxYUDq4m5WRmfTuBuSziOnRG0k+cCxWOOOHZ62uhYbbl0sdtcCARsbELl/iKpL5hFezW29SU+wu4hjB3yhJ/iDDnl/axi5t3m8dOI5pmQxUp7BjDlGipWkZNd0Mat50yOvysUXRYdJKQZAWtHA7n0S0zpetsMwsujo3O42cR67fqh8JkaGkk6p69oLcpHdItbolYwNl9HOtyReyEZrd+QeoxEcFFtVuZBYMYC889bBRakOtrSEeFYM/OHy2AGobe+vVdO1cuMYnBuWttyt906wvERMNrOG4UZc2zTUntjJqwkxGJpsZG3/nJKccrzm7Fmn5j58EOMNFgm4BHHatnTxShwu0gjmFsDy3/llxtPUOgkFj3SRmH3XXhy17FyY+k5rDnZXuElw6+t027RvCyLqKdrx3mg/X3QL8FbfRzx63WavZRZE+QluUjW1kpojlqmhmxJvblb/hMG4PzkeR6I2jomR+FuvEnU+6KRuuKTDHtB3AK9AtsqXXt0xzmgcrXWYVgsYBmwphN23b/wBO3svIsJZu4uf0J09gr1mKRx6E5jyagXY+d+z08/2WKxWRrQ9boLcErxqqddsLDYu1cenJFUFc2UXboRuDuEqxV+Spa47OaNfLQreAY4/OmFtpI2N71kurICw9rEbWRGKxueQW6hWhhyQuzIFk6VtjTD6vtYw/nuOo3W4CUfDAtCTzcSPLZMKyXLG9w3DSfkmOacak0gSvxFgOTL2jhw4D1QxrGDV0At0AKFwFoyFx34ow1jCcqFl+hR0MqSdrmgsIy9OHoryAEFrhcHcLnKZxhqQ0eGTQjrwXROTJkckOl6EkmDuabxP05O/Vex4OXOBlfe34Rt6lM3VDAbFwv5rQFALyTo9sgK7E2RmxN3flbqfVTGawxxEjxO0HqklPAGNzu1JWbNjx3thD8edf/Fp56/RMcPr2yi7dCNwdwgacteDohMMblqbDYg3+qCZSUI06OiJUug6/EWR6bu5D7pd/Wn/kFvVEisbaK4tdsxJGhGnooiW1MdQMrxZw1H3sVFqKqVKmI7l52VcNeWVLRzuD7XRZrWNbwWWCwF8hlIs0eHr1UHuLK3p2UxYFlSSdnWI9rfZNaeUEXut6+ibKLO3GxG4Sz+iSDaQW8kzVixkmqYLizczw1upNguuiFgB0SzDcKbGcxJc/meHkE0CwmSaekXC8fIBuQPMpdi2I9mAxv+R3yHNL2YZmuXOJceaN0CMLVs6RpvtZXCBwPDGsDSXP7xIIuLeIgWFk4lEQaS0vJvYC2t7E3tbawJVYwkyU5Ri6ApqhrPE4D+clgzFYifF7graPB4D3nueSfzHXXUWFtv8AheyYNSmwu4Ei44XHdF9v9w/gK3bkFTx+WzZpG42SrGsTLT2TNHHc8r8kzw6jjiJjzPIuQLnYggG3d6hD4phkPah5MneIb/3bW26IrHI0ZwU9iqmodLlGCnbbZHRCANBzOItuCP8Ad018J9l7JTxnQF9zpy424jTVL2pFHmTEeDutUWGxab+id4hRtlblOhGx5FEYdg8MWt35ngm52sBfTTkUWyOE3Ic7QX+dtrJ+3InkzxcrRywE8IsGdoOBB4eq0dTSzaPGRnEcSum7GLm617dL6A626j+XXkkMYY4tL720trqRfTTkt2mb/JX9FMlXFCA24FhYNGpVWYnDJdmbxAixFt/NeUWFQWLy57uZJv4jb8vNUrcFpy3NmeBzHPTY5d/JDokHqxeWxJCHU8hjfsdjwI5o+npGA5y7TdOYqGCWFokLiGnKHHncN3tvqPnyKzf8NUwtmklsRcDNwJAH4ebgj2pDv/0w8iON3bVTS3ws1J4dEfidYS/smG3FxH0TqlooGANZmA4dTod7anUe6BFFC2WS7nhxI3/3bcFu3ITvwlK/XAtZh7CFjFKYJA0m7HG3keCdVeGCIAtLjc63P6BIMacHPY1u9x9UlNOmUjLr/Rv8UMJja4bNdr5HihqOZj2ZXaJ6+1rEXBFiElmwJpN2Oc3puswQkummWLmQtNjdY4eMrX1D+XdH3W9PgrAbuJeeu3txRddBnjcwcRp6bIGc1wJcNgLyXu1JN00a0DglWGVWTuOFiOaah43QY87sW4vTBtnBRWrCZXBjdbbngFE0eAqVLZaHDIh+AHz1+qOaVFFzybJXfJo1XCiiZCmjVoxRRMgM5m+apffXvEe2gTNxs5RRCXJ1eh7ReCPzP/uUfiEDbtGVtt9hvtdeKLrhwv0cE/v/ANNpowG6Ac9uPNYU8Lcw7o9hyt9NFFEfAi4PaiBvat7rdTroPX6D2TB0DToWt9goomFl4MTh8R3Y326W+hPutWUzBazWi22g81FFrFssIG/lb7Dp+g9l62Fv5R7ctl4osAnYN/K32H84BQ07bEZRqNdOW31PuoosYWU0Y1GUW8uRJHzJPqvapoA0A9vL9Aool8l/IRh9KzIO63XXYcdD8tFsYm3y5W2ty8x9CfcqKJmSfLLf6dn5W+w8kLiFKy2bKLi3AcNlFFgR5EXxHVuEbbHifoUnwGMOLnu1cNB0UUUZcnoQ1iHSHqJS3ZeKKMhI8kglLt1oVFEYglyDVNKx/iaD14+6Gmpw0aX91FEXwGLd0WpJOFgF6oolNLk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046" name="AutoShape 6" descr="data:image/jpeg;base64,/9j/4AAQSkZJRgABAQAAAQABAAD/2wCEAAkGBxQTEhQUExQUFhUXGBgaGBcYFxwcHBwaFxcXFxUcGhcYHCggGhwlHBgXITEhJSksLi4uFx8zODMsNygtLiwBCgoKDg0OGxAQGywkICQsLCwsLDQsLCwsLCwsLCwsLCwsLCwsLCwsLCwsLCwsLCwsLCwsLCwsLCwsLCwsLCwsLP/AABEIALQBFwMBIgACEQEDEQH/xAAaAAACAwEBAAAAAAAAAAAAAAAEBQACAwYB/8QAPBAAAQMCBAMGBAUDAwQDAAAAAQACAwQRBRIhMUFRYRMiMnGBkQahscFCUtHh8BUjMxRi8XKCkrIWJEP/xAAZAQADAQEBAAAAAAAAAAAAAAABAgMABAX/xAAnEQACAgIBBAIDAAMBAAAAAAAAAQIRAyExEhNBUSIyYXGBFCORBP/aAAwDAQACEQMRAD8AyZeNoe0nTcE6Fe45IHxRSN2vr0v/AMKj5S8EAac1p8PgPZJE/UA/X915ydHvNV8vRvE4uiBHJXw+AgEuQ4ppYD3RnZ039QtQ+aTuhhaDuSs/yb9HmAs/vSkbaD1uV0QakfaiL+zFq/8AE7qfuo6hlOvaG/min7ElHqdl/iGAgslA20d9lpDZ4BQ0WIPjOScZmHQk8B9wif6a5js0RzMPC/8ALrS2Mviqf8CKiIBhuhvhU92QcM2ntqrSU80vdy5BxJ+y27WKlYGXLnb2G/ql/Rn9enlsZPiDhZwBHIr2Gma3wtA8gk8eOkn/AB6eaZUGJxyHL4Xcjx8itSbJyhOKCyLAkmwHFLpcWF+60u6rz4ilIyMHHU+i8gjaGi9k0tBhBV1M0psUa42cC0/L3TIMSLEIARcJlhFX/wDXzu/ADf8A7dkE7NkgkriXratkWjtTwaEtkxl+4YAOqFo2GQl7zqdSrzBx4acFnL0UjiitPYyocYY/R3dd8vdM8i4+an56J98O1JcCxxvbUHoinZPNhSXVELrKhsYF9SdglUs0j9zYcgt2/wByZ5OwNh5Ba10O1kG34NBKNXyAMiPBxW7a1zCA65HE/otaWPmvMRYLLK+Rm03TGAFxcbFQtQVFUCOmD3cLgdddEJ/rZ/FYW5W4KlpEO223Q0nkDGlztgkD6yWYktOVvABMMQk7emcWjUbjy3S/DZW5bISfopihSbfJOxlHhkK9o8UcHBkvHQOREQ1S7F2Xe0N1JI+qVSZSlLTOge1UIW2VVITHIY5UqrnZ5gzg0fMpzZJqhuWck7OGn0QeiuPk9mkDV4sqmic51wogitR9gEL3huUxuvtsjcEozGHF5ALjdF4jVCJmbc7AdUsgpjKM8hJukaMm5L0P2a7a+S1YFzEtI6PvxuITzB67tW3Ojho79QmTEnjpWhbgzrueT4iSpNO6+5Czq4jTzE/gdcg+epCbQ5H66XWfJXX2Aq6LPEC7cJj8OyZoG34XHsdEJjFQAzK3UnQAJng1N2cTWnfc+Z1Q9Czfw/pvWyFkT3DcDRcxRQ5zc6m665zAQQdQRY+qQGifAXHxMAJB+l0ZcC4JJWvJqYWNGtghKumFrtcLjUcCtaKpaQXP1cqVI7Q91tgkqi6u9hWLAuiglO9rO9f3C8p7OsphlZ3xA+zmOBAB52ui5MDAuWvLW9eHqnatCWofF/wHr5gG2RWFUhNK5uxeHW9dkPDTRX0DpSDudvZOYpxcAgtPC6y5EySqNI5mkdYZHaHj6JvBFpugviSG0rXbBwtfqOaxilkaOiDVMr94poMxhoyWG6J+H6TKC47kAeyrQYa5xD5D5D9UYyTP4TZo0FuKK5sjOXx6F/QOemfG9zmgua4303F91G1wOh9itamOQC7Hm6zw+qbNdkjRnHTcI/oHMbezw1TQhH5pTlaPXgE2GHx/lCJawDQCw6IpNi92K4E2MRBrIIxsD9FvnAFl5j7NI3cnW91h2BcdFm9jR3BX+QfCJss7mfhePmP2W9bggJvGcp5cP2Q3ZZaiLnf7FPp5GsF3GwRStAyScZJx8o58YbNfxNA56oyhwsMOYkufzPDyCYxytdsbrHEZ+zjc7jsPM6LdIryTl8TKqqmR7nXkN0ufiTz4Wgeaph8Ga7nG5W3Z2KDfodQitMHGKvae+0EdEfPA2VoPqDyQ9fEMl17gf+LXmbLJ3pmklXUjIwyt0FnDnsomtlEekn3fwc58SN7rDwuVnTuLowGpxUQh7S12x/l0kGHTRHud8fzgpvZfG1VBlLAQ05ln8OD+5KRtoPXVetp55NCAwcSd0ZNamh7u5Nh1J3KVK9Bk9V7Da18ZGWSxB4cUtbh8X4ZHNvz/AHVaZgaM79XHUkogPZK0jTZNYFFx4CaPCmsOYkudwJ+yZNCWfD85fGQdSwlvpwTQBZEcl3TLgL2WLM1zfzAhehWsnJnItlMbix7QCNEW6tFk7rKJko77bngePugB8Os/M+3K6m1vR1rNBr5CvCITJUNI2Zq4/IBOMWnL39k3wjV3XjZMaOkbGLMFgk0rstVID+KxHW4FkVaQOtZJ36WjZ8ojsAr18t4idiNQfJYz0xLr8FniL7tETNXONvLqVk/AySbQ5iaJoWF7QQWgm/lv0QkT6aM+Jt/O6zxolkcUDTYEano2wsgmULALEItryThC1d6Z0j33jcWEHum1vIrmcLrSGWVKKqNPMNT2bjYjhY8VbEqXsZSLdx2rT58Fm7VoeGNRbi/PASypcSs3RESse0bEX8uK1pXtIRVWcrW5d3bJVYW6dUHVdWyPxHXkN0F/WWg+B1kLMATrr1V3RAhN1sksUUtjG7J4yAbg+4KUZ5Ye65pcOBGt15hLi2cAbOBB9BddA4Judiy/1uuUJMLp3uk7V4ygXyg768VaWxneJNtMvl0TaywnpmvAzD9Ua0J3LlbBaSVof2Y82/db1sAkYWHiPnwQ5jigJcT3jzNz6KrcXiOmYjzBCy4M02+qNiiJz4XZXj14FFivZa6akBw4ELH/AErPyt9ktMp3E+UKiHTGwuGcXfomsUIa0NbsNlrl5LxFCSnZUqL0hRGyYCArtC8AVwFAsWak/wAT6CI8LlOWqlVTtkaWvFx9DzCdGi6kmLuyEjBYrIsbA0km5Ks3A3jwS2HULT+nRx9+Z5ceAP2CWvBdSj7C/h2nLYyXCxcS732TUIKkxKN9g11jyOiPaEyVHPktytlgFHuA1JA89FSqnEbC48NhzPBJmwl93SG5KZukCEOrfgdRVDHGzXNJ5ArYBc1PhwtdhTLAK1zw5j9XMtrzB/4SpjzxUrTGoQeJYe2UA+Fw2cOXVGuIAJJ0AufILnpqqSYmxys4AcuqLdIXFFt2jT+lzbdq23lqmGHYW2O51Lju47/sk0uHEahzgfNMMDxBziY5D3gNDzA59UFVlsik42mafEVM5zGvZq5hv1sd0DTTteOq6PVLa6jgDrvFnH8t7+wRkrJ48lLpZz+IDtZGxsFySNuA4rrqqmbI3K4XH6cktp6iGI92NwHF1v4U0p52vF2m/wDOS0UbNJuqVUKf/j7L6PeBy0+qrWzMDWtjF7Hf90RjMpLhE3S4u49OAVHwBjbWWaSDFt05MBbO0mzhl6oqchjdSOhQstOHDQorBqZrwc/eLHaX21CCVlJNJWVwOmJcZSLDZvruU4KDrcTZHoBmcOA4eZQP9eI3jIHmqKkc8ozyO6HBQeLVnZMuPEdG/qt6WobIMzDfn080s+J4zlY4bNJB9ePy+aL4Fxx+aUgegphYvfqSiHwskFsoUoHh0au1ttkhaTdsVxvdBIB+Bxtb7p84JJjQvlHEkfVOaibs2Fx/CPnwWT0Ll3T8syqalsfiNun7IZmKxniR5hJmXeS52pOq3fT6bIdRRYV5H41FwdFEpwScgmM7bj7qJ0QnHpdBLVdqq0K+g14blQQxZqsAkElbJK60fdb0/VXdTzsGZsjj8/kU3BTt+2dDGkbY+2me52wNgOgRWD4r2hyPFnj2Pl1Q1J3JZIzzJHkdQi+DQi4t+zeopmWyi11tgdcSTE83cNQeYWUVI7NdVmhyVERHP7FLY7Sa6WwzHT/ibwJJ9lWqjNhZHYhS9o2w8QN2lCNq7Wa8WPVGRPG/iqMqRhF77Lz4eYe1ldwsB8yiZWEju7lF4ZRiJmW9ydXHmSgkNOfxf5K4661O/wBB6Ei6WYYRbRPpow5pa7YixSA4bLGe73hwN/qnkgYZLpcWHHY3S/CWZqkEbNBJ9dAr/wCinfoQGjqf0TjDaFsTbDUnc80vI0pKMXvbL4jUdnGXDc6DzKBghDW5nauOt1tjzCYgR+FwJ8tlUMzsBHJF8k4KomTKpp0ssahhjcJGacxwI6qkNE7MiMQdZuQauJsAlRWknSL1zgJWScHtHy/5W9U240VqygEkTWE2LQLHkQEsY2oj0LS4cxqnZONSSp7RWt7rVphjjHSvkvq86f8AqFQYfLM7+53GfM+XJH4xBaCzRYMLTboForyNKS1H87B2NbEwXF3HdUZIyQ5S2xK8kBkDXN1sF5SUhzhx0AQ8mpU2+QdjDBO23hcbH12T6VgcC12oIsQltVAZJWHYA39tUc6qZe2dt/NOvRLJcqfkT/6KSEnL32fMLQV3Jjr8rFNnKq1A7l8oWUlEXOEkmlvC37nqtsXiLoXgb2v7G63lna3xOA8yrRvDhcEEdFq0BybakcrQnNaydww6LKbDgxxkZ/49TyVGtmcNbN9UtHRKXVtM9oqYiZx4AfVeqrpHQDfNfe6iKeicoSk7QQ1Z13+N9uRSWPDn7h7r87omgr3Nd2c2t9A7n0KlY/braNcLaA0WRFRLY2CAe11O/nGToeXQowVDDrcIcD1bsVVwyEPGhBuE/q6MTNY9pyvAFjzG9ikFU4zPDGa3+XMldbAzKA3kAEy5BldJPyLWVMrdHRuJ5jULaho3F/aS6EeFvLzTH5LJtZHe2dt/NaiXW3wgtUnygEutYa6qzUD8QX7A25i/ldMkTirkkUhkz6jQclnUYaT3mk381bB5QWAaXC3NXa99kqOh2pUjDCMRcXdlJqeB8twU5K5nD2l9SCNm3J+gXSpkyeaKUtHiuFUBWCyJMh2seOiX/wCicwkxm7fyn7FbPxOEGxkbdFRuBFwQRzCzGTlEBJlOgaB1uvaaibGe0ebu5nYeSPslFVLnnLD4WW067rVQ0W5aWgx2Is/3HrZbU9Q14u1wNt+fsl01Q1ptZA1Y7MtlZv8AIjqspDLEmdGVD19VnTyh7WuGxAPuFpZOQaoVvoHMJMRFuR4eqrHBMT3srWjqmRlaN3D3UmbdrgOLTb2WofuPyI2vzuOtxsArGniJym10HgYNjzC1gpnGUkpDoapvZMNqTHN2Ljdrr5eh5JjitZ2LC7cnRo6pPOL1cQG4Nz5DVa/Fj+9GOGp9dE16ElBSnH8g9FSdrd8huSrxsMEjbG7HGxHnsrYe020VKq7pY2D8wPtqlvZR8teA7E5rPjZzuVq6VA/EcZDmSDYaH7LBtfos2TjC4po2xF9wFEHLNmIAuT0UWSZVKlRu1x4ITGIrsJ4hZQ1UjNHxu04gX+i8mEs/dawtbzOimtcmSp2OcJm7SFpcL3FjfjbT7KHCISfDbyJRFHAGNa0cAhqzFQ12RgzuG/IIx4I23J9IbS0rGDutARbVzpxiVp70bbev1TehrGzMdl0NiCDuCQmQJwktsXOnNQ86kMGw+5V30DDsgsGmtdp0Ox80yhhObolk9l2ungDp6p1O8aksJ1H3C6d4a9tjq1w+RXN48QBbin9E20bAdw0fRMmTzJNKXkTy4ZJGT2feHsfVVbh87zYjKOZP2C6IKlVNkje/k0kfZGkxVnlwLTNHTDs4xnkO/wC/6Ic1lTa+nkAssDYHZnO1N73TCSr4JWyrVOqt+S+FYr2hyPGV49isviSrIyRN0z6u8tgEoqJMszHDfMPmbI/4mGWWJ/Ai3qDf7op6B20sifs2iw+MNAIF1jBKaeVov/bebEciditpHkgWQWOu/tjnwSoZJt0/J1JSPFoXRy9sBdjrZuhGl05hByi+9hdVnna3xuA6H9FSrRywk4y0KW5ZNQQq4g0ZRG3Vx0AXsgpS6+bKTyJaEzpaZjdWAa/ivf5pVEs51vZrSQ5GNbyAHySiurXSPLGGzQbacbbpy46G29j9FzOEvs65TsTEruTGAwsEb6oUTSU7t8zOIP2RNdVG9hosoHl7S06peHoorr5cHjqc5u2pyCHaub142WL6ubYROv8AL3V8CNpHs4Wv7Gyc2TVYk59DpqxLSU4gvLO4Z3aAb26DmVnX1jZWh2RxsdL8uKEmk7WocXbNJAHK2iKqZA0WCDY6jtN8khqA5n9sG+1kRh1CWkvfq8/IJZh9aWzAHZ2n6LorLJCZW469lZQHAhwBB4JW7BI76Fw6X/VG4hWCJtzqTsOaRy1Msm5IHIaBFi4oy5Wh1S0rI/Da/O9yolEVCSFFrGeNN7YwatGpVhOJCUa6OG4/RM2lQTNKLTpnlbNkie4bgafRJ8DADS46lOamLPG5vMWSLCJspMb9CDZM+CmP6sPjqc5tZDU39mpbbZ2h9dkzZGxve0QEA7apDh4Wak/QIeGMmt+g/EcJzO7SM5XcQdj+hWMbKgaZPW4ToKwTc8kVkaVC2kwsl2eUgncNGw804BVGpVVVDpJTG02a3e3EorQNzexo6rYN3tHqrzRiSNzb6OaRcfJK/wCnxW71kFIX0xzMN2HdvBGwrGn9XsFo53ROLXCxG4Rctc3dN3wxzta5zQQRoePusP6TBGC9wFh+Y3+XFL02V7sXyti/CKUyyiQ+BpuOp4W6J/iNKJmFjvMHkRsksmPHaOMZRtf9BsiaTGwTZ4yE8eH7JloXJHI31VwBwyPgOWRp02I2V6endUSNc5pEbTfUbkbLoFAEKFeb8bBMYxDsmaeN2jR9T6JfQUX/AOkhzE81X4nYQ6J/AXB873CJ7cPj7pRY0FUFXnkzqhHILAaoPBql0UoiJOV23Q9FvSUxB1WMkOapjDeBufIIIpqnHwdNdc7ilG6J3aM1YTc9D+iaVWJsY7JqTxtwQD8ZfraLTzVHRz4ozTtI8grWSDvWuiHPZG02KCpZYqglpZ2cnTj68UdFhLAbm7v+o/ZCh59KdO1+DLBYTd0h0zaDyTO6xkqGA5S5oPK6vZFEJtyds5vF6YxSl4Hccb35E7gqj61pC6R7bgg6g8CllRhUABe5oaBvrp7INFoZVVSFGGMMszSB3Wak+Wy6i652TGw3uwxjLzOnyC8Zj72+Ngt00WDkhOe6JjryJgXeG2nLqiaeVrhomEbmSsB0c080A8xhxZG0X4kcEGgRla6a4NnPA4hRUip2jz5lRLQbRy2EPyzt/wBwIP1XXNXCyS2ka4bhw+oXcsOgU5fYpmXDNQUNWYcyTU3DvzDf1RAVmpkQTa4FwwYfikeRy2TSmgawWaLBRq0ARNKbfJcFXBQVRXsYbE3PIalBS42fwxk+ZWMoSfA+aUio3ZKiRp4kn31Vosd/NGQOYN17VRtntLC6727ja/Q9UR4xcftwzCuLi62vRHPh/sHNyWMVe0eMWcOYWdVUum7kYOu54BCtlN6Qb8Mn+yOjjb3QvxNKS9kfAC58ybfZNqOnEbGsHAJd8Q057sgHh0PlwKZXROMk8tl6aiYxl3BR1NHKCG72UhqmyMy8VWnjERzlw2Sj73b2b4HObOjcdWHQ9Dsml0owVpJfJawcdOoHFNAUyI5fszyoja9pa4XBSN+CvaT2bxbk79kynxKNu7x6a/RaU9Sx/hcD9fZEMXOCtcC2OgnOhe0DmNSjqWlbAx7xdzrElx3Nhf2RS9NiCDsRZFaFlkcuRFRODxnO5NytyRsl7HGCQxu2/CeY4Ip1ZGNbpDoa8oDxCEss9ujhqCm+IYgWwsI0fIAB0uLkpXOx9QLRju/mOg/dEfEMJbHERqGaH2GvyTLgEqbimYxYUDq4m5WRmfTuBuSziOnRG0k+cCxWOOOHZ62uhYbbl0sdtcCARsbELl/iKpL5hFezW29SU+wu4hjB3yhJ/iDDnl/axi5t3m8dOI5pmQxUp7BjDlGipWkZNd0Mat50yOvysUXRYdJKQZAWtHA7n0S0zpetsMwsujo3O42cR67fqh8JkaGkk6p69oLcpHdItbolYwNl9HOtyReyEZrd+QeoxEcFFtVuZBYMYC889bBRakOtrSEeFYM/OHy2AGobe+vVdO1cuMYnBuWttyt906wvERMNrOG4UZc2zTUntjJqwkxGJpsZG3/nJKccrzm7Fmn5j58EOMNFgm4BHHatnTxShwu0gjmFsDy3/llxtPUOgkFj3SRmH3XXhy17FyY+k5rDnZXuElw6+t027RvCyLqKdrx3mg/X3QL8FbfRzx63WavZRZE+QluUjW1kpojlqmhmxJvblb/hMG4PzkeR6I2jomR+FuvEnU+6KRuuKTDHtB3AK9AtsqXXt0xzmgcrXWYVgsYBmwphN23b/wBO3svIsJZu4uf0J09gr1mKRx6E5jyagXY+d+z08/2WKxWRrQ9boLcErxqqddsLDYu1cenJFUFc2UXboRuDuEqxV+Spa47OaNfLQreAY4/OmFtpI2N71kurICw9rEbWRGKxueQW6hWhhyQuzIFk6VtjTD6vtYw/nuOo3W4CUfDAtCTzcSPLZMKyXLG9w3DSfkmOacak0gSvxFgOTL2jhw4D1QxrGDV0At0AKFwFoyFx34ow1jCcqFl+hR0MqSdrmgsIy9OHoryAEFrhcHcLnKZxhqQ0eGTQjrwXROTJkckOl6EkmDuabxP05O/Vex4OXOBlfe34Rt6lM3VDAbFwv5rQFALyTo9sgK7E2RmxN3flbqfVTGawxxEjxO0HqklPAGNzu1JWbNjx3thD8edf/Fp56/RMcPr2yi7dCNwdwgacteDohMMblqbDYg3+qCZSUI06OiJUug6/EWR6bu5D7pd/Wn/kFvVEisbaK4tdsxJGhGnooiW1MdQMrxZw1H3sVFqKqVKmI7l52VcNeWVLRzuD7XRZrWNbwWWCwF8hlIs0eHr1UHuLK3p2UxYFlSSdnWI9rfZNaeUEXut6+ibKLO3GxG4Sz+iSDaQW8kzVixkmqYLizczw1upNguuiFgB0SzDcKbGcxJc/meHkE0CwmSaekXC8fIBuQPMpdi2I9mAxv+R3yHNL2YZmuXOJceaN0CMLVs6RpvtZXCBwPDGsDSXP7xIIuLeIgWFk4lEQaS0vJvYC2t7E3tbawJVYwkyU5Ri6ApqhrPE4D+clgzFYifF7graPB4D3nueSfzHXXUWFtv8AheyYNSmwu4Ei44XHdF9v9w/gK3bkFTx+WzZpG42SrGsTLT2TNHHc8r8kzw6jjiJjzPIuQLnYggG3d6hD4phkPah5MneIb/3bW26IrHI0ZwU9iqmodLlGCnbbZHRCANBzOItuCP8Ad018J9l7JTxnQF9zpy424jTVL2pFHmTEeDutUWGxab+id4hRtlblOhGx5FEYdg8MWt35ngm52sBfTTkUWyOE3Ic7QX+dtrJ+3InkzxcrRywE8IsGdoOBB4eq0dTSzaPGRnEcSum7GLm617dL6A626j+XXkkMYY4tL720trqRfTTkt2mb/JX9FMlXFCA24FhYNGpVWYnDJdmbxAixFt/NeUWFQWLy57uZJv4jb8vNUrcFpy3NmeBzHPTY5d/JDokHqxeWxJCHU8hjfsdjwI5o+npGA5y7TdOYqGCWFokLiGnKHHncN3tvqPnyKzf8NUwtmklsRcDNwJAH4ebgj2pDv/0w8iON3bVTS3ws1J4dEfidYS/smG3FxH0TqlooGANZmA4dTod7anUe6BFFC2WS7nhxI3/3bcFu3ITvwlK/XAtZh7CFjFKYJA0m7HG3keCdVeGCIAtLjc63P6BIMacHPY1u9x9UlNOmUjLr/Rv8UMJja4bNdr5HihqOZj2ZXaJ6+1rEXBFiElmwJpN2Oc3puswQkummWLmQtNjdY4eMrX1D+XdH3W9PgrAbuJeeu3txRddBnjcwcRp6bIGc1wJcNgLyXu1JN00a0DglWGVWTuOFiOaah43QY87sW4vTBtnBRWrCZXBjdbbngFE0eAqVLZaHDIh+AHz1+qOaVFFzybJXfJo1XCiiZCmjVoxRRMgM5m+apffXvEe2gTNxs5RRCXJ1eh7ReCPzP/uUfiEDbtGVtt9hvtdeKLrhwv0cE/v/ANNpowG6Ac9uPNYU8Lcw7o9hyt9NFFEfAi4PaiBvat7rdTroPX6D2TB0DToWt9goomFl4MTh8R3Y326W+hPutWUzBazWi22g81FFrFssIG/lb7Dp+g9l62Fv5R7ctl4osAnYN/K32H84BQ07bEZRqNdOW31PuoosYWU0Y1GUW8uRJHzJPqvapoA0A9vL9Aool8l/IRh9KzIO63XXYcdD8tFsYm3y5W2ty8x9CfcqKJmSfLLf6dn5W+w8kLiFKy2bKLi3AcNlFFgR5EXxHVuEbbHifoUnwGMOLnu1cNB0UUUZcnoQ1iHSHqJS3ZeKKMhI8kglLt1oVFEYglyDVNKx/iaD14+6Gmpw0aX91FEXwGLd0WpJOFgF6oolNLk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7050" name="Picture 10" descr="http://img.medscape.com/pi/emed/ckb/pediatrics_general/954354-958850-1148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891" y="2636588"/>
            <a:ext cx="4804694" cy="23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tr-TR" dirty="0" smtClean="0"/>
              <a:t>Hemoglobin miktarının ve/veya eritrosit kitlesinin yaş normallerine göre 2 standart </a:t>
            </a:r>
            <a:r>
              <a:rPr lang="tr-TR" dirty="0" err="1" smtClean="0"/>
              <a:t>deviyasyonun</a:t>
            </a:r>
            <a:r>
              <a:rPr lang="tr-TR" dirty="0" smtClean="0"/>
              <a:t> altında olması </a:t>
            </a:r>
          </a:p>
          <a:p>
            <a:pPr>
              <a:buClr>
                <a:srgbClr val="C00000"/>
              </a:buClr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838200" y="298069"/>
            <a:ext cx="105156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smtClean="0">
                <a:solidFill>
                  <a:schemeClr val="bg1"/>
                </a:solidFill>
              </a:rPr>
              <a:t>Anemi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4000" b="1" dirty="0" smtClean="0">
                <a:solidFill>
                  <a:schemeClr val="bg1"/>
                </a:solidFill>
                <a:latin typeface="+mn-lt"/>
                <a:cs typeface="Arial" charset="0"/>
              </a:rPr>
              <a:t>Beta </a:t>
            </a:r>
            <a:r>
              <a:rPr lang="tr-TR" sz="4000" b="1" dirty="0" err="1" smtClean="0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r>
              <a:rPr lang="tr-TR" sz="4000" b="1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tr-TR" sz="4000" b="1" dirty="0">
                <a:solidFill>
                  <a:schemeClr val="bg1"/>
                </a:solidFill>
                <a:latin typeface="+mn-lt"/>
                <a:cs typeface="Arial" charset="0"/>
              </a:rPr>
              <a:t>Taşıyıcısı</a:t>
            </a:r>
          </a:p>
        </p:txBody>
      </p:sp>
      <p:graphicFrame>
        <p:nvGraphicFramePr>
          <p:cNvPr id="4" name="5 İçerik Yer Tutucusu"/>
          <p:cNvGraphicFramePr>
            <a:graphicFrameLocks/>
          </p:cNvGraphicFramePr>
          <p:nvPr/>
        </p:nvGraphicFramePr>
        <p:xfrm>
          <a:off x="1523969" y="2357431"/>
          <a:ext cx="9620319" cy="3385958"/>
        </p:xfrm>
        <a:graphic>
          <a:graphicData uri="http://schemas.openxmlformats.org/drawingml/2006/table">
            <a:tbl>
              <a:tblPr/>
              <a:tblGrid>
                <a:gridCol w="299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642">
                <a:tc>
                  <a:txBody>
                    <a:bodyPr/>
                    <a:lstStyle/>
                    <a:p>
                      <a:pPr algn="ctr" fontAlgn="ctr"/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DEA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Talasemi</a:t>
                      </a:r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Minör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Hemoglobin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Düşük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Düşük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OEH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Düşük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Düşük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7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28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Eritrosit Dağılım Genişliği</a:t>
                      </a:r>
                      <a:endParaRPr lang="tr-T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Yüksek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Eritrosit Sayısı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Düşük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Artmış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609600" y="198438"/>
            <a:ext cx="10972800" cy="1143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4000" b="1" dirty="0">
                <a:solidFill>
                  <a:schemeClr val="bg1"/>
                </a:solidFill>
                <a:latin typeface="+mn-lt"/>
                <a:cs typeface="Arial" charset="0"/>
              </a:rPr>
              <a:t>α</a:t>
            </a:r>
            <a:r>
              <a:rPr lang="tr-TR" sz="4000" b="1" dirty="0">
                <a:solidFill>
                  <a:schemeClr val="bg1"/>
                </a:solidFill>
                <a:latin typeface="+mn-lt"/>
                <a:cs typeface="Arial" charset="0"/>
              </a:rPr>
              <a:t>-</a:t>
            </a:r>
            <a:r>
              <a:rPr lang="tr-TR" sz="40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endParaRPr lang="tr-TR" sz="40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68611" name="2 İçerik Yer Tutucusu"/>
          <p:cNvSpPr>
            <a:spLocks noGrp="1"/>
          </p:cNvSpPr>
          <p:nvPr>
            <p:ph idx="1"/>
          </p:nvPr>
        </p:nvSpPr>
        <p:spPr>
          <a:xfrm>
            <a:off x="609600" y="1566863"/>
            <a:ext cx="10972800" cy="452596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dirty="0">
                <a:cs typeface="Arial" charset="0"/>
              </a:rPr>
              <a:t>Alfa </a:t>
            </a:r>
            <a:r>
              <a:rPr lang="tr-TR" dirty="0" err="1">
                <a:cs typeface="Arial" charset="0"/>
              </a:rPr>
              <a:t>talasemi</a:t>
            </a:r>
            <a:endParaRPr lang="tr-TR" dirty="0">
              <a:cs typeface="Arial" charset="0"/>
            </a:endParaRP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tr-TR" sz="2800" dirty="0">
                <a:cs typeface="Arial" charset="0"/>
              </a:rPr>
              <a:t>Sessiz taşıyıcı 			             (-</a:t>
            </a:r>
            <a:r>
              <a:rPr lang="el-GR" sz="2800" dirty="0">
                <a:cs typeface="Arial" charset="0"/>
              </a:rPr>
              <a:t>α</a:t>
            </a:r>
            <a:r>
              <a:rPr lang="tr-TR" sz="2800" dirty="0">
                <a:cs typeface="Arial" charset="0"/>
              </a:rPr>
              <a:t>/</a:t>
            </a:r>
            <a:r>
              <a:rPr lang="el-GR" sz="2800" dirty="0">
                <a:cs typeface="Arial" charset="0"/>
              </a:rPr>
              <a:t>αα</a:t>
            </a:r>
            <a:r>
              <a:rPr lang="tr-TR" sz="2800" dirty="0">
                <a:cs typeface="Arial" charset="0"/>
              </a:rPr>
              <a:t>)</a:t>
            </a: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800" dirty="0">
                <a:cs typeface="Arial" charset="0"/>
              </a:rPr>
              <a:t>Hemoglobin normal, MCV normal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tr-TR" sz="2800" dirty="0">
                <a:cs typeface="Arial" charset="0"/>
              </a:rPr>
              <a:t>Taşıyıcı                        	                        (-</a:t>
            </a:r>
            <a:r>
              <a:rPr lang="el-GR" sz="2800" dirty="0">
                <a:cs typeface="Arial" charset="0"/>
              </a:rPr>
              <a:t>α</a:t>
            </a:r>
            <a:r>
              <a:rPr lang="tr-TR" sz="2800" dirty="0">
                <a:cs typeface="Arial" charset="0"/>
              </a:rPr>
              <a:t>/-</a:t>
            </a:r>
            <a:r>
              <a:rPr lang="el-GR" sz="2800" dirty="0">
                <a:cs typeface="Arial" charset="0"/>
              </a:rPr>
              <a:t>α</a:t>
            </a:r>
            <a:r>
              <a:rPr lang="tr-TR" sz="2800" dirty="0">
                <a:cs typeface="Arial" charset="0"/>
              </a:rPr>
              <a:t>-trans veya --/</a:t>
            </a:r>
            <a:r>
              <a:rPr lang="el-GR" sz="2800" dirty="0">
                <a:cs typeface="Arial" charset="0"/>
              </a:rPr>
              <a:t>αα</a:t>
            </a:r>
            <a:r>
              <a:rPr lang="tr-TR" sz="2800" dirty="0">
                <a:cs typeface="Arial" charset="0"/>
              </a:rPr>
              <a:t>-</a:t>
            </a:r>
            <a:r>
              <a:rPr lang="tr-TR" sz="2800" dirty="0" err="1">
                <a:cs typeface="Arial" charset="0"/>
              </a:rPr>
              <a:t>cis</a:t>
            </a:r>
            <a:r>
              <a:rPr lang="tr-TR" sz="2800" dirty="0">
                <a:cs typeface="Arial" charset="0"/>
              </a:rPr>
              <a:t>)</a:t>
            </a: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800" b="1" dirty="0">
                <a:cs typeface="Arial" charset="0"/>
              </a:rPr>
              <a:t>Hemoglobin </a:t>
            </a:r>
            <a:r>
              <a:rPr lang="tr-TR" sz="2800" b="1" dirty="0" smtClean="0">
                <a:cs typeface="Arial" charset="0"/>
              </a:rPr>
              <a:t>normal/düşük</a:t>
            </a:r>
            <a:r>
              <a:rPr lang="tr-TR" sz="2800" dirty="0" smtClean="0">
                <a:cs typeface="Arial" charset="0"/>
              </a:rPr>
              <a:t>, </a:t>
            </a:r>
            <a:r>
              <a:rPr lang="tr-TR" sz="2800" b="1" dirty="0">
                <a:cs typeface="Arial" charset="0"/>
              </a:rPr>
              <a:t>MCV düşük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tr-TR" sz="2800" dirty="0">
                <a:cs typeface="Arial" charset="0"/>
              </a:rPr>
              <a:t>Hemoglobin H hastalığı                    (-</a:t>
            </a:r>
            <a:r>
              <a:rPr lang="el-GR" sz="2800" dirty="0">
                <a:cs typeface="Arial" charset="0"/>
              </a:rPr>
              <a:t>α</a:t>
            </a:r>
            <a:r>
              <a:rPr lang="tr-TR" sz="2800" dirty="0">
                <a:cs typeface="Arial" charset="0"/>
              </a:rPr>
              <a:t>/--)</a:t>
            </a: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800" b="1" dirty="0">
                <a:cs typeface="Arial" charset="0"/>
              </a:rPr>
              <a:t>Hemoglobin düşük, MCV düşük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tr-TR" sz="2800" dirty="0">
                <a:cs typeface="Arial" charset="0"/>
              </a:rPr>
              <a:t>Hemoglobin </a:t>
            </a:r>
            <a:r>
              <a:rPr lang="tr-TR" sz="2800" dirty="0" err="1">
                <a:cs typeface="Arial" charset="0"/>
              </a:rPr>
              <a:t>Barts</a:t>
            </a:r>
            <a:r>
              <a:rPr lang="tr-TR" sz="2800" dirty="0">
                <a:cs typeface="Arial" charset="0"/>
              </a:rPr>
              <a:t> (</a:t>
            </a:r>
            <a:r>
              <a:rPr lang="tr-TR" sz="2800" dirty="0" err="1">
                <a:cs typeface="Arial" charset="0"/>
              </a:rPr>
              <a:t>hidrops</a:t>
            </a:r>
            <a:r>
              <a:rPr lang="tr-TR" sz="2800" dirty="0">
                <a:cs typeface="Arial" charset="0"/>
              </a:rPr>
              <a:t> </a:t>
            </a:r>
            <a:r>
              <a:rPr lang="tr-TR" sz="2800" dirty="0" err="1">
                <a:cs typeface="Arial" charset="0"/>
              </a:rPr>
              <a:t>fetalis</a:t>
            </a:r>
            <a:r>
              <a:rPr lang="tr-TR" sz="2800" dirty="0">
                <a:cs typeface="Arial" charset="0"/>
              </a:rPr>
              <a:t>) (--/--)</a:t>
            </a: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800" dirty="0">
                <a:cs typeface="Arial" charset="0"/>
              </a:rPr>
              <a:t>Yaşamla bağdaşmaz</a:t>
            </a:r>
          </a:p>
        </p:txBody>
      </p:sp>
      <p:sp>
        <p:nvSpPr>
          <p:cNvPr id="4" name="3 Dikdörtgen"/>
          <p:cNvSpPr/>
          <p:nvPr/>
        </p:nvSpPr>
        <p:spPr>
          <a:xfrm>
            <a:off x="691662" y="3152650"/>
            <a:ext cx="10879015" cy="965448"/>
          </a:xfrm>
          <a:prstGeom prst="rect">
            <a:avLst/>
          </a:prstGeom>
          <a:noFill/>
          <a:ln w="3810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213936" y="5903893"/>
            <a:ext cx="732623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Taşıyıcı için hemoglobin </a:t>
            </a:r>
            <a:r>
              <a:rPr lang="tr-TR" sz="2800" b="1" dirty="0" err="1"/>
              <a:t>elektroforezi</a:t>
            </a:r>
            <a:r>
              <a:rPr lang="tr-TR" sz="2800" b="1" dirty="0"/>
              <a:t> normaldir </a:t>
            </a:r>
          </a:p>
          <a:p>
            <a:pPr algn="ctr"/>
            <a:r>
              <a:rPr lang="tr-TR" sz="2800" b="1" dirty="0"/>
              <a:t>Genetik Tanı 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609600" y="198438"/>
            <a:ext cx="10972800" cy="1143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>
                <a:solidFill>
                  <a:schemeClr val="bg1"/>
                </a:solidFill>
                <a:latin typeface="+mn-lt"/>
                <a:cs typeface="Arial" charset="0"/>
              </a:rPr>
              <a:t>Talasemi</a:t>
            </a:r>
            <a:endParaRPr lang="tr-TR" sz="40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68611" name="2 İçerik Yer Tutucusu"/>
          <p:cNvSpPr>
            <a:spLocks noGrp="1"/>
          </p:cNvSpPr>
          <p:nvPr>
            <p:ph idx="1"/>
          </p:nvPr>
        </p:nvSpPr>
        <p:spPr>
          <a:xfrm>
            <a:off x="609600" y="1566863"/>
            <a:ext cx="10972800" cy="452596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b="1" dirty="0">
                <a:cs typeface="Arial" charset="0"/>
              </a:rPr>
              <a:t>Taşıyıcıyı tanıyın !</a:t>
            </a:r>
          </a:p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b="1" dirty="0" err="1">
                <a:cs typeface="Arial" charset="0"/>
              </a:rPr>
              <a:t>Mikrositozu</a:t>
            </a:r>
            <a:r>
              <a:rPr lang="tr-TR" b="1" dirty="0">
                <a:cs typeface="Arial" charset="0"/>
              </a:rPr>
              <a:t> yok saymayın !</a:t>
            </a:r>
          </a:p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b="1" dirty="0">
                <a:cs typeface="Arial" charset="0"/>
              </a:rPr>
              <a:t>Her </a:t>
            </a:r>
            <a:r>
              <a:rPr lang="tr-TR" b="1" dirty="0" err="1">
                <a:cs typeface="Arial" charset="0"/>
              </a:rPr>
              <a:t>mikrositoz</a:t>
            </a:r>
            <a:r>
              <a:rPr lang="tr-TR" b="1" dirty="0">
                <a:cs typeface="Arial" charset="0"/>
              </a:rPr>
              <a:t> demir eksikliği olmayabilir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2447440" y="2597158"/>
            <a:ext cx="9144000" cy="2387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Hemoglobinopatiler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>
                <a:solidFill>
                  <a:schemeClr val="bg1"/>
                </a:solidFill>
                <a:ea typeface="+mj-ea"/>
                <a:cs typeface="+mj-cs"/>
              </a:rPr>
              <a:t>Orak Hücreli Anemi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2" descr="Adsı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60" y="1967101"/>
            <a:ext cx="4725516" cy="299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4000" b="1" dirty="0">
                <a:solidFill>
                  <a:schemeClr val="bg1"/>
                </a:solidFill>
                <a:latin typeface="+mn-lt"/>
                <a:cs typeface="Arial" charset="0"/>
              </a:rPr>
              <a:t>Orak Hücreli Anemi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838200" y="1802179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Clr>
                <a:srgbClr val="C00000"/>
              </a:buClr>
              <a:buNone/>
            </a:pPr>
            <a:r>
              <a:rPr lang="tr-TR" dirty="0"/>
              <a:t>           Beta </a:t>
            </a:r>
            <a:r>
              <a:rPr lang="tr-TR" dirty="0" err="1"/>
              <a:t>globin</a:t>
            </a:r>
            <a:r>
              <a:rPr lang="tr-TR" dirty="0"/>
              <a:t> geninde  6. </a:t>
            </a:r>
            <a:r>
              <a:rPr lang="tr-TR" dirty="0" err="1"/>
              <a:t>kodon’da</a:t>
            </a:r>
            <a:r>
              <a:rPr lang="tr-TR" dirty="0"/>
              <a:t> </a:t>
            </a:r>
            <a:r>
              <a:rPr lang="tr-TR" dirty="0" err="1"/>
              <a:t>adenin</a:t>
            </a:r>
            <a:r>
              <a:rPr lang="tr-TR" dirty="0"/>
              <a:t> yerine </a:t>
            </a:r>
            <a:r>
              <a:rPr lang="tr-TR" dirty="0" err="1"/>
              <a:t>timidin</a:t>
            </a:r>
            <a:endParaRPr lang="tr-TR" dirty="0"/>
          </a:p>
          <a:p>
            <a:pPr>
              <a:spcBef>
                <a:spcPts val="3000"/>
              </a:spcBef>
              <a:buClr>
                <a:srgbClr val="C00000"/>
              </a:buClr>
              <a:buNone/>
            </a:pPr>
            <a:r>
              <a:rPr lang="tr-TR" dirty="0"/>
              <a:t>         Beta </a:t>
            </a:r>
            <a:r>
              <a:rPr lang="tr-TR" dirty="0" err="1"/>
              <a:t>globin</a:t>
            </a:r>
            <a:r>
              <a:rPr lang="tr-TR" dirty="0"/>
              <a:t> molekülü 6. pozisyonda </a:t>
            </a:r>
            <a:r>
              <a:rPr lang="tr-TR" dirty="0" err="1"/>
              <a:t>glutamin</a:t>
            </a:r>
            <a:r>
              <a:rPr lang="tr-TR" dirty="0"/>
              <a:t> yerine valin</a:t>
            </a:r>
          </a:p>
          <a:p>
            <a:pPr>
              <a:spcBef>
                <a:spcPts val="3000"/>
              </a:spcBef>
              <a:buClr>
                <a:srgbClr val="C00000"/>
              </a:buClr>
              <a:buNone/>
            </a:pPr>
            <a:r>
              <a:rPr lang="tr-TR" dirty="0"/>
              <a:t>				Hemoglobin </a:t>
            </a:r>
            <a:r>
              <a:rPr lang="tr-TR" dirty="0" err="1"/>
              <a:t>Polimerizasyonu</a:t>
            </a:r>
            <a:endParaRPr lang="tr-TR" dirty="0"/>
          </a:p>
          <a:p>
            <a:pPr>
              <a:spcBef>
                <a:spcPts val="3000"/>
              </a:spcBef>
              <a:buClr>
                <a:srgbClr val="C00000"/>
              </a:buClr>
              <a:buNone/>
            </a:pPr>
            <a:r>
              <a:rPr lang="tr-TR" dirty="0"/>
              <a:t>			     Eritrosit şekil değişikliği (Oraklaşma)</a:t>
            </a:r>
          </a:p>
          <a:p>
            <a:pPr>
              <a:spcBef>
                <a:spcPts val="3000"/>
              </a:spcBef>
              <a:buClr>
                <a:srgbClr val="C00000"/>
              </a:buClr>
              <a:buNone/>
            </a:pPr>
            <a:r>
              <a:rPr lang="tr-TR" dirty="0"/>
              <a:t>                       Kronik </a:t>
            </a:r>
            <a:r>
              <a:rPr lang="tr-TR" dirty="0" err="1"/>
              <a:t>Hemolitik</a:t>
            </a:r>
            <a:r>
              <a:rPr lang="tr-TR" dirty="0"/>
              <a:t> Anemi ve Organ Hasarı</a:t>
            </a:r>
          </a:p>
          <a:p>
            <a:pPr>
              <a:spcBef>
                <a:spcPts val="3000"/>
              </a:spcBef>
              <a:buClr>
                <a:srgbClr val="C00000"/>
              </a:buClr>
              <a:buNone/>
            </a:pPr>
            <a:endParaRPr lang="tr-TR" dirty="0"/>
          </a:p>
        </p:txBody>
      </p:sp>
      <p:sp>
        <p:nvSpPr>
          <p:cNvPr id="10" name="9 Aşağı Ok"/>
          <p:cNvSpPr/>
          <p:nvPr/>
        </p:nvSpPr>
        <p:spPr>
          <a:xfrm>
            <a:off x="5404338" y="2309446"/>
            <a:ext cx="422031" cy="2696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5427785" y="3048000"/>
            <a:ext cx="422031" cy="2696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5439508" y="3868615"/>
            <a:ext cx="422031" cy="2696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5462954" y="4595446"/>
            <a:ext cx="422031" cy="2696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Orak Hücreli Anemi - Epidemiyoloji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719403" y="1873314"/>
            <a:ext cx="109728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Otozomal</a:t>
            </a:r>
            <a:r>
              <a:rPr lang="tr-TR" dirty="0">
                <a:latin typeface="Arial" charset="0"/>
                <a:cs typeface="Arial" charset="0"/>
              </a:rPr>
              <a:t> Resesif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Akdeniz bölgesi ve </a:t>
            </a:r>
            <a:r>
              <a:rPr lang="tr-TR" dirty="0" err="1">
                <a:latin typeface="Arial" charset="0"/>
                <a:cs typeface="Arial" charset="0"/>
              </a:rPr>
              <a:t>Afrikada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Türkiye 1200 hasta 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Taşıyıcılık 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Türkiye genelinde %0.3 - %0.6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Bazı bölgelerde %10 - %14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chemeClr val="bg1"/>
                </a:solidFill>
                <a:latin typeface="+mn-lt"/>
                <a:cs typeface="Arial" charset="0"/>
              </a:rPr>
              <a:t>Orak Hücreli Anemi-Klinik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180000"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smtClean="0">
                <a:cs typeface="Arial" charset="0"/>
              </a:rPr>
              <a:t>Sarılık, solukluk</a:t>
            </a:r>
          </a:p>
          <a:p>
            <a:pPr marL="180000"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smtClean="0">
                <a:cs typeface="Arial" charset="0"/>
              </a:rPr>
              <a:t>Bakteriyel </a:t>
            </a:r>
            <a:r>
              <a:rPr lang="tr-TR" dirty="0" err="1" smtClean="0">
                <a:cs typeface="Arial" charset="0"/>
              </a:rPr>
              <a:t>sepsis</a:t>
            </a:r>
            <a:endParaRPr lang="tr-TR" dirty="0" smtClean="0">
              <a:cs typeface="Arial" charset="0"/>
            </a:endParaRPr>
          </a:p>
          <a:p>
            <a:pPr marL="180000"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 smtClean="0">
                <a:cs typeface="Arial" charset="0"/>
              </a:rPr>
              <a:t>Daktilit</a:t>
            </a:r>
            <a:endParaRPr lang="tr-TR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 smtClean="0">
                <a:cs typeface="Arial" charset="0"/>
              </a:rPr>
              <a:t>Splenik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sekestrasyon</a:t>
            </a:r>
            <a:endParaRPr lang="tr-TR" dirty="0" smtClean="0">
              <a:cs typeface="Arial" charset="0"/>
            </a:endParaRP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 smtClean="0">
                <a:cs typeface="Arial" charset="0"/>
              </a:rPr>
              <a:t>Vasooklusiv</a:t>
            </a:r>
            <a:r>
              <a:rPr lang="tr-TR" dirty="0" smtClean="0">
                <a:cs typeface="Arial" charset="0"/>
              </a:rPr>
              <a:t> kriz</a:t>
            </a: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smtClean="0">
                <a:cs typeface="Arial" charset="0"/>
              </a:rPr>
              <a:t>Nörolojik komplikasyonlar</a:t>
            </a: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smtClean="0">
                <a:cs typeface="Arial" charset="0"/>
              </a:rPr>
              <a:t>Akut göğüs sendromu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dirty="0" smtClean="0">
              <a:cs typeface="Arial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5879125" y="1825625"/>
            <a:ext cx="5457092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 smtClean="0">
                <a:cs typeface="Arial" charset="0"/>
              </a:rPr>
              <a:t>Aplastik</a:t>
            </a:r>
            <a:r>
              <a:rPr lang="tr-TR" sz="3200" dirty="0" smtClean="0">
                <a:cs typeface="Arial" charset="0"/>
              </a:rPr>
              <a:t> kriz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 smtClean="0">
                <a:cs typeface="Arial" charset="0"/>
              </a:rPr>
              <a:t>Hemolitik</a:t>
            </a:r>
            <a:r>
              <a:rPr lang="tr-TR" sz="3200" dirty="0" smtClean="0">
                <a:cs typeface="Arial" charset="0"/>
              </a:rPr>
              <a:t> kriz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 smtClean="0">
                <a:cs typeface="Arial" pitchFamily="34" charset="0"/>
              </a:rPr>
              <a:t>Avasküler</a:t>
            </a:r>
            <a:r>
              <a:rPr lang="tr-TR" sz="3200" dirty="0" smtClean="0">
                <a:cs typeface="Arial" pitchFamily="34" charset="0"/>
              </a:rPr>
              <a:t> nekroz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 smtClean="0">
                <a:cs typeface="Arial" pitchFamily="34" charset="0"/>
              </a:rPr>
              <a:t>Priapism</a:t>
            </a:r>
            <a:endParaRPr lang="tr-TR" sz="3200" dirty="0" smtClean="0"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 smtClean="0">
                <a:cs typeface="Arial" pitchFamily="34" charset="0"/>
              </a:rPr>
              <a:t>Pulmoner</a:t>
            </a:r>
            <a:r>
              <a:rPr lang="tr-TR" sz="3200" dirty="0" smtClean="0">
                <a:cs typeface="Arial" pitchFamily="34" charset="0"/>
              </a:rPr>
              <a:t> hipertansiyon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3200" dirty="0" err="1" smtClean="0">
                <a:cs typeface="Arial" pitchFamily="34" charset="0"/>
              </a:rPr>
              <a:t>Renal</a:t>
            </a:r>
            <a:r>
              <a:rPr lang="tr-TR" sz="3200" dirty="0" smtClean="0">
                <a:cs typeface="Arial" pitchFamily="34" charset="0"/>
              </a:rPr>
              <a:t> komplikasyonlar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tr-TR" sz="3200" dirty="0" smtClean="0">
                <a:cs typeface="Arial" pitchFamily="34" charset="0"/>
              </a:rPr>
              <a:t>	</a:t>
            </a:r>
            <a:r>
              <a:rPr lang="tr-TR" sz="3200" dirty="0" err="1" smtClean="0">
                <a:cs typeface="Arial" pitchFamily="34" charset="0"/>
              </a:rPr>
              <a:t>Hematüri</a:t>
            </a:r>
            <a:r>
              <a:rPr lang="tr-TR" sz="3200" dirty="0" smtClean="0">
                <a:cs typeface="Arial" pitchFamily="34" charset="0"/>
              </a:rPr>
              <a:t>, </a:t>
            </a:r>
            <a:r>
              <a:rPr lang="tr-TR" sz="3200" dirty="0" err="1" smtClean="0">
                <a:cs typeface="Arial" pitchFamily="34" charset="0"/>
              </a:rPr>
              <a:t>renal</a:t>
            </a:r>
            <a:r>
              <a:rPr lang="tr-TR" sz="3200" dirty="0" smtClean="0">
                <a:cs typeface="Arial" pitchFamily="34" charset="0"/>
              </a:rPr>
              <a:t> </a:t>
            </a:r>
            <a:r>
              <a:rPr lang="tr-TR" sz="3200" dirty="0" err="1" smtClean="0">
                <a:cs typeface="Arial" pitchFamily="34" charset="0"/>
              </a:rPr>
              <a:t>infarktlar</a:t>
            </a:r>
            <a:r>
              <a:rPr lang="tr-TR" sz="3200" dirty="0" smtClean="0">
                <a:cs typeface="Arial" pitchFamily="34" charset="0"/>
              </a:rPr>
              <a:t>, </a:t>
            </a:r>
            <a:r>
              <a:rPr lang="tr-TR" sz="3200" dirty="0" err="1" smtClean="0">
                <a:cs typeface="Arial" pitchFamily="34" charset="0"/>
              </a:rPr>
              <a:t>hipostenüri</a:t>
            </a:r>
            <a:r>
              <a:rPr lang="tr-TR" sz="3200" dirty="0" smtClean="0">
                <a:cs typeface="Arial" pitchFamily="34" charset="0"/>
              </a:rPr>
              <a:t>, </a:t>
            </a:r>
            <a:r>
              <a:rPr lang="tr-TR" sz="3200" dirty="0" err="1" smtClean="0">
                <a:cs typeface="Arial" pitchFamily="34" charset="0"/>
              </a:rPr>
              <a:t>papiller</a:t>
            </a:r>
            <a:r>
              <a:rPr lang="tr-TR" sz="3200" dirty="0" smtClean="0">
                <a:cs typeface="Arial" pitchFamily="34" charset="0"/>
              </a:rPr>
              <a:t> nekroz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sz="3200" dirty="0" smtClean="0"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Orak Hücreli Anemi-Laboratuar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719403" y="1873314"/>
            <a:ext cx="109728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Anemi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Normokrom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normositer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Periferik</a:t>
            </a:r>
            <a:r>
              <a:rPr lang="tr-TR" dirty="0">
                <a:latin typeface="Arial" charset="0"/>
                <a:cs typeface="Arial" charset="0"/>
              </a:rPr>
              <a:t> yaymada orak hücreler 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Retikülositoz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Hemoglobin </a:t>
            </a:r>
            <a:r>
              <a:rPr lang="tr-TR" dirty="0" err="1">
                <a:latin typeface="Arial" charset="0"/>
                <a:cs typeface="Arial" charset="0"/>
              </a:rPr>
              <a:t>elektroforezi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Hb</a:t>
            </a:r>
            <a:r>
              <a:rPr lang="tr-TR" dirty="0">
                <a:latin typeface="Arial" charset="0"/>
                <a:cs typeface="Arial" charset="0"/>
              </a:rPr>
              <a:t> S &gt;%60 </a:t>
            </a: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7445375" y="1976438"/>
          <a:ext cx="3113088" cy="428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name="Image" r:id="rId4" imgW="1078857" imgH="1485714" progId="">
                  <p:embed/>
                </p:oleObj>
              </mc:Choice>
              <mc:Fallback>
                <p:oleObj name="Image" r:id="rId4" imgW="1078857" imgH="1485714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976438"/>
                        <a:ext cx="3113088" cy="4283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4000" b="1">
                <a:solidFill>
                  <a:schemeClr val="bg1"/>
                </a:solidFill>
                <a:latin typeface="Arial" charset="0"/>
                <a:cs typeface="Arial" charset="0"/>
              </a:rPr>
              <a:t>Orak Hücreli Anemi-Tedavi</a:t>
            </a: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>
          <a:xfrm>
            <a:off x="609600" y="1822937"/>
            <a:ext cx="10972800" cy="4925144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Aşılamalar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Proflaktik</a:t>
            </a:r>
            <a:r>
              <a:rPr lang="tr-TR" dirty="0">
                <a:latin typeface="Arial" charset="0"/>
                <a:cs typeface="Arial" charset="0"/>
              </a:rPr>
              <a:t> penisilin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Folik</a:t>
            </a:r>
            <a:r>
              <a:rPr lang="tr-TR" dirty="0">
                <a:latin typeface="Arial" charset="0"/>
                <a:cs typeface="Arial" charset="0"/>
              </a:rPr>
              <a:t> asit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Hidroksiüre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Destek tedavileri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Eritrosit transfüzyonu/kan değişimi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Hematopoetik</a:t>
            </a:r>
            <a:r>
              <a:rPr lang="tr-TR" dirty="0">
                <a:latin typeface="Arial" charset="0"/>
                <a:cs typeface="Arial" charset="0"/>
              </a:rPr>
              <a:t> kök hücre transplantasyonu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Başlık"/>
          <p:cNvSpPr>
            <a:spLocks noGrp="1"/>
          </p:cNvSpPr>
          <p:nvPr>
            <p:ph type="ctrTitle"/>
          </p:nvPr>
        </p:nvSpPr>
        <p:spPr>
          <a:xfrm>
            <a:off x="2446867" y="3716339"/>
            <a:ext cx="8923867" cy="1470025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tr-TR" b="1"/>
          </a:p>
        </p:txBody>
      </p:sp>
      <p:sp>
        <p:nvSpPr>
          <p:cNvPr id="46083" name="4 Alt Başlık"/>
          <p:cNvSpPr>
            <a:spLocks noGrp="1"/>
          </p:cNvSpPr>
          <p:nvPr>
            <p:ph type="subTitle" idx="1"/>
          </p:nvPr>
        </p:nvSpPr>
        <p:spPr>
          <a:xfrm>
            <a:off x="2878992" y="3985969"/>
            <a:ext cx="8534400" cy="124252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Eritrosit </a:t>
            </a:r>
            <a:r>
              <a:rPr lang="tr-TR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Membran</a:t>
            </a: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Bozuklukları</a:t>
            </a:r>
          </a:p>
          <a:p>
            <a:pPr algn="r" eaLnBrk="1" hangingPunct="1"/>
            <a:r>
              <a:rPr lang="tr-TR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Herediter</a:t>
            </a: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Sferositoz</a:t>
            </a:r>
            <a:endParaRPr lang="tr-TR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839788" y="1315857"/>
            <a:ext cx="5157787" cy="8239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200" dirty="0"/>
              <a:t>Hikaye/FM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839788" y="2129522"/>
            <a:ext cx="5157787" cy="4476498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 err="1"/>
              <a:t>Hemoliz</a:t>
            </a:r>
            <a:r>
              <a:rPr lang="tr-TR" b="1" dirty="0"/>
              <a:t> bulguları</a:t>
            </a:r>
          </a:p>
          <a:p>
            <a:pPr lvl="1">
              <a:buClr>
                <a:srgbClr val="C00000"/>
              </a:buClr>
            </a:pPr>
            <a:r>
              <a:rPr lang="tr-TR" b="1" dirty="0"/>
              <a:t>Sarılık</a:t>
            </a:r>
          </a:p>
          <a:p>
            <a:pPr lvl="1">
              <a:buClr>
                <a:srgbClr val="C00000"/>
              </a:buClr>
            </a:pPr>
            <a:r>
              <a:rPr lang="tr-TR" b="1" dirty="0"/>
              <a:t>Dalak büyüklüğü</a:t>
            </a:r>
          </a:p>
          <a:p>
            <a:pPr lvl="1">
              <a:buClr>
                <a:srgbClr val="C00000"/>
              </a:buClr>
            </a:pPr>
            <a:r>
              <a:rPr lang="tr-TR" b="1" dirty="0"/>
              <a:t>Erken yaşlarda safra kesesi taşı</a:t>
            </a:r>
          </a:p>
          <a:p>
            <a:pPr lvl="1">
              <a:buClr>
                <a:srgbClr val="C00000"/>
              </a:buClr>
            </a:pPr>
            <a:r>
              <a:rPr lang="tr-TR" b="1" dirty="0"/>
              <a:t>İdrar renginde koyulaşma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 smtClean="0"/>
              <a:t>Aile </a:t>
            </a:r>
            <a:r>
              <a:rPr lang="tr-TR" b="1" dirty="0"/>
              <a:t>Hikayesi</a:t>
            </a:r>
          </a:p>
          <a:p>
            <a:pPr lvl="1">
              <a:buClr>
                <a:srgbClr val="C00000"/>
              </a:buClr>
            </a:pPr>
            <a:r>
              <a:rPr lang="tr-TR" b="1" dirty="0"/>
              <a:t>Sarılık</a:t>
            </a:r>
          </a:p>
          <a:p>
            <a:pPr lvl="1">
              <a:buClr>
                <a:srgbClr val="C00000"/>
              </a:buClr>
            </a:pPr>
            <a:r>
              <a:rPr lang="tr-TR" b="1" dirty="0" smtClean="0"/>
              <a:t>Anemi / </a:t>
            </a:r>
            <a:r>
              <a:rPr lang="tr-TR" b="1" dirty="0" err="1" smtClean="0"/>
              <a:t>Hemolitik</a:t>
            </a:r>
            <a:r>
              <a:rPr lang="tr-TR" b="1" dirty="0" smtClean="0"/>
              <a:t> </a:t>
            </a:r>
            <a:r>
              <a:rPr lang="tr-TR" b="1" dirty="0"/>
              <a:t>anemi</a:t>
            </a:r>
          </a:p>
          <a:p>
            <a:pPr lvl="1">
              <a:buClr>
                <a:srgbClr val="C00000"/>
              </a:buClr>
            </a:pPr>
            <a:r>
              <a:rPr lang="tr-TR" b="1" dirty="0" err="1"/>
              <a:t>Splenomegali</a:t>
            </a:r>
            <a:r>
              <a:rPr lang="tr-TR" b="1" dirty="0"/>
              <a:t>/</a:t>
            </a:r>
            <a:r>
              <a:rPr lang="tr-TR" b="1" dirty="0" err="1"/>
              <a:t>Splenektomi</a:t>
            </a:r>
            <a:endParaRPr lang="tr-TR" b="1" dirty="0"/>
          </a:p>
          <a:p>
            <a:pPr lvl="1">
              <a:buClr>
                <a:srgbClr val="C00000"/>
              </a:buClr>
            </a:pPr>
            <a:r>
              <a:rPr lang="tr-TR" b="1" dirty="0"/>
              <a:t>Erken yaşta safra kesesi </a:t>
            </a:r>
            <a:r>
              <a:rPr lang="tr-TR" b="1" dirty="0" smtClean="0"/>
              <a:t>taşı</a:t>
            </a:r>
          </a:p>
          <a:p>
            <a:pPr lvl="1">
              <a:buClr>
                <a:srgbClr val="C00000"/>
              </a:buClr>
            </a:pPr>
            <a:r>
              <a:rPr lang="tr-TR" b="1" dirty="0" smtClean="0"/>
              <a:t>Transfüzyon</a:t>
            </a:r>
            <a:endParaRPr lang="tr-TR" b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sz="2400" dirty="0"/>
          </a:p>
        </p:txBody>
      </p:sp>
      <p:sp>
        <p:nvSpPr>
          <p:cNvPr id="9" name="8 Metin Yer Tutucusu"/>
          <p:cNvSpPr>
            <a:spLocks noGrp="1"/>
          </p:cNvSpPr>
          <p:nvPr>
            <p:ph type="body" sz="quarter" idx="3"/>
          </p:nvPr>
        </p:nvSpPr>
        <p:spPr>
          <a:xfrm>
            <a:off x="6172200" y="1315857"/>
            <a:ext cx="5183188" cy="8239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200" dirty="0"/>
              <a:t>Laboratuvar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72200" y="2163322"/>
            <a:ext cx="5372100" cy="4575351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/>
              <a:t>Eritrosit yıkımı</a:t>
            </a:r>
          </a:p>
          <a:p>
            <a:pPr lvl="1">
              <a:buClr>
                <a:srgbClr val="C00000"/>
              </a:buClr>
            </a:pPr>
            <a:r>
              <a:rPr lang="tr-TR" b="1" dirty="0" err="1"/>
              <a:t>İndirekt</a:t>
            </a:r>
            <a:r>
              <a:rPr lang="tr-TR" b="1" dirty="0"/>
              <a:t> </a:t>
            </a:r>
            <a:r>
              <a:rPr lang="tr-TR" b="1" dirty="0" err="1"/>
              <a:t>hiperbilirübinemi</a:t>
            </a:r>
            <a:endParaRPr lang="tr-TR" b="1" dirty="0"/>
          </a:p>
          <a:p>
            <a:pPr lvl="1">
              <a:buClr>
                <a:srgbClr val="C00000"/>
              </a:buClr>
            </a:pPr>
            <a:r>
              <a:rPr lang="tr-TR" b="1" dirty="0"/>
              <a:t>Artmış LDH</a:t>
            </a:r>
          </a:p>
          <a:p>
            <a:pPr lvl="1">
              <a:buClr>
                <a:srgbClr val="C00000"/>
              </a:buClr>
            </a:pPr>
            <a:r>
              <a:rPr lang="tr-TR" b="1" dirty="0"/>
              <a:t>Artmış AST</a:t>
            </a:r>
          </a:p>
          <a:p>
            <a:pPr lvl="1">
              <a:buClr>
                <a:srgbClr val="C00000"/>
              </a:buClr>
            </a:pPr>
            <a:r>
              <a:rPr lang="tr-TR" b="1" dirty="0" err="1"/>
              <a:t>Haptoglobinde</a:t>
            </a:r>
            <a:r>
              <a:rPr lang="tr-TR" b="1" dirty="0"/>
              <a:t> azalma</a:t>
            </a:r>
          </a:p>
          <a:p>
            <a:pPr lvl="1">
              <a:buClr>
                <a:srgbClr val="C00000"/>
              </a:buClr>
            </a:pPr>
            <a:r>
              <a:rPr lang="tr-TR" b="1" dirty="0" err="1"/>
              <a:t>Hemoglobinüri</a:t>
            </a:r>
            <a:endParaRPr lang="tr-TR" b="1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 err="1"/>
              <a:t>Kompansasyon</a:t>
            </a:r>
            <a:endParaRPr lang="tr-TR" b="1" dirty="0"/>
          </a:p>
          <a:p>
            <a:pPr lvl="1">
              <a:buClr>
                <a:srgbClr val="C00000"/>
              </a:buClr>
            </a:pPr>
            <a:r>
              <a:rPr lang="tr-TR" b="1" dirty="0" err="1"/>
              <a:t>Retikülositoz</a:t>
            </a: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838200" y="122229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Acaba bu anemi </a:t>
            </a:r>
            <a:r>
              <a:rPr lang="tr-TR" sz="4000" b="1" dirty="0" err="1" smtClean="0">
                <a:solidFill>
                  <a:schemeClr val="bg1"/>
                </a:solidFill>
              </a:rPr>
              <a:t>Hemoliz’e</a:t>
            </a:r>
            <a:r>
              <a:rPr lang="tr-TR" sz="4000" b="1" dirty="0" smtClean="0">
                <a:solidFill>
                  <a:schemeClr val="bg1"/>
                </a:solidFill>
              </a:rPr>
              <a:t> ikincil mi ?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>
                <a:solidFill>
                  <a:schemeClr val="bg1"/>
                </a:solidFill>
                <a:latin typeface="Arial" charset="0"/>
                <a:cs typeface="Arial" charset="0"/>
              </a:rPr>
              <a:t>Herediter Sferositoz</a:t>
            </a:r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En sık görülen </a:t>
            </a:r>
            <a:r>
              <a:rPr lang="tr-TR" dirty="0" err="1">
                <a:latin typeface="Arial" charset="0"/>
                <a:cs typeface="Arial" charset="0"/>
              </a:rPr>
              <a:t>herediter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membran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defekti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Kuzey Avrupa 1/5000 sıklıkta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Geniş klinik spektrum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Kalıtım:</a:t>
            </a:r>
          </a:p>
        </p:txBody>
      </p:sp>
      <p:sp>
        <p:nvSpPr>
          <p:cNvPr id="47108" name="3 Metin kutusu"/>
          <p:cNvSpPr txBox="1">
            <a:spLocks noChangeArrowheads="1"/>
          </p:cNvSpPr>
          <p:nvPr/>
        </p:nvSpPr>
        <p:spPr bwMode="auto">
          <a:xfrm>
            <a:off x="2787067" y="3816078"/>
            <a:ext cx="354154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tr-TR" sz="3200" dirty="0" err="1"/>
              <a:t>Otozomal</a:t>
            </a:r>
            <a:r>
              <a:rPr lang="tr-TR" sz="3200" dirty="0"/>
              <a:t> Dominant</a:t>
            </a:r>
          </a:p>
          <a:p>
            <a:pPr>
              <a:spcBef>
                <a:spcPts val="600"/>
              </a:spcBef>
            </a:pPr>
            <a:r>
              <a:rPr lang="tr-TR" sz="3200" dirty="0" err="1"/>
              <a:t>Otozomal</a:t>
            </a:r>
            <a:r>
              <a:rPr lang="tr-TR" sz="3200" dirty="0"/>
              <a:t> Resesif</a:t>
            </a:r>
          </a:p>
          <a:p>
            <a:pPr>
              <a:spcBef>
                <a:spcPts val="600"/>
              </a:spcBef>
            </a:pPr>
            <a:r>
              <a:rPr lang="tr-TR" sz="3200" dirty="0" err="1"/>
              <a:t>Sporadik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Herediter</a:t>
            </a:r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Sferositoz</a:t>
            </a:r>
            <a:endParaRPr lang="tr-T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67" y="1555751"/>
            <a:ext cx="1070186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8435331" y="6524626"/>
            <a:ext cx="3756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Nelson </a:t>
            </a:r>
            <a:r>
              <a:rPr lang="tr-TR" sz="1600" dirty="0" err="1" smtClean="0"/>
              <a:t>Textbook</a:t>
            </a:r>
            <a:r>
              <a:rPr lang="tr-TR" sz="1600" dirty="0" smtClean="0"/>
              <a:t> of </a:t>
            </a:r>
            <a:r>
              <a:rPr lang="tr-TR" sz="1600" dirty="0" err="1" smtClean="0"/>
              <a:t>Pediatrics</a:t>
            </a:r>
            <a:r>
              <a:rPr lang="tr-TR" sz="1600" dirty="0" smtClean="0"/>
              <a:t>, 19th </a:t>
            </a:r>
            <a:r>
              <a:rPr lang="tr-TR" sz="1600" dirty="0" err="1" smtClean="0"/>
              <a:t>edition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>
          <a:xfrm>
            <a:off x="609600" y="1133475"/>
            <a:ext cx="10972800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Herediter</a:t>
            </a: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Sferositozda</a:t>
            </a: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sık görülen gen mutasyonları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719668" y="2492375"/>
          <a:ext cx="10753193" cy="2952327"/>
        </p:xfrm>
        <a:graphic>
          <a:graphicData uri="http://schemas.openxmlformats.org/drawingml/2006/table">
            <a:tbl>
              <a:tblPr/>
              <a:tblGrid>
                <a:gridCol w="257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2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Protein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İlgili Gen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HS hastaları arasındaki sıklık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Kalıtım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tr-TR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Ankirin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ANK1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%50-%67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OD/OR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tr-TR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Band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AE1(SLC4A1)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%15-%20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OD&gt;OR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Beta </a:t>
                      </a:r>
                      <a:r>
                        <a:rPr lang="tr-TR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Spektrin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SPTB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%15-%20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Alfa </a:t>
                      </a:r>
                      <a:r>
                        <a:rPr lang="tr-TR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Spektrin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SPTA1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&lt;%5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1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Protein 4.2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EPB42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&lt;%5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>
                <a:solidFill>
                  <a:schemeClr val="bg1"/>
                </a:solidFill>
                <a:latin typeface="Arial" charset="0"/>
                <a:cs typeface="Arial" charset="0"/>
              </a:rPr>
              <a:t>Klinik Bulgular</a:t>
            </a:r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Yenidoğan</a:t>
            </a:r>
            <a:r>
              <a:rPr lang="tr-TR" dirty="0">
                <a:latin typeface="Arial" charset="0"/>
                <a:cs typeface="Arial" charset="0"/>
              </a:rPr>
              <a:t> döneminde anemi ve sarılık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  <a:sym typeface="Wingdings" pitchFamily="2" charset="2"/>
              </a:rPr>
              <a:t>Asemptomatik</a:t>
            </a:r>
            <a:r>
              <a:rPr lang="tr-TR" dirty="0">
                <a:latin typeface="Arial" charset="0"/>
                <a:cs typeface="Arial" charset="0"/>
                <a:sym typeface="Wingdings" pitchFamily="2" charset="2"/>
              </a:rPr>
              <a:t>ağır anemi, sarılık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  <a:sym typeface="Wingdings" pitchFamily="2" charset="2"/>
              </a:rPr>
              <a:t>Splenomegali</a:t>
            </a:r>
            <a:r>
              <a:rPr lang="tr-TR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  <a:sym typeface="Wingdings" pitchFamily="2" charset="2"/>
              </a:rPr>
              <a:t>Safra taşları (4-5 y)</a:t>
            </a:r>
            <a:endParaRPr lang="tr-T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>
                <a:solidFill>
                  <a:schemeClr val="bg1"/>
                </a:solidFill>
                <a:latin typeface="Arial" charset="0"/>
                <a:cs typeface="Arial" charset="0"/>
              </a:rPr>
              <a:t>Klinik Bulgular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Aplastik</a:t>
            </a:r>
            <a:r>
              <a:rPr lang="tr-TR" dirty="0">
                <a:latin typeface="Arial" charset="0"/>
                <a:cs typeface="Arial" charset="0"/>
              </a:rPr>
              <a:t> kriz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Parvovirüs</a:t>
            </a:r>
            <a:endParaRPr lang="tr-TR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</a:pPr>
            <a:r>
              <a:rPr lang="tr-TR" dirty="0">
                <a:latin typeface="Arial" charset="0"/>
                <a:cs typeface="Arial" charset="0"/>
              </a:rPr>
              <a:t>Diğer enfeksiyonlar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sz="8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Hemolitik</a:t>
            </a:r>
            <a:r>
              <a:rPr lang="tr-TR" dirty="0">
                <a:latin typeface="Arial" charset="0"/>
                <a:cs typeface="Arial" charset="0"/>
              </a:rPr>
              <a:t> kriz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</a:pPr>
            <a:r>
              <a:rPr lang="tr-TR" dirty="0">
                <a:latin typeface="Arial" charset="0"/>
                <a:cs typeface="Arial" charset="0"/>
              </a:rPr>
              <a:t>Enfeksiyon</a:t>
            </a:r>
          </a:p>
          <a:p>
            <a:pPr lvl="1"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sz="8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Folik</a:t>
            </a:r>
            <a:r>
              <a:rPr lang="tr-TR" dirty="0">
                <a:latin typeface="Arial" charset="0"/>
                <a:cs typeface="Arial" charset="0"/>
              </a:rPr>
              <a:t> asit eksikliği</a:t>
            </a:r>
          </a:p>
          <a:p>
            <a:pPr lvl="1" eaLnBrk="1" hangingPunct="1">
              <a:spcBef>
                <a:spcPts val="1200"/>
              </a:spcBef>
              <a:buClr>
                <a:srgbClr val="C00000"/>
              </a:buClr>
            </a:pPr>
            <a:endParaRPr lang="tr-T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Laboratuar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Normokrom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normositer</a:t>
            </a:r>
            <a:r>
              <a:rPr lang="tr-TR" dirty="0">
                <a:latin typeface="Arial" charset="0"/>
                <a:cs typeface="Arial" charset="0"/>
              </a:rPr>
              <a:t> anemi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Artmış OEHK (36-38 g/</a:t>
            </a:r>
            <a:r>
              <a:rPr lang="tr-TR" dirty="0" err="1">
                <a:latin typeface="Arial" charset="0"/>
                <a:cs typeface="Arial" charset="0"/>
              </a:rPr>
              <a:t>dl</a:t>
            </a:r>
            <a:r>
              <a:rPr lang="tr-TR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 smtClean="0">
                <a:latin typeface="Arial" charset="0"/>
                <a:cs typeface="Arial" charset="0"/>
              </a:rPr>
              <a:t>Retikülositoz</a:t>
            </a:r>
            <a:endParaRPr lang="tr-T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Laboratuar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Normokrom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normositer</a:t>
            </a:r>
            <a:r>
              <a:rPr lang="tr-TR" dirty="0">
                <a:latin typeface="Arial" charset="0"/>
                <a:cs typeface="Arial" charset="0"/>
              </a:rPr>
              <a:t> anemi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Artmış OEHK (36-38 g/</a:t>
            </a:r>
            <a:r>
              <a:rPr lang="tr-TR" dirty="0" err="1">
                <a:latin typeface="Arial" charset="0"/>
                <a:cs typeface="Arial" charset="0"/>
              </a:rPr>
              <a:t>dl</a:t>
            </a:r>
            <a:r>
              <a:rPr lang="tr-TR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Retikülositoz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Periferik</a:t>
            </a:r>
            <a:r>
              <a:rPr lang="tr-TR" dirty="0">
                <a:latin typeface="Arial" charset="0"/>
                <a:cs typeface="Arial" charset="0"/>
              </a:rPr>
              <a:t> yaymada </a:t>
            </a:r>
            <a:r>
              <a:rPr lang="tr-TR" dirty="0" err="1" smtClean="0">
                <a:latin typeface="Arial" charset="0"/>
                <a:cs typeface="Arial" charset="0"/>
              </a:rPr>
              <a:t>sferositler</a:t>
            </a:r>
            <a:endParaRPr lang="tr-TR" dirty="0">
              <a:latin typeface="Arial" charset="0"/>
              <a:cs typeface="Arial" charset="0"/>
            </a:endParaRPr>
          </a:p>
        </p:txBody>
      </p:sp>
      <p:pic>
        <p:nvPicPr>
          <p:cNvPr id="70660" name="Picture 4" descr="C:\Users\Elif\Pictures\hemolitik.anemi\SFEROSİ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634" y="2650269"/>
            <a:ext cx="5407031" cy="289709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Laboratuar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84631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Normokrom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normositer</a:t>
            </a:r>
            <a:r>
              <a:rPr lang="tr-TR" dirty="0">
                <a:latin typeface="Arial" charset="0"/>
                <a:cs typeface="Arial" charset="0"/>
              </a:rPr>
              <a:t> anemi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Artmış OEHK (36-38 g/</a:t>
            </a:r>
            <a:r>
              <a:rPr lang="tr-TR" dirty="0" err="1">
                <a:latin typeface="Arial" charset="0"/>
                <a:cs typeface="Arial" charset="0"/>
              </a:rPr>
              <a:t>dl</a:t>
            </a:r>
            <a:r>
              <a:rPr lang="tr-TR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Retikülositoz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Periferik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smtClean="0">
                <a:latin typeface="Arial" charset="0"/>
                <a:cs typeface="Arial" charset="0"/>
              </a:rPr>
              <a:t>yaymada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Osmotik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 smtClean="0">
                <a:latin typeface="Arial" charset="0"/>
                <a:cs typeface="Arial" charset="0"/>
              </a:rPr>
              <a:t>Frajilite</a:t>
            </a:r>
            <a:endParaRPr lang="tr-TR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 smtClean="0">
                <a:latin typeface="Arial" charset="0"/>
                <a:cs typeface="Arial" charset="0"/>
              </a:rPr>
              <a:t>Eosin</a:t>
            </a:r>
            <a:r>
              <a:rPr lang="tr-TR" dirty="0" smtClean="0">
                <a:latin typeface="Arial" charset="0"/>
                <a:cs typeface="Arial" charset="0"/>
              </a:rPr>
              <a:t>-5’-</a:t>
            </a:r>
            <a:r>
              <a:rPr lang="tr-TR" dirty="0" err="1" smtClean="0">
                <a:latin typeface="Arial" charset="0"/>
                <a:cs typeface="Arial" charset="0"/>
              </a:rPr>
              <a:t>maleimid</a:t>
            </a:r>
            <a:r>
              <a:rPr lang="tr-TR" dirty="0" smtClean="0">
                <a:latin typeface="Arial" charset="0"/>
                <a:cs typeface="Arial" charset="0"/>
              </a:rPr>
              <a:t> bağlanma testi 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 smtClean="0">
                <a:latin typeface="Arial" charset="0"/>
                <a:cs typeface="Arial" charset="0"/>
              </a:rPr>
              <a:t>Ektasitometri</a:t>
            </a:r>
            <a:endParaRPr lang="tr-T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3600">
                <a:solidFill>
                  <a:schemeClr val="bg1"/>
                </a:solidFill>
                <a:latin typeface="Arial" charset="0"/>
                <a:cs typeface="Arial" charset="0"/>
              </a:rPr>
              <a:t>Sferositlerin Görüldüğü Diğer Durumlar</a:t>
            </a:r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ABO uygunsuzluğu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Yanıklar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Clostridial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sepsis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Otoimmün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hemolitik</a:t>
            </a:r>
            <a:r>
              <a:rPr lang="tr-TR" dirty="0">
                <a:latin typeface="Arial" charset="0"/>
                <a:cs typeface="Arial" charset="0"/>
              </a:rPr>
              <a:t> anemi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Wilson hastalığı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Tedavi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92151" y="1557338"/>
            <a:ext cx="10972800" cy="452596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sz="2800" dirty="0">
                <a:latin typeface="Arial" charset="0"/>
                <a:cs typeface="Arial" charset="0"/>
              </a:rPr>
              <a:t>Aileyi ve hastayı olası komplikasyonlar açısından bilgilendirme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sz="2800" dirty="0" err="1">
                <a:latin typeface="Arial" charset="0"/>
                <a:cs typeface="Arial" charset="0"/>
              </a:rPr>
              <a:t>Folik</a:t>
            </a:r>
            <a:r>
              <a:rPr lang="tr-TR" sz="2800" dirty="0">
                <a:latin typeface="Arial" charset="0"/>
                <a:cs typeface="Arial" charset="0"/>
              </a:rPr>
              <a:t> asit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sz="2800" dirty="0">
                <a:latin typeface="Arial" charset="0"/>
                <a:cs typeface="Arial" charset="0"/>
              </a:rPr>
              <a:t>Gerektiğinde eritrosit transfüzyonu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sz="2800" dirty="0" err="1">
                <a:latin typeface="Arial" charset="0"/>
                <a:cs typeface="Arial" charset="0"/>
              </a:rPr>
              <a:t>Splenektomi</a:t>
            </a:r>
            <a:r>
              <a:rPr lang="tr-TR" sz="2800" dirty="0">
                <a:latin typeface="Arial" charset="0"/>
                <a:cs typeface="Arial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dirty="0">
                <a:latin typeface="Arial" charset="0"/>
                <a:cs typeface="Arial" charset="0"/>
              </a:rPr>
              <a:t>Ciddi anemi ve </a:t>
            </a:r>
            <a:r>
              <a:rPr lang="tr-TR" dirty="0" err="1">
                <a:latin typeface="Arial" charset="0"/>
                <a:cs typeface="Arial" charset="0"/>
              </a:rPr>
              <a:t>retikülositoz</a:t>
            </a:r>
            <a:endParaRPr lang="tr-TR" dirty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dirty="0">
                <a:latin typeface="Arial" charset="0"/>
                <a:cs typeface="Arial" charset="0"/>
              </a:rPr>
              <a:t>Büyüme geriliği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dirty="0" err="1">
                <a:latin typeface="Arial" charset="0"/>
                <a:cs typeface="Arial" charset="0"/>
              </a:rPr>
              <a:t>Kardiyomegali</a:t>
            </a:r>
            <a:endParaRPr lang="tr-TR" dirty="0"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sz="2800" dirty="0" err="1">
                <a:latin typeface="Arial" charset="0"/>
                <a:cs typeface="Arial" charset="0"/>
              </a:rPr>
              <a:t>Kolesistektomi</a:t>
            </a:r>
            <a:endParaRPr lang="tr-TR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839788" y="1458737"/>
            <a:ext cx="5157787" cy="8239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200" dirty="0"/>
              <a:t>Eritrositle ilgili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839788" y="2369147"/>
            <a:ext cx="5157787" cy="4476498"/>
          </a:xfrm>
        </p:spPr>
        <p:txBody>
          <a:bodyPr>
            <a:noAutofit/>
          </a:bodyPr>
          <a:lstStyle/>
          <a:p>
            <a:pPr marL="342900" indent="-342900">
              <a:buFontTx/>
              <a:buAutoNum type="arabicPeriod"/>
            </a:pPr>
            <a:r>
              <a:rPr lang="tr-TR" sz="2400" b="1" dirty="0" err="1"/>
              <a:t>Hemoglobinopatiler</a:t>
            </a:r>
            <a:endParaRPr lang="tr-TR" sz="2400" b="1" dirty="0"/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sz="2000" b="1" dirty="0">
                <a:solidFill>
                  <a:srgbClr val="C00000"/>
                </a:solidFill>
              </a:rPr>
              <a:t>Nicelik olarak eksiklik (</a:t>
            </a:r>
            <a:r>
              <a:rPr lang="tr-TR" sz="2000" b="1" dirty="0" err="1">
                <a:solidFill>
                  <a:srgbClr val="C00000"/>
                </a:solidFill>
              </a:rPr>
              <a:t>Talasemi</a:t>
            </a:r>
            <a:r>
              <a:rPr lang="tr-TR" sz="2000" b="1" dirty="0">
                <a:solidFill>
                  <a:srgbClr val="C00000"/>
                </a:solidFill>
              </a:rPr>
              <a:t>)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sz="2000" b="1" dirty="0">
                <a:solidFill>
                  <a:srgbClr val="C00000"/>
                </a:solidFill>
              </a:rPr>
              <a:t>Nitelik olarak eksiklik (OHA)</a:t>
            </a:r>
          </a:p>
          <a:p>
            <a:pPr marL="342900" indent="-342900">
              <a:buFontTx/>
              <a:buAutoNum type="arabicPeriod"/>
            </a:pPr>
            <a:r>
              <a:rPr lang="tr-TR" sz="2400" b="1" dirty="0"/>
              <a:t>Eritrosit </a:t>
            </a:r>
            <a:r>
              <a:rPr lang="tr-TR" sz="2400" b="1" dirty="0" err="1"/>
              <a:t>Membran</a:t>
            </a:r>
            <a:r>
              <a:rPr lang="tr-TR" sz="2400" b="1" dirty="0"/>
              <a:t> Bozuklukları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sz="2000" b="1" dirty="0" err="1">
                <a:solidFill>
                  <a:srgbClr val="C00000"/>
                </a:solidFill>
              </a:rPr>
              <a:t>Herediter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Sferositoz</a:t>
            </a:r>
            <a:endParaRPr lang="tr-TR" sz="2000" b="1" dirty="0">
              <a:solidFill>
                <a:srgbClr val="C00000"/>
              </a:solidFill>
            </a:endParaRP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sz="2000" b="1" dirty="0" err="1"/>
              <a:t>Herediter</a:t>
            </a:r>
            <a:r>
              <a:rPr lang="tr-TR" sz="2000" b="1" dirty="0"/>
              <a:t> </a:t>
            </a:r>
            <a:r>
              <a:rPr lang="tr-TR" sz="2000" b="1" dirty="0" err="1"/>
              <a:t>Eliptositoz</a:t>
            </a:r>
            <a:endParaRPr lang="tr-TR" sz="2000" b="1" dirty="0"/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sz="2000" b="1" dirty="0" err="1"/>
              <a:t>Herediter</a:t>
            </a:r>
            <a:r>
              <a:rPr lang="tr-TR" sz="2000" b="1" dirty="0"/>
              <a:t> </a:t>
            </a:r>
            <a:r>
              <a:rPr lang="tr-TR" sz="2000" b="1" dirty="0" err="1"/>
              <a:t>Stomatositoz</a:t>
            </a:r>
            <a:endParaRPr lang="tr-TR" b="1" dirty="0"/>
          </a:p>
          <a:p>
            <a:pPr marL="342900" indent="-342900">
              <a:buFontTx/>
              <a:buAutoNum type="arabicPeriod"/>
            </a:pPr>
            <a:r>
              <a:rPr lang="tr-TR" sz="2400" b="1" dirty="0"/>
              <a:t>Eritrosit Enzim </a:t>
            </a:r>
            <a:r>
              <a:rPr lang="tr-TR" sz="2400" b="1" dirty="0" err="1"/>
              <a:t>defektleri</a:t>
            </a:r>
            <a:r>
              <a:rPr lang="tr-TR" sz="2400" b="1" dirty="0"/>
              <a:t> 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sz="2000" b="1" dirty="0"/>
              <a:t>ATP üretiminde </a:t>
            </a:r>
            <a:r>
              <a:rPr lang="tr-TR" sz="2000" b="1" dirty="0" err="1"/>
              <a:t>defekt</a:t>
            </a:r>
            <a:r>
              <a:rPr lang="tr-TR" sz="2000" b="1" dirty="0"/>
              <a:t> (PK </a:t>
            </a:r>
            <a:r>
              <a:rPr lang="tr-TR" sz="2000" b="1" dirty="0" err="1"/>
              <a:t>Eks</a:t>
            </a:r>
            <a:r>
              <a:rPr lang="tr-TR" sz="2000" b="1" dirty="0"/>
              <a:t>.)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sz="2000" b="1" dirty="0">
                <a:solidFill>
                  <a:srgbClr val="C00000"/>
                </a:solidFill>
              </a:rPr>
              <a:t>NADPH üretiminde </a:t>
            </a:r>
            <a:r>
              <a:rPr lang="tr-TR" sz="2000" b="1" dirty="0" err="1">
                <a:solidFill>
                  <a:srgbClr val="C00000"/>
                </a:solidFill>
              </a:rPr>
              <a:t>defekt</a:t>
            </a:r>
            <a:r>
              <a:rPr lang="tr-TR" sz="2000" b="1" dirty="0">
                <a:solidFill>
                  <a:srgbClr val="C00000"/>
                </a:solidFill>
              </a:rPr>
              <a:t> (G6PD </a:t>
            </a:r>
            <a:r>
              <a:rPr lang="tr-TR" sz="2000" b="1" dirty="0" err="1">
                <a:solidFill>
                  <a:srgbClr val="C00000"/>
                </a:solidFill>
              </a:rPr>
              <a:t>Eks</a:t>
            </a:r>
            <a:r>
              <a:rPr lang="tr-TR" sz="2000" b="1" dirty="0">
                <a:solidFill>
                  <a:srgbClr val="C00000"/>
                </a:solidFill>
              </a:rPr>
              <a:t>.)</a:t>
            </a:r>
            <a:endParaRPr lang="tr-TR" sz="2000" b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sz="2400" dirty="0"/>
          </a:p>
        </p:txBody>
      </p:sp>
      <p:sp>
        <p:nvSpPr>
          <p:cNvPr id="9" name="8 Metin Yer Tutucusu"/>
          <p:cNvSpPr>
            <a:spLocks noGrp="1"/>
          </p:cNvSpPr>
          <p:nvPr>
            <p:ph type="body" sz="quarter" idx="3"/>
          </p:nvPr>
        </p:nvSpPr>
        <p:spPr>
          <a:xfrm>
            <a:off x="6172200" y="1458737"/>
            <a:ext cx="5183188" cy="8239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200" dirty="0"/>
              <a:t>Eritrosit dışı 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72200" y="2406218"/>
            <a:ext cx="5372100" cy="457535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AutoNum type="arabicPeriod"/>
            </a:pPr>
            <a:r>
              <a:rPr lang="tr-TR" b="1" dirty="0" err="1"/>
              <a:t>İmmün</a:t>
            </a:r>
            <a:r>
              <a:rPr lang="tr-TR" b="1" dirty="0"/>
              <a:t> </a:t>
            </a:r>
            <a:r>
              <a:rPr lang="tr-TR" b="1" dirty="0" err="1"/>
              <a:t>Hemolitik</a:t>
            </a:r>
            <a:r>
              <a:rPr lang="tr-TR" b="1" dirty="0"/>
              <a:t> Anemiler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 err="1"/>
              <a:t>İzoimmün</a:t>
            </a:r>
            <a:endParaRPr lang="tr-TR" b="1" dirty="0"/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 err="1"/>
              <a:t>Alloimmün</a:t>
            </a:r>
            <a:endParaRPr lang="tr-TR" b="1" dirty="0"/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 err="1">
                <a:solidFill>
                  <a:srgbClr val="C00000"/>
                </a:solidFill>
              </a:rPr>
              <a:t>Otoimmün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</a:p>
          <a:p>
            <a:pPr marL="800100" lvl="1" indent="-342900">
              <a:buFont typeface="Calibri" pitchFamily="34" charset="0"/>
              <a:buAutoNum type="alphaLcPeriod"/>
            </a:pPr>
            <a:endParaRPr lang="tr-TR" sz="800" b="1" dirty="0"/>
          </a:p>
          <a:p>
            <a:pPr marL="342900" indent="-342900">
              <a:buFont typeface="Calibri" pitchFamily="34" charset="0"/>
              <a:buAutoNum type="arabicPeriod"/>
            </a:pPr>
            <a:r>
              <a:rPr lang="tr-TR" b="1" dirty="0" err="1"/>
              <a:t>Mikroanjiopatik</a:t>
            </a:r>
            <a:r>
              <a:rPr lang="tr-TR" b="1" dirty="0"/>
              <a:t> </a:t>
            </a:r>
            <a:r>
              <a:rPr lang="tr-TR" b="1" dirty="0" err="1"/>
              <a:t>Hemolitik</a:t>
            </a:r>
            <a:r>
              <a:rPr lang="tr-TR" b="1" dirty="0"/>
              <a:t> Anemiler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/>
              <a:t>HÜS, TTP, DİK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 err="1"/>
              <a:t>Prostatik</a:t>
            </a:r>
            <a:r>
              <a:rPr lang="tr-TR" b="1" dirty="0"/>
              <a:t> Kalp Kapakçığı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/>
              <a:t>Yanıklar</a:t>
            </a:r>
          </a:p>
          <a:p>
            <a:pPr marL="800100" lvl="1" indent="-342900">
              <a:buFont typeface="Calibri" pitchFamily="34" charset="0"/>
              <a:buAutoNum type="alphaLcPeriod"/>
            </a:pPr>
            <a:endParaRPr lang="tr-TR" sz="800" b="1" dirty="0"/>
          </a:p>
          <a:p>
            <a:pPr marL="342900" indent="-342900">
              <a:buFont typeface="Calibri" pitchFamily="34" charset="0"/>
              <a:buAutoNum type="arabicPeriod"/>
            </a:pPr>
            <a:r>
              <a:rPr lang="tr-TR" b="1" dirty="0" err="1"/>
              <a:t>Hipersplenizm</a:t>
            </a:r>
            <a:endParaRPr lang="tr-TR" b="1" dirty="0"/>
          </a:p>
          <a:p>
            <a:pPr marL="342900" indent="-342900">
              <a:buFont typeface="Calibri" pitchFamily="34" charset="0"/>
              <a:buAutoNum type="arabicPeriod"/>
            </a:pPr>
            <a:endParaRPr lang="tr-TR" sz="800" b="1" dirty="0"/>
          </a:p>
          <a:p>
            <a:pPr marL="342900" indent="-342900">
              <a:buFont typeface="Calibri" pitchFamily="34" charset="0"/>
              <a:buAutoNum type="arabicPeriod"/>
            </a:pPr>
            <a:r>
              <a:rPr lang="tr-TR" b="1" dirty="0"/>
              <a:t>Plazma Faktörleri ile ilişkili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 err="1"/>
              <a:t>Abetalipoproteinemi</a:t>
            </a:r>
            <a:endParaRPr lang="tr-TR" b="1" dirty="0"/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/>
              <a:t>Enfeksiyonlar</a:t>
            </a:r>
          </a:p>
          <a:p>
            <a:pPr marL="800100" lvl="1" indent="-342900">
              <a:buFont typeface="Calibri" pitchFamily="34" charset="0"/>
              <a:buAutoNum type="alphaLcPeriod"/>
            </a:pPr>
            <a:r>
              <a:rPr lang="tr-TR" b="1" dirty="0"/>
              <a:t>Wilson Hastalığı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tr-TR" b="1" dirty="0" err="1">
                <a:solidFill>
                  <a:schemeClr val="bg1"/>
                </a:solidFill>
              </a:rPr>
              <a:t>Hemolitik</a:t>
            </a:r>
            <a:r>
              <a:rPr lang="tr-TR" b="1" dirty="0">
                <a:solidFill>
                  <a:schemeClr val="bg1"/>
                </a:solidFill>
              </a:rPr>
              <a:t> Anemi Nedenleri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3 Başlık"/>
          <p:cNvSpPr>
            <a:spLocks noGrp="1"/>
          </p:cNvSpPr>
          <p:nvPr>
            <p:ph type="ctrTitle"/>
          </p:nvPr>
        </p:nvSpPr>
        <p:spPr>
          <a:xfrm>
            <a:off x="914400" y="3933825"/>
            <a:ext cx="10363200" cy="16129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56323" name="4 Alt Başlık"/>
          <p:cNvSpPr>
            <a:spLocks noGrp="1"/>
          </p:cNvSpPr>
          <p:nvPr>
            <p:ph type="subTitle" idx="1"/>
          </p:nvPr>
        </p:nvSpPr>
        <p:spPr>
          <a:xfrm>
            <a:off x="2133600" y="3933825"/>
            <a:ext cx="9144000" cy="16557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r"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Eritrosit Enzim </a:t>
            </a:r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Defektleri</a:t>
            </a:r>
            <a:endParaRPr lang="tr-T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NADPH Üretim </a:t>
            </a:r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Defekti</a:t>
            </a:r>
            <a:endParaRPr lang="tr-T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G6PD Eksikliği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>
          <a:xfrm>
            <a:off x="838200" y="376848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G6PD Eksikliği</a:t>
            </a:r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97152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tr-TR" dirty="0">
                <a:latin typeface="Arial" charset="0"/>
                <a:cs typeface="Arial" charset="0"/>
              </a:rPr>
              <a:t>HMF Yolağı enzimi</a:t>
            </a:r>
          </a:p>
          <a:p>
            <a:pPr eaLnBrk="1" hangingPunct="1">
              <a:buClr>
                <a:srgbClr val="C00000"/>
              </a:buClr>
            </a:pPr>
            <a:endParaRPr lang="tr-TR" sz="8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</a:pPr>
            <a:r>
              <a:rPr lang="tr-TR" dirty="0">
                <a:latin typeface="Arial" charset="0"/>
                <a:cs typeface="Arial" charset="0"/>
              </a:rPr>
              <a:t>NADPH üretiminde görevli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tr-TR" dirty="0">
                <a:latin typeface="Arial" charset="0"/>
                <a:cs typeface="Arial" charset="0"/>
              </a:rPr>
              <a:t>               </a:t>
            </a:r>
          </a:p>
          <a:p>
            <a:pPr>
              <a:buClr>
                <a:srgbClr val="C00000"/>
              </a:buClr>
            </a:pPr>
            <a:r>
              <a:rPr lang="tr-TR" sz="2800" dirty="0">
                <a:latin typeface="Arial" charset="0"/>
                <a:cs typeface="Arial" charset="0"/>
              </a:rPr>
              <a:t>okside </a:t>
            </a:r>
            <a:r>
              <a:rPr lang="tr-TR" sz="2800" dirty="0" err="1">
                <a:latin typeface="Arial" charset="0"/>
                <a:cs typeface="Arial" charset="0"/>
              </a:rPr>
              <a:t>glutatyon</a:t>
            </a:r>
            <a:r>
              <a:rPr lang="tr-TR" sz="2800" dirty="0">
                <a:latin typeface="Arial" charset="0"/>
                <a:cs typeface="Arial" charset="0"/>
              </a:rPr>
              <a:t> </a:t>
            </a: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tr-TR" sz="2800" dirty="0" err="1">
                <a:latin typeface="Arial" charset="0"/>
                <a:cs typeface="Arial" charset="0"/>
                <a:sym typeface="Wingdings" pitchFamily="2" charset="2"/>
              </a:rPr>
              <a:t>redükte</a:t>
            </a: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tr-TR" sz="2800" dirty="0" err="1">
                <a:latin typeface="Arial" charset="0"/>
                <a:cs typeface="Arial" charset="0"/>
                <a:sym typeface="Wingdings" pitchFamily="2" charset="2"/>
              </a:rPr>
              <a:t>glutatyon</a:t>
            </a:r>
            <a:endParaRPr lang="tr-TR" sz="2800" dirty="0"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                                           </a:t>
            </a:r>
          </a:p>
          <a:p>
            <a:pPr>
              <a:buClr>
                <a:srgbClr val="C00000"/>
              </a:buClr>
            </a:pP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Antioksidan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sz="2800" dirty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buClr>
                <a:srgbClr val="C00000"/>
              </a:buClr>
            </a:pP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H</a:t>
            </a:r>
            <a:r>
              <a:rPr lang="tr-TR" sz="2800" baseline="-25000" dirty="0">
                <a:latin typeface="Arial" charset="0"/>
                <a:cs typeface="Arial" charset="0"/>
                <a:sym typeface="Wingdings" pitchFamily="2" charset="2"/>
              </a:rPr>
              <a:t>2</a:t>
            </a: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O</a:t>
            </a:r>
            <a:r>
              <a:rPr lang="tr-TR" sz="2800" baseline="-25000" dirty="0">
                <a:latin typeface="Arial" charset="0"/>
                <a:cs typeface="Arial" charset="0"/>
                <a:sym typeface="Wingdings" pitchFamily="2" charset="2"/>
              </a:rPr>
              <a:t>2</a:t>
            </a: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H</a:t>
            </a:r>
            <a:r>
              <a:rPr lang="tr-TR" sz="2800" baseline="-25000" dirty="0">
                <a:latin typeface="Arial" charset="0"/>
                <a:cs typeface="Arial" charset="0"/>
                <a:sym typeface="Wingdings" pitchFamily="2" charset="2"/>
              </a:rPr>
              <a:t>2</a:t>
            </a:r>
            <a:r>
              <a:rPr lang="tr-TR" sz="2800" dirty="0">
                <a:latin typeface="Arial" charset="0"/>
                <a:cs typeface="Arial" charset="0"/>
                <a:sym typeface="Wingdings" pitchFamily="2" charset="2"/>
              </a:rPr>
              <a:t>O </a:t>
            </a:r>
          </a:p>
        </p:txBody>
      </p:sp>
      <p:sp>
        <p:nvSpPr>
          <p:cNvPr id="8" name="7 Aşağı Ok"/>
          <p:cNvSpPr/>
          <p:nvPr/>
        </p:nvSpPr>
        <p:spPr>
          <a:xfrm>
            <a:off x="1555913" y="2904393"/>
            <a:ext cx="575733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1555914" y="3830516"/>
            <a:ext cx="575733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1591084" y="4944202"/>
            <a:ext cx="575733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4467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Glutatyon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redükte</a:t>
            </a:r>
            <a:r>
              <a:rPr lang="tr-TR" sz="2400" dirty="0">
                <a:latin typeface="Arial" charset="0"/>
                <a:cs typeface="Arial" charset="0"/>
              </a:rPr>
              <a:t> durumda tutulamazsa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Eritrosit </a:t>
            </a:r>
            <a:r>
              <a:rPr lang="tr-TR" sz="2400" dirty="0" err="1">
                <a:latin typeface="Arial" charset="0"/>
                <a:cs typeface="Arial" charset="0"/>
              </a:rPr>
              <a:t>membran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sülfidril</a:t>
            </a:r>
            <a:r>
              <a:rPr lang="tr-TR" sz="2400" dirty="0">
                <a:latin typeface="Arial" charset="0"/>
                <a:cs typeface="Arial" charset="0"/>
              </a:rPr>
              <a:t> gruplarının </a:t>
            </a:r>
            <a:r>
              <a:rPr lang="tr-TR" sz="2400" dirty="0" err="1">
                <a:latin typeface="Arial" charset="0"/>
                <a:cs typeface="Arial" charset="0"/>
              </a:rPr>
              <a:t>oksidasyonu</a:t>
            </a:r>
            <a:endParaRPr lang="tr-TR" sz="2400" dirty="0"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Hemoglobin </a:t>
            </a:r>
            <a:r>
              <a:rPr lang="tr-TR" sz="2400" dirty="0" err="1">
                <a:latin typeface="Arial" charset="0"/>
                <a:cs typeface="Arial" charset="0"/>
              </a:rPr>
              <a:t>denatürasyonu</a:t>
            </a:r>
            <a:endParaRPr lang="tr-TR" sz="2400" dirty="0"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400" dirty="0">
                <a:latin typeface="Arial" charset="0"/>
                <a:cs typeface="Arial" charset="0"/>
              </a:rPr>
              <a:t>Eritrosit </a:t>
            </a:r>
            <a:r>
              <a:rPr lang="tr-TR" sz="2400" dirty="0" err="1">
                <a:latin typeface="Arial" charset="0"/>
                <a:cs typeface="Arial" charset="0"/>
              </a:rPr>
              <a:t>inkülizyon</a:t>
            </a:r>
            <a:r>
              <a:rPr lang="tr-TR" sz="2400" dirty="0">
                <a:latin typeface="Arial" charset="0"/>
                <a:cs typeface="Arial" charset="0"/>
              </a:rPr>
              <a:t> cisimcikleri (</a:t>
            </a:r>
            <a:r>
              <a:rPr lang="tr-TR" sz="2400" dirty="0" err="1">
                <a:latin typeface="Arial" charset="0"/>
                <a:cs typeface="Arial" charset="0"/>
              </a:rPr>
              <a:t>Heinz</a:t>
            </a:r>
            <a:r>
              <a:rPr lang="tr-TR" sz="2400" dirty="0">
                <a:latin typeface="Arial" charset="0"/>
                <a:cs typeface="Arial" charset="0"/>
              </a:rPr>
              <a:t> body)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Presipite</a:t>
            </a:r>
            <a:r>
              <a:rPr lang="tr-TR" sz="2400" dirty="0">
                <a:latin typeface="Arial" charset="0"/>
                <a:cs typeface="Arial" charset="0"/>
              </a:rPr>
              <a:t> olmuş hemoglobin + okside edici madde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Akut </a:t>
            </a:r>
            <a:r>
              <a:rPr lang="tr-TR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Hemoliz</a:t>
            </a:r>
            <a:endParaRPr lang="tr-TR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400" dirty="0">
              <a:latin typeface="Arial" charset="0"/>
              <a:cs typeface="Arial" charset="0"/>
            </a:endParaRPr>
          </a:p>
        </p:txBody>
      </p:sp>
      <p:sp>
        <p:nvSpPr>
          <p:cNvPr id="6" name="5 Aşağı Ok"/>
          <p:cNvSpPr/>
          <p:nvPr/>
        </p:nvSpPr>
        <p:spPr>
          <a:xfrm>
            <a:off x="5638963" y="2223600"/>
            <a:ext cx="480483" cy="3587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5650686" y="3063753"/>
            <a:ext cx="480483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7 Aşağı Ok"/>
          <p:cNvSpPr/>
          <p:nvPr/>
        </p:nvSpPr>
        <p:spPr>
          <a:xfrm>
            <a:off x="5659967" y="4742961"/>
            <a:ext cx="478367" cy="3603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5638964" y="3902808"/>
            <a:ext cx="480483" cy="3603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5676902" y="5627809"/>
            <a:ext cx="480484" cy="3603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920262" y="376848"/>
            <a:ext cx="105156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G6PD Eksikliği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G6PD Eksikliği</a:t>
            </a:r>
          </a:p>
        </p:txBody>
      </p:sp>
      <p:sp>
        <p:nvSpPr>
          <p:cNvPr id="60419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X’e</a:t>
            </a:r>
            <a:r>
              <a:rPr lang="tr-TR" dirty="0">
                <a:latin typeface="Arial" charset="0"/>
                <a:cs typeface="Arial" charset="0"/>
              </a:rPr>
              <a:t> bağlı kalıtım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>
                <a:latin typeface="Arial" charset="0"/>
                <a:cs typeface="Arial" charset="0"/>
              </a:rPr>
              <a:t>Dünyada &gt;200 milyon kişi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Polimorfik</a:t>
            </a:r>
            <a:r>
              <a:rPr lang="tr-TR" dirty="0">
                <a:latin typeface="Arial" charset="0"/>
                <a:cs typeface="Arial" charset="0"/>
              </a:rPr>
              <a:t> mutasyonlar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>
                <a:latin typeface="Arial" charset="0"/>
                <a:cs typeface="Arial" charset="0"/>
              </a:rPr>
              <a:t>P. </a:t>
            </a:r>
            <a:r>
              <a:rPr lang="tr-TR" dirty="0" err="1">
                <a:latin typeface="Arial" charset="0"/>
                <a:cs typeface="Arial" charset="0"/>
              </a:rPr>
              <a:t>Falsiparum’a</a:t>
            </a:r>
            <a:r>
              <a:rPr lang="tr-TR" dirty="0">
                <a:latin typeface="Arial" charset="0"/>
                <a:cs typeface="Arial" charset="0"/>
              </a:rPr>
              <a:t> karşı direnç              evrimsel avantaj</a:t>
            </a:r>
          </a:p>
          <a:p>
            <a:pPr eaLnBrk="1" hangingPunct="1">
              <a:buClr>
                <a:srgbClr val="C00000"/>
              </a:buClr>
            </a:pPr>
            <a:endParaRPr lang="tr-TR" dirty="0">
              <a:latin typeface="Arial" charset="0"/>
              <a:cs typeface="Arial" charset="0"/>
            </a:endParaRPr>
          </a:p>
        </p:txBody>
      </p:sp>
      <p:sp>
        <p:nvSpPr>
          <p:cNvPr id="6" name="5 Sağ Ok"/>
          <p:cNvSpPr/>
          <p:nvPr/>
        </p:nvSpPr>
        <p:spPr>
          <a:xfrm>
            <a:off x="5896708" y="3645878"/>
            <a:ext cx="679938" cy="53926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>
                <a:solidFill>
                  <a:schemeClr val="bg1"/>
                </a:solidFill>
                <a:latin typeface="Arial" charset="0"/>
                <a:cs typeface="Arial" charset="0"/>
              </a:rPr>
              <a:t>G6PD Klinik Tablo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97433" y="2047132"/>
          <a:ext cx="11620580" cy="3720622"/>
        </p:xfrm>
        <a:graphic>
          <a:graphicData uri="http://schemas.openxmlformats.org/drawingml/2006/table">
            <a:tbl>
              <a:tblPr/>
              <a:tblGrid>
                <a:gridCol w="194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1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99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WHO Sınıfı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Varyant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Enzim Eksikliğinin Derecesi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Hemoliz</a:t>
                      </a:r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Şekli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5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Minesota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Tokyo,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Guadalahara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&lt; %10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Kronik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Nonsferositik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anemi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1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Akdeniz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%10-</a:t>
                      </a:r>
                      <a:r>
                        <a:rPr lang="tr-TR" sz="24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%60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İntermittan</a:t>
                      </a:r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tr-TR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hemoliz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92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A-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&lt; %30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İntermittan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hemoliz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IV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Hemoliz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Yok</a:t>
                      </a:r>
                    </a:p>
                  </a:txBody>
                  <a:tcPr marL="12700" marR="127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Başlık"/>
          <p:cNvSpPr>
            <a:spLocks noGrp="1"/>
          </p:cNvSpPr>
          <p:nvPr>
            <p:ph type="title"/>
          </p:nvPr>
        </p:nvSpPr>
        <p:spPr>
          <a:xfrm>
            <a:off x="609600" y="44450"/>
            <a:ext cx="10972800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Klinik Çeşitlilik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350963"/>
            <a:ext cx="10972800" cy="452596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Akut </a:t>
            </a:r>
            <a:r>
              <a:rPr lang="tr-TR" dirty="0" err="1">
                <a:latin typeface="Arial" charset="0"/>
                <a:cs typeface="Arial" charset="0"/>
              </a:rPr>
              <a:t>intermittan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hemoliz</a:t>
            </a:r>
            <a:r>
              <a:rPr lang="tr-TR" dirty="0">
                <a:latin typeface="Arial" charset="0"/>
                <a:cs typeface="Arial" charset="0"/>
              </a:rPr>
              <a:t> (</a:t>
            </a:r>
            <a:r>
              <a:rPr lang="tr-TR" dirty="0" err="1">
                <a:latin typeface="Arial" charset="0"/>
                <a:cs typeface="Arial" charset="0"/>
              </a:rPr>
              <a:t>Favizm</a:t>
            </a:r>
            <a:r>
              <a:rPr lang="tr-TR" dirty="0">
                <a:latin typeface="Arial" charset="0"/>
                <a:cs typeface="Arial" charset="0"/>
              </a:rPr>
              <a:t>)</a:t>
            </a:r>
          </a:p>
          <a:p>
            <a:pPr lvl="1">
              <a:buClr>
                <a:srgbClr val="C00000"/>
              </a:buClr>
            </a:pPr>
            <a:r>
              <a:rPr lang="tr-TR" sz="2800" dirty="0" err="1">
                <a:latin typeface="Arial" charset="0"/>
                <a:cs typeface="Arial" charset="0"/>
              </a:rPr>
              <a:t>Oksidan</a:t>
            </a:r>
            <a:r>
              <a:rPr lang="tr-TR" sz="2800" dirty="0">
                <a:latin typeface="Arial" charset="0"/>
                <a:cs typeface="Arial" charset="0"/>
              </a:rPr>
              <a:t> ilaçlar (Aspirin, </a:t>
            </a:r>
            <a:r>
              <a:rPr lang="tr-TR" sz="2800" dirty="0" err="1">
                <a:latin typeface="Arial" charset="0"/>
                <a:cs typeface="Arial" charset="0"/>
              </a:rPr>
              <a:t>sulfonamid</a:t>
            </a:r>
            <a:r>
              <a:rPr lang="tr-TR" sz="2800" dirty="0">
                <a:latin typeface="Arial" charset="0"/>
                <a:cs typeface="Arial" charset="0"/>
              </a:rPr>
              <a:t>, </a:t>
            </a:r>
            <a:r>
              <a:rPr lang="tr-TR" sz="2800" dirty="0" err="1">
                <a:latin typeface="Arial" charset="0"/>
                <a:cs typeface="Arial" charset="0"/>
              </a:rPr>
              <a:t>antimalarial</a:t>
            </a:r>
            <a:r>
              <a:rPr lang="tr-TR" sz="2800" dirty="0">
                <a:latin typeface="Arial" charset="0"/>
                <a:cs typeface="Arial" charset="0"/>
              </a:rPr>
              <a:t>)</a:t>
            </a:r>
          </a:p>
          <a:p>
            <a:pPr lvl="1">
              <a:buClr>
                <a:srgbClr val="C00000"/>
              </a:buClr>
            </a:pPr>
            <a:r>
              <a:rPr lang="tr-TR" sz="2800" dirty="0">
                <a:latin typeface="Arial" charset="0"/>
                <a:cs typeface="Arial" charset="0"/>
              </a:rPr>
              <a:t>Yiyecek (bakla)</a:t>
            </a:r>
          </a:p>
          <a:p>
            <a:pPr lvl="1">
              <a:buClr>
                <a:srgbClr val="C00000"/>
              </a:buClr>
            </a:pPr>
            <a:r>
              <a:rPr lang="tr-TR" sz="2800" dirty="0">
                <a:latin typeface="Arial" charset="0"/>
                <a:cs typeface="Arial" charset="0"/>
              </a:rPr>
              <a:t>Enfeksiyon</a:t>
            </a:r>
          </a:p>
          <a:p>
            <a:pPr lvl="1" eaLnBrk="1" hangingPunct="1">
              <a:buClr>
                <a:srgbClr val="C00000"/>
              </a:buClr>
            </a:pPr>
            <a:endParaRPr lang="tr-TR" sz="2800" dirty="0">
              <a:latin typeface="Arial" charset="0"/>
              <a:cs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24-48 saat içinde:     sarılık</a:t>
            </a:r>
          </a:p>
          <a:p>
            <a:pPr lvl="1" eaLnBrk="1" hangingPunct="1">
              <a:buClr>
                <a:srgbClr val="C00000"/>
              </a:buClr>
              <a:buNone/>
            </a:pPr>
            <a:r>
              <a:rPr lang="tr-TR" sz="2800" dirty="0">
                <a:latin typeface="Arial" charset="0"/>
                <a:cs typeface="Arial" charset="0"/>
              </a:rPr>
              <a:t> 				        solukluk</a:t>
            </a:r>
          </a:p>
          <a:p>
            <a:pPr lvl="1" eaLnBrk="1" hangingPunct="1">
              <a:buClr>
                <a:srgbClr val="C00000"/>
              </a:buClr>
              <a:buNone/>
            </a:pPr>
            <a:r>
              <a:rPr lang="tr-TR" sz="2800" dirty="0">
                <a:latin typeface="Arial" charset="0"/>
                <a:cs typeface="Arial" charset="0"/>
              </a:rPr>
              <a:t>                               </a:t>
            </a:r>
            <a:r>
              <a:rPr lang="tr-TR" sz="2800" dirty="0" smtClean="0">
                <a:latin typeface="Arial" charset="0"/>
                <a:cs typeface="Arial" charset="0"/>
              </a:rPr>
              <a:t>idrar </a:t>
            </a:r>
            <a:r>
              <a:rPr lang="tr-TR" sz="2800" dirty="0">
                <a:latin typeface="Arial" charset="0"/>
                <a:cs typeface="Arial" charset="0"/>
              </a:rPr>
              <a:t>renginde koyulaşma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Yenidoğan</a:t>
            </a:r>
            <a:r>
              <a:rPr lang="tr-TR" dirty="0">
                <a:latin typeface="Arial" charset="0"/>
                <a:cs typeface="Arial" charset="0"/>
              </a:rPr>
              <a:t> sarılığı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Kronik </a:t>
            </a:r>
            <a:r>
              <a:rPr lang="tr-TR" dirty="0" err="1">
                <a:latin typeface="Arial" charset="0"/>
                <a:cs typeface="Arial" charset="0"/>
              </a:rPr>
              <a:t>nonsferositik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smtClean="0">
                <a:latin typeface="Arial" charset="0"/>
                <a:cs typeface="Arial" charset="0"/>
              </a:rPr>
              <a:t>anemi (Ağır formlar)</a:t>
            </a:r>
            <a:endParaRPr lang="tr-T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G6PD-Laboratuar</a:t>
            </a:r>
          </a:p>
        </p:txBody>
      </p:sp>
      <p:sp>
        <p:nvSpPr>
          <p:cNvPr id="63491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Normokrom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normositer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anemi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Retikülositoz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İndirekt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hiperbilirübinemi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Haptoglobinde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azalma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Hemoglobinüri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Heinz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cisimcikleri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G6PD enzimi ölçümü</a:t>
            </a:r>
          </a:p>
          <a:p>
            <a:pPr lvl="1" eaLnBrk="1" hangingPunct="1">
              <a:buClr>
                <a:srgbClr val="C00000"/>
              </a:buClr>
            </a:pPr>
            <a:r>
              <a:rPr lang="tr-TR" dirty="0">
                <a:latin typeface="Arial" pitchFamily="34" charset="0"/>
                <a:cs typeface="Arial" pitchFamily="34" charset="0"/>
              </a:rPr>
              <a:t>Akut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hemoliz</a:t>
            </a:r>
            <a:r>
              <a:rPr lang="tr-TR" dirty="0">
                <a:latin typeface="Arial" pitchFamily="34" charset="0"/>
                <a:cs typeface="Arial" pitchFamily="34" charset="0"/>
              </a:rPr>
              <a:t> döneminde normal olabilir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>
                <a:solidFill>
                  <a:schemeClr val="bg1"/>
                </a:solidFill>
                <a:latin typeface="Arial" charset="0"/>
                <a:cs typeface="Arial" charset="0"/>
              </a:rPr>
              <a:t>Tedavi</a:t>
            </a:r>
          </a:p>
        </p:txBody>
      </p:sp>
      <p:sp>
        <p:nvSpPr>
          <p:cNvPr id="64515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Ailenin ve hastanın bilgilendirilmesi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Oksidan</a:t>
            </a:r>
            <a:r>
              <a:rPr lang="tr-TR" dirty="0">
                <a:latin typeface="Arial" charset="0"/>
                <a:cs typeface="Arial" charset="0"/>
              </a:rPr>
              <a:t> ilaç listesinin verilmesi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Hemoliz</a:t>
            </a:r>
            <a:r>
              <a:rPr lang="tr-TR" dirty="0">
                <a:latin typeface="Arial" charset="0"/>
                <a:cs typeface="Arial" charset="0"/>
              </a:rPr>
              <a:t> dönemlerinde </a:t>
            </a:r>
            <a:r>
              <a:rPr lang="tr-TR" dirty="0" err="1">
                <a:latin typeface="Arial" charset="0"/>
                <a:cs typeface="Arial" charset="0"/>
              </a:rPr>
              <a:t>folik</a:t>
            </a:r>
            <a:r>
              <a:rPr lang="tr-TR" dirty="0">
                <a:latin typeface="Arial" charset="0"/>
                <a:cs typeface="Arial" charset="0"/>
              </a:rPr>
              <a:t> asit desteği</a:t>
            </a:r>
          </a:p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Gerektiğinde eritrosit transfüzyonu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3 Başlık"/>
          <p:cNvSpPr>
            <a:spLocks noGrp="1"/>
          </p:cNvSpPr>
          <p:nvPr>
            <p:ph type="ctrTitle"/>
          </p:nvPr>
        </p:nvSpPr>
        <p:spPr>
          <a:xfrm>
            <a:off x="1013884" y="3975101"/>
            <a:ext cx="10363200" cy="1757363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65539" name="4 Alt Başlık"/>
          <p:cNvSpPr>
            <a:spLocks noGrp="1"/>
          </p:cNvSpPr>
          <p:nvPr>
            <p:ph type="subTitle" idx="1"/>
          </p:nvPr>
        </p:nvSpPr>
        <p:spPr>
          <a:xfrm>
            <a:off x="1042703" y="4296508"/>
            <a:ext cx="10369551" cy="143607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r" eaLnBrk="1" hangingPunct="1"/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Ektrakorpüsküler</a:t>
            </a:r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Hemolitik</a:t>
            </a:r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 Anemiler</a:t>
            </a:r>
          </a:p>
          <a:p>
            <a:pPr algn="r" eaLnBrk="1" hangingPunct="1"/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İmmün</a:t>
            </a:r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Hemolitik</a:t>
            </a:r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 Anemi</a:t>
            </a:r>
          </a:p>
          <a:p>
            <a:pPr algn="r" eaLnBrk="1" hangingPunct="1"/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Otoimmün</a:t>
            </a:r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Hemolitik</a:t>
            </a:r>
            <a:r>
              <a:rPr lang="tr-TR" b="1" dirty="0">
                <a:solidFill>
                  <a:schemeClr val="bg1"/>
                </a:solidFill>
                <a:latin typeface="Arial" charset="0"/>
                <a:cs typeface="Arial" charset="0"/>
              </a:rPr>
              <a:t> Anemi</a:t>
            </a:r>
          </a:p>
          <a:p>
            <a:pPr algn="r" eaLnBrk="1" hangingPunct="1"/>
            <a:endParaRPr lang="tr-T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4000" b="1">
                <a:solidFill>
                  <a:schemeClr val="bg1"/>
                </a:solidFill>
                <a:latin typeface="Arial" charset="0"/>
                <a:cs typeface="Arial" charset="0"/>
              </a:rPr>
              <a:t>İmmün Hemolitik Anemi</a:t>
            </a:r>
          </a:p>
        </p:txBody>
      </p:sp>
      <p:sp>
        <p:nvSpPr>
          <p:cNvPr id="67587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İzoimmün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hemolitik</a:t>
            </a:r>
            <a:r>
              <a:rPr lang="tr-TR" dirty="0">
                <a:latin typeface="Arial" charset="0"/>
                <a:cs typeface="Arial" charset="0"/>
              </a:rPr>
              <a:t> anemi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Alloimmün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hemolitik</a:t>
            </a:r>
            <a:r>
              <a:rPr lang="tr-TR" dirty="0">
                <a:latin typeface="Arial" charset="0"/>
                <a:cs typeface="Arial" charset="0"/>
              </a:rPr>
              <a:t> anemi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Otoimmün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hemolitik</a:t>
            </a:r>
            <a:r>
              <a:rPr lang="tr-TR" dirty="0">
                <a:latin typeface="Arial" charset="0"/>
                <a:cs typeface="Arial" charset="0"/>
              </a:rPr>
              <a:t> anemi</a:t>
            </a:r>
          </a:p>
          <a:p>
            <a:pPr lvl="1" eaLnBrk="1" hangingPunct="1">
              <a:buClr>
                <a:srgbClr val="C00000"/>
              </a:buClr>
            </a:pPr>
            <a:r>
              <a:rPr lang="tr-TR" sz="2800" dirty="0">
                <a:latin typeface="Arial" charset="0"/>
                <a:cs typeface="Arial" charset="0"/>
              </a:rPr>
              <a:t>Sıcak antikor   (</a:t>
            </a:r>
            <a:r>
              <a:rPr lang="tr-TR" sz="2800" dirty="0" err="1">
                <a:latin typeface="Arial" charset="0"/>
                <a:cs typeface="Arial" charset="0"/>
              </a:rPr>
              <a:t>IgG</a:t>
            </a:r>
            <a:r>
              <a:rPr lang="tr-TR" sz="2800" dirty="0">
                <a:latin typeface="Arial" charset="0"/>
                <a:cs typeface="Arial" charset="0"/>
              </a:rPr>
              <a:t>-</a:t>
            </a:r>
            <a:r>
              <a:rPr lang="tr-TR" sz="2800" dirty="0" err="1">
                <a:latin typeface="Arial" charset="0"/>
                <a:cs typeface="Arial" charset="0"/>
              </a:rPr>
              <a:t>ekstravasküler</a:t>
            </a:r>
            <a:r>
              <a:rPr lang="tr-TR" sz="2800" dirty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buClr>
                <a:srgbClr val="C00000"/>
              </a:buClr>
            </a:pPr>
            <a:r>
              <a:rPr lang="tr-TR" sz="2800" dirty="0">
                <a:latin typeface="Arial" charset="0"/>
                <a:cs typeface="Arial" charset="0"/>
              </a:rPr>
              <a:t>Soğuk antikor  (</a:t>
            </a:r>
            <a:r>
              <a:rPr lang="tr-TR" sz="2800" dirty="0" err="1">
                <a:latin typeface="Arial" charset="0"/>
                <a:cs typeface="Arial" charset="0"/>
              </a:rPr>
              <a:t>IgM</a:t>
            </a:r>
            <a:r>
              <a:rPr lang="tr-TR" sz="2800" dirty="0">
                <a:latin typeface="Arial" charset="0"/>
                <a:cs typeface="Arial" charset="0"/>
              </a:rPr>
              <a:t>-</a:t>
            </a:r>
            <a:r>
              <a:rPr lang="tr-TR" sz="2800" dirty="0" err="1">
                <a:latin typeface="Arial" charset="0"/>
                <a:cs typeface="Arial" charset="0"/>
              </a:rPr>
              <a:t>intravasküler</a:t>
            </a:r>
            <a:r>
              <a:rPr lang="tr-TR" sz="2800" dirty="0">
                <a:latin typeface="Arial" charset="0"/>
                <a:cs typeface="Arial" charset="0"/>
              </a:rPr>
              <a:t>)</a:t>
            </a:r>
          </a:p>
          <a:p>
            <a:pPr lvl="2">
              <a:buClr>
                <a:srgbClr val="C00000"/>
              </a:buClr>
            </a:pPr>
            <a:r>
              <a:rPr lang="tr-TR" sz="2400" dirty="0">
                <a:latin typeface="Arial" charset="0"/>
                <a:cs typeface="Arial" charset="0"/>
              </a:rPr>
              <a:t>Soğuk aglütinin hastalığı</a:t>
            </a:r>
          </a:p>
          <a:p>
            <a:pPr lvl="2">
              <a:buClr>
                <a:srgbClr val="C00000"/>
              </a:buClr>
            </a:pPr>
            <a:r>
              <a:rPr lang="tr-TR" sz="2400" dirty="0" err="1">
                <a:latin typeface="Arial" charset="0"/>
                <a:cs typeface="Arial" charset="0"/>
              </a:rPr>
              <a:t>Paroksismal</a:t>
            </a:r>
            <a:r>
              <a:rPr lang="tr-TR" sz="2400" dirty="0">
                <a:latin typeface="Arial" charset="0"/>
                <a:cs typeface="Arial" charset="0"/>
              </a:rPr>
              <a:t> Soğuk </a:t>
            </a:r>
            <a:r>
              <a:rPr lang="tr-TR" sz="2400" dirty="0" err="1">
                <a:latin typeface="Arial" charset="0"/>
                <a:cs typeface="Arial" charset="0"/>
              </a:rPr>
              <a:t>Hemoglobinüri</a:t>
            </a:r>
            <a:r>
              <a:rPr lang="tr-TR" sz="2400" dirty="0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2203450" y="3702050"/>
            <a:ext cx="9144000" cy="2387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Hemoglobinopatiler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b="1" dirty="0" err="1">
                <a:solidFill>
                  <a:schemeClr val="accent4"/>
                </a:solidFill>
                <a:ea typeface="+mj-ea"/>
                <a:cs typeface="+mj-cs"/>
              </a:rPr>
              <a:t>Talasemiler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Otoimmün</a:t>
            </a:r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Hemolitik</a:t>
            </a:r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 Anemi</a:t>
            </a:r>
            <a:b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“Sıcak Antikor”</a:t>
            </a:r>
          </a:p>
        </p:txBody>
      </p:sp>
      <p:sp>
        <p:nvSpPr>
          <p:cNvPr id="69635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Primer</a:t>
            </a: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Sekonder</a:t>
            </a:r>
            <a:endParaRPr lang="tr-TR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Lenfoproliferatif</a:t>
            </a:r>
            <a:r>
              <a:rPr lang="tr-TR" dirty="0">
                <a:latin typeface="Arial" charset="0"/>
                <a:cs typeface="Arial" charset="0"/>
              </a:rPr>
              <a:t> hastalıklar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Konnektif</a:t>
            </a:r>
            <a:r>
              <a:rPr lang="tr-TR" dirty="0">
                <a:latin typeface="Arial" charset="0"/>
                <a:cs typeface="Arial" charset="0"/>
              </a:rPr>
              <a:t> doku hastalıkları (SLE)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Nonlenfoid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neoplaziler</a:t>
            </a:r>
            <a:r>
              <a:rPr lang="tr-TR" dirty="0">
                <a:latin typeface="Arial" charset="0"/>
                <a:cs typeface="Arial" charset="0"/>
              </a:rPr>
              <a:t> (</a:t>
            </a:r>
            <a:r>
              <a:rPr lang="tr-TR" dirty="0" err="1">
                <a:latin typeface="Arial" charset="0"/>
                <a:cs typeface="Arial" charset="0"/>
              </a:rPr>
              <a:t>ovarian</a:t>
            </a:r>
            <a:r>
              <a:rPr lang="tr-TR" dirty="0">
                <a:latin typeface="Arial" charset="0"/>
                <a:cs typeface="Arial" charset="0"/>
              </a:rPr>
              <a:t> tümörler)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>
                <a:latin typeface="Arial" charset="0"/>
                <a:cs typeface="Arial" charset="0"/>
              </a:rPr>
              <a:t>Kronik </a:t>
            </a:r>
            <a:r>
              <a:rPr lang="tr-TR" dirty="0" err="1">
                <a:latin typeface="Arial" charset="0"/>
                <a:cs typeface="Arial" charset="0"/>
              </a:rPr>
              <a:t>inflamatuar</a:t>
            </a:r>
            <a:r>
              <a:rPr lang="tr-TR" dirty="0">
                <a:latin typeface="Arial" charset="0"/>
                <a:cs typeface="Arial" charset="0"/>
              </a:rPr>
              <a:t> hastalıklar (</a:t>
            </a:r>
            <a:r>
              <a:rPr lang="tr-TR" dirty="0" err="1">
                <a:latin typeface="Arial" charset="0"/>
                <a:cs typeface="Arial" charset="0"/>
              </a:rPr>
              <a:t>ülseratif</a:t>
            </a:r>
            <a:r>
              <a:rPr lang="tr-TR" dirty="0">
                <a:latin typeface="Arial" charset="0"/>
                <a:cs typeface="Arial" charset="0"/>
              </a:rPr>
              <a:t> kolit</a:t>
            </a:r>
            <a:r>
              <a:rPr lang="tr-TR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spcBef>
                <a:spcPts val="1800"/>
              </a:spcBef>
              <a:buClr>
                <a:srgbClr val="C00000"/>
              </a:buClr>
            </a:pPr>
            <a:r>
              <a:rPr lang="tr-TR" dirty="0" err="1" smtClean="0">
                <a:latin typeface="Arial" charset="0"/>
                <a:cs typeface="Arial" charset="0"/>
              </a:rPr>
              <a:t>İmmün</a:t>
            </a:r>
            <a:r>
              <a:rPr lang="tr-TR" dirty="0" smtClean="0">
                <a:latin typeface="Arial" charset="0"/>
                <a:cs typeface="Arial" charset="0"/>
              </a:rPr>
              <a:t> yetmezlikler</a:t>
            </a:r>
            <a:endParaRPr lang="tr-T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Başlık"/>
          <p:cNvSpPr>
            <a:spLocks noGrp="1"/>
          </p:cNvSpPr>
          <p:nvPr>
            <p:ph type="title"/>
          </p:nvPr>
        </p:nvSpPr>
        <p:spPr>
          <a:xfrm>
            <a:off x="609600" y="404813"/>
            <a:ext cx="10972800" cy="115435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4000" b="1">
                <a:solidFill>
                  <a:schemeClr val="bg1"/>
                </a:solidFill>
                <a:latin typeface="Arial" charset="0"/>
                <a:cs typeface="Arial" charset="0"/>
              </a:rPr>
              <a:t>Laboratuar</a:t>
            </a:r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624417" y="1639888"/>
            <a:ext cx="10972800" cy="452596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charset="0"/>
                <a:cs typeface="Arial" charset="0"/>
              </a:rPr>
              <a:t>Ağır anemi (</a:t>
            </a:r>
            <a:r>
              <a:rPr lang="tr-TR" sz="2400" dirty="0" err="1">
                <a:latin typeface="Arial" charset="0"/>
                <a:cs typeface="Arial" charset="0"/>
              </a:rPr>
              <a:t>Hb</a:t>
            </a:r>
            <a:r>
              <a:rPr lang="tr-TR" sz="2400" dirty="0">
                <a:latin typeface="Arial" charset="0"/>
                <a:cs typeface="Arial" charset="0"/>
              </a:rPr>
              <a:t> &lt; 6g/</a:t>
            </a:r>
            <a:r>
              <a:rPr lang="tr-TR" sz="2400" dirty="0" err="1">
                <a:latin typeface="Arial" charset="0"/>
                <a:cs typeface="Arial" charset="0"/>
              </a:rPr>
              <a:t>dl</a:t>
            </a:r>
            <a:r>
              <a:rPr lang="tr-TR" sz="2400" dirty="0">
                <a:latin typeface="Arial" charset="0"/>
                <a:cs typeface="Arial" charset="0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Normokrom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normositer</a:t>
            </a:r>
            <a:r>
              <a:rPr lang="tr-TR" sz="2400" dirty="0">
                <a:latin typeface="Arial" charset="0"/>
                <a:cs typeface="Arial" charset="0"/>
              </a:rPr>
              <a:t> / </a:t>
            </a:r>
            <a:r>
              <a:rPr lang="tr-TR" sz="2400" dirty="0" err="1">
                <a:latin typeface="Arial" charset="0"/>
                <a:cs typeface="Arial" charset="0"/>
              </a:rPr>
              <a:t>makrositer</a:t>
            </a:r>
            <a:endParaRPr lang="tr-TR" sz="24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Retikülositoz</a:t>
            </a:r>
            <a:r>
              <a:rPr lang="tr-TR" sz="2400" dirty="0">
                <a:latin typeface="Arial" charset="0"/>
                <a:cs typeface="Arial" charset="0"/>
              </a:rPr>
              <a:t> (&gt; %50 olabilir)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charset="0"/>
                <a:cs typeface="Arial" charset="0"/>
              </a:rPr>
              <a:t>+ </a:t>
            </a:r>
            <a:r>
              <a:rPr lang="tr-TR" sz="2400" dirty="0" err="1">
                <a:latin typeface="Arial" charset="0"/>
                <a:cs typeface="Arial" charset="0"/>
              </a:rPr>
              <a:t>Trombositopeni</a:t>
            </a:r>
            <a:r>
              <a:rPr lang="tr-TR" sz="2400" dirty="0">
                <a:latin typeface="Arial" charset="0"/>
                <a:cs typeface="Arial" charset="0"/>
              </a:rPr>
              <a:t> +/- </a:t>
            </a:r>
            <a:r>
              <a:rPr lang="tr-TR" sz="2400" dirty="0" err="1">
                <a:latin typeface="Arial" charset="0"/>
                <a:cs typeface="Arial" charset="0"/>
              </a:rPr>
              <a:t>nötropeni</a:t>
            </a:r>
            <a:r>
              <a:rPr lang="tr-TR" sz="2400" dirty="0">
                <a:latin typeface="Arial" charset="0"/>
                <a:cs typeface="Arial" charset="0"/>
              </a:rPr>
              <a:t> (</a:t>
            </a:r>
            <a:r>
              <a:rPr lang="tr-TR" sz="2400" dirty="0" err="1">
                <a:latin typeface="Arial" charset="0"/>
                <a:cs typeface="Arial" charset="0"/>
              </a:rPr>
              <a:t>Evans</a:t>
            </a:r>
            <a:r>
              <a:rPr lang="tr-TR" sz="2400" dirty="0">
                <a:latin typeface="Arial" charset="0"/>
                <a:cs typeface="Arial" charset="0"/>
              </a:rPr>
              <a:t> Sendromu)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Sferositler</a:t>
            </a:r>
            <a:endParaRPr lang="tr-TR" sz="24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>
                <a:latin typeface="Arial" charset="0"/>
                <a:cs typeface="Arial" charset="0"/>
              </a:rPr>
              <a:t>DC pozitif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sz="2400" dirty="0">
              <a:latin typeface="Arial" charset="0"/>
              <a:cs typeface="Arial" charset="0"/>
            </a:endParaRPr>
          </a:p>
        </p:txBody>
      </p:sp>
      <p:sp>
        <p:nvSpPr>
          <p:cNvPr id="71684" name="AutoShape 2" descr="http://www.expertconsultbook.com/expertconsult/b/bbmapAsset?appID=NGE&amp;isbn=978-1-4160-3430-8&amp;eid=4-u1.0-B978-1-4160-3430-8..50017-9..gr5&amp;assetType=full"/>
          <p:cNvSpPr>
            <a:spLocks noChangeAspect="1" noChangeArrowheads="1"/>
          </p:cNvSpPr>
          <p:nvPr/>
        </p:nvSpPr>
        <p:spPr bwMode="auto">
          <a:xfrm>
            <a:off x="423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685" name="AutoShape 4" descr="http://www.expertconsultbook.com/expertconsult/b/bbmapAsset?appID=NGE&amp;isbn=978-1-4160-3430-8&amp;eid=4-u1.0-B978-1-4160-3430-8..50017-9..gr5&amp;assetType=full"/>
          <p:cNvSpPr>
            <a:spLocks noChangeAspect="1" noChangeArrowheads="1"/>
          </p:cNvSpPr>
          <p:nvPr/>
        </p:nvSpPr>
        <p:spPr bwMode="auto">
          <a:xfrm>
            <a:off x="423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686" name="AutoShape 6" descr="http://www.expertconsultbook.com/expertconsult/b/bbmapAsset?appID=NGE&amp;isbn=978-1-4160-3430-8&amp;eid=4-u1.0-B978-1-4160-3430-8..50017-9..gr5&amp;assetType=full"/>
          <p:cNvSpPr>
            <a:spLocks noChangeAspect="1" noChangeArrowheads="1"/>
          </p:cNvSpPr>
          <p:nvPr/>
        </p:nvSpPr>
        <p:spPr bwMode="auto">
          <a:xfrm>
            <a:off x="423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3600" b="1">
                <a:solidFill>
                  <a:schemeClr val="bg1"/>
                </a:solidFill>
                <a:latin typeface="Arial" charset="0"/>
                <a:cs typeface="Arial" charset="0"/>
              </a:rPr>
              <a:t>Tedavi</a:t>
            </a:r>
          </a:p>
        </p:txBody>
      </p:sp>
      <p:sp>
        <p:nvSpPr>
          <p:cNvPr id="44035" name="2 İçerik Yer Tutucusu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sz="2400" dirty="0">
                <a:latin typeface="Arial" charset="0"/>
                <a:cs typeface="Arial" charset="0"/>
              </a:rPr>
              <a:t>1. seçenek: </a:t>
            </a:r>
            <a:r>
              <a:rPr lang="tr-TR" sz="2400" dirty="0" err="1">
                <a:latin typeface="Arial" charset="0"/>
                <a:cs typeface="Arial" charset="0"/>
              </a:rPr>
              <a:t>Glukokortikoid</a:t>
            </a:r>
            <a:r>
              <a:rPr lang="tr-TR" sz="2400" dirty="0">
                <a:latin typeface="Arial" charset="0"/>
                <a:cs typeface="Arial" charset="0"/>
              </a:rPr>
              <a:t>  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dirty="0">
                <a:latin typeface="Arial" charset="0"/>
                <a:cs typeface="Arial" charset="0"/>
              </a:rPr>
              <a:t>2-8 mg/kg/gün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dirty="0">
                <a:latin typeface="Arial" charset="0"/>
                <a:cs typeface="Arial" charset="0"/>
              </a:rPr>
              <a:t>3-6 ayda kademeli olarak kesilir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tr-TR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Diğerleri: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tr-T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IVIG  2-5 g/kg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tr-TR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Splenektomi</a:t>
            </a:r>
            <a:endParaRPr lang="tr-T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tr-TR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Rituksimab</a:t>
            </a:r>
            <a:endParaRPr lang="tr-T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tr-TR" sz="2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Plazmaferez</a:t>
            </a:r>
            <a:endParaRPr lang="tr-T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Folik</a:t>
            </a:r>
            <a:r>
              <a:rPr lang="tr-TR" sz="2400" dirty="0">
                <a:latin typeface="Arial" charset="0"/>
                <a:cs typeface="Arial" charset="0"/>
              </a:rPr>
              <a:t> asit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tr-T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Otoimmün</a:t>
            </a:r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Hemolitik</a:t>
            </a:r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 Anemi</a:t>
            </a:r>
            <a:b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“Soğuk Antikor”</a:t>
            </a:r>
          </a:p>
        </p:txBody>
      </p:sp>
      <p:sp>
        <p:nvSpPr>
          <p:cNvPr id="73731" name="2 İçerik Yer Tutucusu"/>
          <p:cNvSpPr>
            <a:spLocks noGrp="1"/>
          </p:cNvSpPr>
          <p:nvPr>
            <p:ph idx="1"/>
          </p:nvPr>
        </p:nvSpPr>
        <p:spPr>
          <a:xfrm>
            <a:off x="609600" y="1855788"/>
            <a:ext cx="10972800" cy="4525962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IgM</a:t>
            </a:r>
            <a:r>
              <a:rPr lang="tr-TR" dirty="0">
                <a:latin typeface="Arial" charset="0"/>
                <a:cs typeface="Arial" charset="0"/>
              </a:rPr>
              <a:t> tipinde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&lt;37°C da aktif ve eritrositleri </a:t>
            </a:r>
            <a:r>
              <a:rPr lang="tr-TR" dirty="0" err="1">
                <a:latin typeface="Arial" charset="0"/>
                <a:cs typeface="Arial" charset="0"/>
              </a:rPr>
              <a:t>aglütine</a:t>
            </a:r>
            <a:r>
              <a:rPr lang="tr-TR" dirty="0">
                <a:latin typeface="Arial" charset="0"/>
                <a:cs typeface="Arial" charset="0"/>
              </a:rPr>
              <a:t> eder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Hemoliz</a:t>
            </a:r>
            <a:r>
              <a:rPr lang="tr-TR" dirty="0">
                <a:latin typeface="Arial" charset="0"/>
                <a:cs typeface="Arial" charset="0"/>
              </a:rPr>
              <a:t> için </a:t>
            </a:r>
            <a:r>
              <a:rPr lang="tr-TR" dirty="0" err="1">
                <a:latin typeface="Arial" charset="0"/>
                <a:cs typeface="Arial" charset="0"/>
              </a:rPr>
              <a:t>kompleman</a:t>
            </a:r>
            <a:r>
              <a:rPr lang="tr-TR" dirty="0">
                <a:latin typeface="Arial" charset="0"/>
                <a:cs typeface="Arial" charset="0"/>
              </a:rPr>
              <a:t> aktivasyonu gerektirir</a:t>
            </a:r>
          </a:p>
          <a:p>
            <a:pPr eaLnBrk="1" hangingPunct="1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>
                <a:latin typeface="Arial" charset="0"/>
                <a:cs typeface="Arial" charset="0"/>
              </a:rPr>
              <a:t>Eritrositler üzerindeki I/i antijen sistemini hedef alırlar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Otoimmün</a:t>
            </a:r>
            <a: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Hemolitik</a:t>
            </a:r>
            <a: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 Anemi</a:t>
            </a:r>
            <a:b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“Soğuk Antikor”</a:t>
            </a:r>
          </a:p>
        </p:txBody>
      </p:sp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609600" y="1870562"/>
            <a:ext cx="10972800" cy="452596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Primer</a:t>
            </a:r>
            <a:r>
              <a:rPr lang="tr-TR" sz="2400" dirty="0">
                <a:latin typeface="Arial" charset="0"/>
                <a:cs typeface="Arial" charset="0"/>
              </a:rPr>
              <a:t> (Erişkinlerde daha sık ve </a:t>
            </a:r>
            <a:r>
              <a:rPr lang="tr-TR" sz="2400" dirty="0" err="1">
                <a:latin typeface="Arial" charset="0"/>
                <a:cs typeface="Arial" charset="0"/>
              </a:rPr>
              <a:t>monoklonal</a:t>
            </a:r>
            <a:r>
              <a:rPr lang="tr-TR" sz="2400" dirty="0">
                <a:latin typeface="Arial" charset="0"/>
                <a:cs typeface="Arial" charset="0"/>
              </a:rPr>
              <a:t> antikor ilişkili)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2400" dirty="0" err="1">
                <a:latin typeface="Arial" charset="0"/>
                <a:cs typeface="Arial" charset="0"/>
              </a:rPr>
              <a:t>Sekonder</a:t>
            </a:r>
            <a:r>
              <a:rPr lang="tr-TR" sz="2400" dirty="0">
                <a:latin typeface="Arial" charset="0"/>
                <a:cs typeface="Arial" charset="0"/>
              </a:rPr>
              <a:t> (Çocuklarda daha sık ve </a:t>
            </a:r>
            <a:r>
              <a:rPr lang="tr-TR" sz="2400" dirty="0" err="1">
                <a:latin typeface="Arial" charset="0"/>
                <a:cs typeface="Arial" charset="0"/>
              </a:rPr>
              <a:t>poliklonal</a:t>
            </a:r>
            <a:r>
              <a:rPr lang="tr-TR" sz="2400" dirty="0">
                <a:latin typeface="Arial" charset="0"/>
                <a:cs typeface="Arial" charset="0"/>
              </a:rPr>
              <a:t> antikor ilişkili)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tr-TR" dirty="0" err="1">
                <a:latin typeface="Arial" charset="0"/>
                <a:cs typeface="Arial" charset="0"/>
              </a:rPr>
              <a:t>Lenfoproliferatif</a:t>
            </a:r>
            <a:r>
              <a:rPr lang="tr-TR" dirty="0">
                <a:latin typeface="Arial" charset="0"/>
                <a:cs typeface="Arial" charset="0"/>
              </a:rPr>
              <a:t> hastalıklar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tr-TR" dirty="0">
                <a:latin typeface="Arial" charset="0"/>
                <a:cs typeface="Arial" charset="0"/>
              </a:rPr>
              <a:t>Enfeksiyonlar </a:t>
            </a:r>
          </a:p>
          <a:p>
            <a:pPr lvl="2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tr-TR" sz="2400" i="1" dirty="0">
                <a:latin typeface="Arial" charset="0"/>
                <a:cs typeface="Arial" charset="0"/>
              </a:rPr>
              <a:t>M. </a:t>
            </a:r>
            <a:r>
              <a:rPr lang="tr-TR" sz="2400" i="1" dirty="0" err="1">
                <a:latin typeface="Arial" charset="0"/>
                <a:cs typeface="Arial" charset="0"/>
              </a:rPr>
              <a:t>pneumoniae</a:t>
            </a:r>
            <a:r>
              <a:rPr lang="tr-TR" sz="2400" dirty="0">
                <a:latin typeface="Arial" charset="0"/>
                <a:cs typeface="Arial" charset="0"/>
              </a:rPr>
              <a:t> (Anti-I ilişkili)</a:t>
            </a:r>
          </a:p>
          <a:p>
            <a:pPr lvl="2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tr-TR" sz="2400" dirty="0">
                <a:latin typeface="Arial" charset="0"/>
                <a:cs typeface="Arial" charset="0"/>
              </a:rPr>
              <a:t>EBV (anti-i ilişkili)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>
                <a:latin typeface="Arial" charset="0"/>
                <a:cs typeface="Arial" charset="0"/>
              </a:rPr>
              <a:t>Genellikle </a:t>
            </a:r>
            <a:r>
              <a:rPr lang="tr-TR" sz="2400" dirty="0" err="1">
                <a:latin typeface="Arial" charset="0"/>
                <a:cs typeface="Arial" charset="0"/>
              </a:rPr>
              <a:t>invivo</a:t>
            </a:r>
            <a:r>
              <a:rPr lang="tr-TR" sz="2400" dirty="0">
                <a:latin typeface="Arial" charset="0"/>
                <a:cs typeface="Arial" charset="0"/>
              </a:rPr>
              <a:t> ağır klinik tablo oluşturmaz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>
                <a:latin typeface="Arial" charset="0"/>
                <a:cs typeface="Arial" charset="0"/>
              </a:rPr>
              <a:t>Yüksek </a:t>
            </a:r>
            <a:r>
              <a:rPr lang="tr-TR" sz="2400" dirty="0" err="1">
                <a:latin typeface="Arial" charset="0"/>
                <a:cs typeface="Arial" charset="0"/>
              </a:rPr>
              <a:t>titrede</a:t>
            </a:r>
            <a:r>
              <a:rPr lang="tr-TR" sz="2400" dirty="0">
                <a:latin typeface="Arial" charset="0"/>
                <a:cs typeface="Arial" charset="0"/>
              </a:rPr>
              <a:t> ab varlığında soğuğa maruz kalma durumunda </a:t>
            </a:r>
            <a:r>
              <a:rPr lang="tr-TR" sz="2400" dirty="0" err="1">
                <a:latin typeface="Arial" charset="0"/>
                <a:cs typeface="Arial" charset="0"/>
              </a:rPr>
              <a:t>intravasküler</a:t>
            </a:r>
            <a:r>
              <a:rPr lang="tr-TR" sz="2400" dirty="0">
                <a:latin typeface="Arial" charset="0"/>
                <a:cs typeface="Arial" charset="0"/>
              </a:rPr>
              <a:t> </a:t>
            </a:r>
            <a:r>
              <a:rPr lang="tr-TR" sz="2400" dirty="0" err="1">
                <a:latin typeface="Arial" charset="0"/>
                <a:cs typeface="Arial" charset="0"/>
              </a:rPr>
              <a:t>hemoliz</a:t>
            </a:r>
            <a:r>
              <a:rPr lang="tr-TR" sz="2400" dirty="0">
                <a:latin typeface="Arial" charset="0"/>
                <a:cs typeface="Arial" charset="0"/>
              </a:rPr>
              <a:t> gelişebilir</a:t>
            </a:r>
          </a:p>
          <a:p>
            <a:pPr lvl="1"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Hemoglobinemi</a:t>
            </a:r>
            <a:endParaRPr lang="tr-TR" dirty="0">
              <a:latin typeface="Arial" charset="0"/>
              <a:cs typeface="Arial" charset="0"/>
            </a:endParaRPr>
          </a:p>
          <a:p>
            <a:pPr lvl="1">
              <a:buClr>
                <a:srgbClr val="C00000"/>
              </a:buClr>
            </a:pPr>
            <a:r>
              <a:rPr lang="tr-TR" dirty="0" err="1">
                <a:latin typeface="Arial" charset="0"/>
                <a:cs typeface="Arial" charset="0"/>
              </a:rPr>
              <a:t>Hemoglobinüri</a:t>
            </a:r>
            <a:endParaRPr lang="tr-TR" dirty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tr-T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Paroksismal</a:t>
            </a:r>
            <a:r>
              <a:rPr lang="tr-T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 Soğuk </a:t>
            </a:r>
            <a:r>
              <a:rPr lang="tr-TR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Hemoglobinüri</a:t>
            </a:r>
            <a:endParaRPr lang="tr-TR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9875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Arial" charset="0"/>
                <a:cs typeface="Arial" charset="0"/>
              </a:rPr>
              <a:t>Donald-</a:t>
            </a:r>
            <a:r>
              <a:rPr lang="tr-TR" sz="2800" dirty="0" err="1">
                <a:latin typeface="Arial" charset="0"/>
                <a:cs typeface="Arial" charset="0"/>
              </a:rPr>
              <a:t>Landsteiner</a:t>
            </a:r>
            <a:r>
              <a:rPr lang="tr-TR" sz="2800" dirty="0">
                <a:latin typeface="Arial" charset="0"/>
                <a:cs typeface="Arial" charset="0"/>
              </a:rPr>
              <a:t> antikorları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 err="1">
                <a:latin typeface="Arial" charset="0"/>
                <a:cs typeface="Arial" charset="0"/>
              </a:rPr>
              <a:t>IgG</a:t>
            </a:r>
            <a:r>
              <a:rPr lang="tr-TR" dirty="0">
                <a:latin typeface="Arial" charset="0"/>
                <a:cs typeface="Arial" charset="0"/>
              </a:rPr>
              <a:t> tipinde antikorlar</a:t>
            </a:r>
            <a:endParaRPr lang="tr-TR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Arial" charset="0"/>
                <a:cs typeface="Arial" charset="0"/>
              </a:rPr>
              <a:t>Soğukta antikorlar eritrositlere yapışır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Arial" charset="0"/>
                <a:cs typeface="Arial" charset="0"/>
              </a:rPr>
              <a:t>&gt;37°C de </a:t>
            </a:r>
            <a:r>
              <a:rPr lang="tr-TR" sz="2800" dirty="0" err="1">
                <a:latin typeface="Arial" charset="0"/>
                <a:cs typeface="Arial" charset="0"/>
              </a:rPr>
              <a:t>hemoliz</a:t>
            </a:r>
            <a:endParaRPr lang="tr-TR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Arial" charset="0"/>
                <a:cs typeface="Arial" charset="0"/>
              </a:rPr>
              <a:t>Anti-P antikorları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Arial" charset="0"/>
                <a:cs typeface="Arial" charset="0"/>
              </a:rPr>
              <a:t>Hafif seyirli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Arial" charset="0"/>
                <a:cs typeface="Arial" charset="0"/>
              </a:rPr>
              <a:t>Genelde </a:t>
            </a:r>
            <a:r>
              <a:rPr lang="tr-TR" sz="2800" dirty="0" err="1">
                <a:latin typeface="Arial" charset="0"/>
                <a:cs typeface="Arial" charset="0"/>
              </a:rPr>
              <a:t>viral</a:t>
            </a:r>
            <a:r>
              <a:rPr lang="tr-TR" sz="2800" dirty="0">
                <a:latin typeface="Arial" charset="0"/>
                <a:cs typeface="Arial" charset="0"/>
              </a:rPr>
              <a:t> enfeksiyon sonrası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tr-TR" b="1">
                <a:solidFill>
                  <a:schemeClr val="bg1"/>
                </a:solidFill>
                <a:latin typeface="Arial" charset="0"/>
                <a:cs typeface="Arial" charset="0"/>
              </a:rPr>
              <a:t>Tedavi</a:t>
            </a:r>
          </a:p>
        </p:txBody>
      </p:sp>
      <p:sp>
        <p:nvSpPr>
          <p:cNvPr id="7680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 err="1">
                <a:latin typeface="Arial" charset="0"/>
                <a:cs typeface="Arial" charset="0"/>
              </a:rPr>
              <a:t>Glukokortikoidlere</a:t>
            </a:r>
            <a:r>
              <a:rPr lang="tr-TR" sz="2400" dirty="0">
                <a:latin typeface="Arial" charset="0"/>
                <a:cs typeface="Arial" charset="0"/>
              </a:rPr>
              <a:t> yanıt iyi değil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>
                <a:latin typeface="Arial" charset="0"/>
                <a:cs typeface="Arial" charset="0"/>
              </a:rPr>
              <a:t>Soğuktan korunma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 err="1">
                <a:latin typeface="Arial" charset="0"/>
                <a:cs typeface="Arial" charset="0"/>
              </a:rPr>
              <a:t>Folik</a:t>
            </a:r>
            <a:r>
              <a:rPr lang="tr-TR" sz="2400" dirty="0">
                <a:latin typeface="Arial" charset="0"/>
                <a:cs typeface="Arial" charset="0"/>
              </a:rPr>
              <a:t> asit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>
                <a:latin typeface="Arial" charset="0"/>
                <a:cs typeface="Arial" charset="0"/>
              </a:rPr>
              <a:t>Eritrosit transfüzyonu ???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 err="1">
                <a:latin typeface="Arial" charset="0"/>
                <a:cs typeface="Arial" charset="0"/>
              </a:rPr>
              <a:t>Rituksimab</a:t>
            </a:r>
            <a:endParaRPr lang="tr-TR" sz="24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400" dirty="0" err="1">
                <a:latin typeface="Arial" charset="0"/>
                <a:cs typeface="Arial" charset="0"/>
              </a:rPr>
              <a:t>Plazmaferez</a:t>
            </a:r>
            <a:endParaRPr lang="tr-TR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6803" name="2 İçerik Yer Tutucusu"/>
          <p:cNvSpPr>
            <a:spLocks noGrp="1"/>
          </p:cNvSpPr>
          <p:nvPr>
            <p:ph type="subTitle" idx="1"/>
          </p:nvPr>
        </p:nvSpPr>
        <p:spPr>
          <a:xfrm>
            <a:off x="1582616" y="5111261"/>
            <a:ext cx="9144000" cy="69752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</a:pPr>
            <a:r>
              <a:rPr lang="tr-TR" sz="3600" dirty="0">
                <a:solidFill>
                  <a:schemeClr val="bg1"/>
                </a:solidFill>
                <a:latin typeface="Arial" charset="0"/>
                <a:cs typeface="Arial" charset="0"/>
              </a:rPr>
              <a:t>							Başarılar </a:t>
            </a:r>
            <a:r>
              <a:rPr lang="tr-TR" sz="3600" dirty="0">
                <a:solidFill>
                  <a:schemeClr val="bg1"/>
                </a:solidFill>
                <a:latin typeface="Arial" charset="0"/>
                <a:cs typeface="Arial" charset="0"/>
                <a:sym typeface="Wingdings" pitchFamily="2" charset="2"/>
              </a:rPr>
              <a:t></a:t>
            </a:r>
            <a:endParaRPr lang="tr-TR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+mn-lt"/>
              </a:rPr>
              <a:t>Hemoglobin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41226" y="1835690"/>
            <a:ext cx="10612574" cy="4351338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  <a:buClr>
                <a:srgbClr val="C00000"/>
              </a:buClr>
              <a:buNone/>
            </a:pPr>
            <a:r>
              <a:rPr lang="tr-TR" dirty="0"/>
              <a:t>        </a:t>
            </a:r>
            <a:r>
              <a:rPr lang="tr-TR" dirty="0" smtClean="0"/>
              <a:t>                             Hem = </a:t>
            </a:r>
            <a:r>
              <a:rPr lang="tr-TR" dirty="0" err="1" smtClean="0"/>
              <a:t>Protoporfirin</a:t>
            </a:r>
            <a:r>
              <a:rPr lang="tr-TR" dirty="0" smtClean="0"/>
              <a:t> </a:t>
            </a:r>
            <a:r>
              <a:rPr lang="tr-TR" dirty="0"/>
              <a:t>IX + Fe</a:t>
            </a:r>
            <a:r>
              <a:rPr lang="tr-TR" baseline="30000" dirty="0"/>
              <a:t>2+</a:t>
            </a:r>
            <a:r>
              <a:rPr lang="tr-TR" dirty="0"/>
              <a:t>		      </a:t>
            </a:r>
            <a:r>
              <a:rPr lang="tr-TR" dirty="0" smtClean="0"/>
              <a:t>  </a:t>
            </a:r>
            <a:endParaRPr lang="tr-TR" sz="4000" dirty="0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2"/>
          </p:nvPr>
        </p:nvSpPr>
        <p:spPr>
          <a:xfrm>
            <a:off x="963801" y="2771852"/>
            <a:ext cx="5902291" cy="4351338"/>
          </a:xfrm>
        </p:spPr>
        <p:txBody>
          <a:bodyPr/>
          <a:lstStyle/>
          <a:p>
            <a:pPr>
              <a:buNone/>
            </a:pPr>
            <a:r>
              <a:rPr lang="tr-TR" dirty="0"/>
              <a:t>                      </a:t>
            </a:r>
            <a:r>
              <a:rPr lang="tr-TR" dirty="0" smtClean="0"/>
              <a:t>                                 </a:t>
            </a:r>
            <a:r>
              <a:rPr lang="tr-TR" dirty="0" err="1" smtClean="0"/>
              <a:t>Globin</a:t>
            </a: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/>
              <a:t>Hemoglobin F	: 2</a:t>
            </a:r>
            <a:r>
              <a:rPr lang="el-GR" dirty="0"/>
              <a:t> α</a:t>
            </a:r>
            <a:r>
              <a:rPr lang="tr-TR" dirty="0"/>
              <a:t> + 2</a:t>
            </a:r>
            <a:r>
              <a:rPr lang="el-GR" dirty="0"/>
              <a:t>γ</a:t>
            </a: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/>
              <a:t>Hemoglobin A	: 2 </a:t>
            </a:r>
            <a:r>
              <a:rPr lang="el-GR" b="1" dirty="0"/>
              <a:t>α</a:t>
            </a:r>
            <a:r>
              <a:rPr lang="tr-TR" b="1" dirty="0"/>
              <a:t> + 2</a:t>
            </a:r>
            <a:r>
              <a:rPr lang="el-GR" b="1" dirty="0"/>
              <a:t>β</a:t>
            </a:r>
            <a:endParaRPr lang="tr-TR" b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dirty="0"/>
              <a:t>Hemoglobin A2	: 2</a:t>
            </a:r>
            <a:r>
              <a:rPr lang="el-GR" dirty="0"/>
              <a:t> α</a:t>
            </a:r>
            <a:r>
              <a:rPr lang="tr-TR" dirty="0"/>
              <a:t> + 2</a:t>
            </a:r>
            <a:r>
              <a:rPr lang="el-GR" dirty="0"/>
              <a:t>δ</a:t>
            </a: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/>
              <a:t>α </a:t>
            </a:r>
            <a:r>
              <a:rPr lang="tr-TR" dirty="0" err="1"/>
              <a:t>globin</a:t>
            </a:r>
            <a:r>
              <a:rPr lang="tr-TR" dirty="0"/>
              <a:t> zincir geni 16. kromozomda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/>
              <a:t>β</a:t>
            </a:r>
            <a:r>
              <a:rPr lang="tr-TR" dirty="0"/>
              <a:t> </a:t>
            </a:r>
            <a:r>
              <a:rPr lang="tr-TR" dirty="0" err="1"/>
              <a:t>globin</a:t>
            </a:r>
            <a:r>
              <a:rPr lang="tr-TR" dirty="0"/>
              <a:t> zincir geni 11. kromozomda 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D82A1CB-8D99-4BED-BD53-44BD6E86C883}"/>
              </a:ext>
            </a:extLst>
          </p:cNvPr>
          <p:cNvSpPr/>
          <p:nvPr/>
        </p:nvSpPr>
        <p:spPr>
          <a:xfrm>
            <a:off x="3474720" y="1835690"/>
            <a:ext cx="4803648" cy="1419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656456" y="214452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+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456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r-TR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Talasemi</a:t>
            </a:r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 Nedir ?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838200" y="1597024"/>
            <a:ext cx="10515600" cy="5032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None/>
            </a:pPr>
            <a:r>
              <a:rPr lang="tr-TR" dirty="0">
                <a:cs typeface="Arial" charset="0"/>
              </a:rPr>
              <a:t>		       </a:t>
            </a:r>
            <a:r>
              <a:rPr lang="tr-TR" dirty="0" err="1">
                <a:cs typeface="Arial" charset="0"/>
              </a:rPr>
              <a:t>Globin</a:t>
            </a:r>
            <a:r>
              <a:rPr lang="tr-TR" dirty="0">
                <a:cs typeface="Arial" charset="0"/>
              </a:rPr>
              <a:t> zincir geninde mutasyon sonucu o </a:t>
            </a:r>
            <a:r>
              <a:rPr lang="tr-TR" dirty="0" err="1">
                <a:cs typeface="Arial" charset="0"/>
              </a:rPr>
              <a:t>globin</a:t>
            </a:r>
            <a:r>
              <a:rPr lang="tr-TR" dirty="0">
                <a:cs typeface="Arial" charset="0"/>
              </a:rPr>
              <a:t> zincirinin  			      sentezlenememesi veya az sentezlenmesi </a:t>
            </a:r>
          </a:p>
          <a:p>
            <a:pPr eaLnBrk="1" hangingPunct="1">
              <a:buClr>
                <a:srgbClr val="C00000"/>
              </a:buClr>
              <a:buNone/>
            </a:pPr>
            <a:endParaRPr lang="tr-TR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None/>
            </a:pPr>
            <a:r>
              <a:rPr lang="tr-TR" dirty="0">
                <a:cs typeface="Arial" charset="0"/>
              </a:rPr>
              <a:t>                                       </a:t>
            </a:r>
            <a:r>
              <a:rPr lang="tr-TR" dirty="0" err="1">
                <a:cs typeface="Arial" charset="0"/>
              </a:rPr>
              <a:t>Globin</a:t>
            </a:r>
            <a:r>
              <a:rPr lang="tr-TR" dirty="0">
                <a:cs typeface="Arial" charset="0"/>
              </a:rPr>
              <a:t> zincir dengesizliği</a:t>
            </a:r>
          </a:p>
          <a:p>
            <a:pPr eaLnBrk="1" hangingPunct="1">
              <a:buClr>
                <a:srgbClr val="C00000"/>
              </a:buClr>
              <a:buNone/>
            </a:pPr>
            <a:endParaRPr lang="tr-TR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None/>
            </a:pPr>
            <a:r>
              <a:rPr lang="tr-TR" dirty="0">
                <a:cs typeface="Arial" charset="0"/>
              </a:rPr>
              <a:t>                                  Eşleşemeyen </a:t>
            </a:r>
            <a:r>
              <a:rPr lang="tr-TR" dirty="0" err="1">
                <a:cs typeface="Arial" charset="0"/>
              </a:rPr>
              <a:t>globin</a:t>
            </a:r>
            <a:r>
              <a:rPr lang="tr-TR" dirty="0">
                <a:cs typeface="Arial" charset="0"/>
              </a:rPr>
              <a:t> zincirlerinin 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tr-TR" dirty="0">
                <a:cs typeface="Arial" charset="0"/>
              </a:rPr>
              <a:t>                       eritrosit </a:t>
            </a:r>
            <a:r>
              <a:rPr lang="tr-TR" dirty="0" err="1">
                <a:cs typeface="Arial" charset="0"/>
              </a:rPr>
              <a:t>membranına</a:t>
            </a:r>
            <a:r>
              <a:rPr lang="tr-TR" dirty="0">
                <a:cs typeface="Arial" charset="0"/>
              </a:rPr>
              <a:t> ve mitokondriye hasarı</a:t>
            </a:r>
          </a:p>
          <a:p>
            <a:pPr eaLnBrk="1" hangingPunct="1">
              <a:buClr>
                <a:srgbClr val="C00000"/>
              </a:buClr>
              <a:buNone/>
            </a:pPr>
            <a:endParaRPr lang="tr-TR" dirty="0">
              <a:cs typeface="Arial" charset="0"/>
            </a:endParaRPr>
          </a:p>
          <a:p>
            <a:pPr eaLnBrk="1" hangingPunct="1">
              <a:buClr>
                <a:srgbClr val="C00000"/>
              </a:buClr>
              <a:buNone/>
            </a:pPr>
            <a:r>
              <a:rPr lang="tr-TR" dirty="0">
                <a:cs typeface="Arial" charset="0"/>
              </a:rPr>
              <a:t>                                          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tr-TR" dirty="0">
                <a:cs typeface="Arial" charset="0"/>
              </a:rPr>
              <a:t> 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838201" y="310041"/>
            <a:ext cx="105156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tr-TR" sz="4000" b="1" dirty="0" err="1">
                <a:solidFill>
                  <a:schemeClr val="bg1"/>
                </a:solidFill>
                <a:cs typeface="Arial" charset="0"/>
              </a:rPr>
              <a:t>Talasemi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4 Aşağı Ok"/>
          <p:cNvSpPr/>
          <p:nvPr/>
        </p:nvSpPr>
        <p:spPr>
          <a:xfrm>
            <a:off x="5486400" y="2514594"/>
            <a:ext cx="628650" cy="4000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5481632" y="3610002"/>
            <a:ext cx="628650" cy="4000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867025" y="5103674"/>
            <a:ext cx="6075317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lvl="1" algn="ctr">
              <a:buClr>
                <a:srgbClr val="C00000"/>
              </a:buClr>
              <a:buNone/>
              <a:defRPr/>
            </a:pPr>
            <a:r>
              <a:rPr lang="tr-TR" sz="3600" b="1" dirty="0">
                <a:cs typeface="Arial" charset="0"/>
              </a:rPr>
              <a:t> Kronik </a:t>
            </a:r>
            <a:r>
              <a:rPr lang="tr-TR" sz="3600" b="1" dirty="0" err="1">
                <a:cs typeface="Arial" charset="0"/>
              </a:rPr>
              <a:t>Hemoliz</a:t>
            </a:r>
            <a:endParaRPr lang="tr-TR" sz="3600" b="1" dirty="0">
              <a:cs typeface="Arial" charset="0"/>
            </a:endParaRPr>
          </a:p>
          <a:p>
            <a:pPr lvl="1" algn="ctr">
              <a:buClr>
                <a:srgbClr val="C00000"/>
              </a:buClr>
              <a:buNone/>
              <a:defRPr/>
            </a:pPr>
            <a:r>
              <a:rPr lang="tr-TR" sz="3600" b="1" dirty="0" err="1">
                <a:cs typeface="Arial" charset="0"/>
              </a:rPr>
              <a:t>İnefektif</a:t>
            </a:r>
            <a:r>
              <a:rPr lang="tr-TR" sz="3600" b="1" dirty="0">
                <a:cs typeface="Arial" charset="0"/>
              </a:rPr>
              <a:t> </a:t>
            </a:r>
            <a:r>
              <a:rPr lang="tr-TR" sz="3600" b="1" dirty="0" err="1">
                <a:cs typeface="Arial" charset="0"/>
              </a:rPr>
              <a:t>Hematopoez</a:t>
            </a:r>
            <a:endParaRPr lang="tr-TR" sz="3600" b="1" dirty="0">
              <a:cs typeface="Arial" charset="0"/>
            </a:endParaRPr>
          </a:p>
          <a:p>
            <a:pPr lvl="1" algn="ctr">
              <a:buClr>
                <a:srgbClr val="C00000"/>
              </a:buClr>
              <a:buNone/>
              <a:defRPr/>
            </a:pPr>
            <a:r>
              <a:rPr lang="tr-TR" sz="3600" b="1" dirty="0" err="1">
                <a:cs typeface="Arial" charset="0"/>
              </a:rPr>
              <a:t>Ekstramedüller</a:t>
            </a:r>
            <a:r>
              <a:rPr lang="tr-TR" sz="3600" b="1" dirty="0">
                <a:cs typeface="Arial" charset="0"/>
              </a:rPr>
              <a:t> </a:t>
            </a:r>
            <a:r>
              <a:rPr lang="tr-TR" sz="3600" b="1" dirty="0" err="1">
                <a:cs typeface="Arial" charset="0"/>
              </a:rPr>
              <a:t>Hematopoez</a:t>
            </a:r>
            <a:endParaRPr lang="tr-TR" sz="3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624753"/>
          </a:xfrm>
        </p:spPr>
        <p:txBody>
          <a:bodyPr>
            <a:norm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tr-TR" dirty="0">
                <a:cs typeface="Arial" pitchFamily="34" charset="0"/>
              </a:rPr>
              <a:t>A</a:t>
            </a:r>
            <a:r>
              <a:rPr lang="tr-TR" dirty="0" smtClean="0">
                <a:cs typeface="Arial" pitchFamily="34" charset="0"/>
              </a:rPr>
              <a:t>kdeniz bölgesi, Asya ve Afrika kıtalarında hastalık yoğun olarak görülür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tr-TR" dirty="0" smtClean="0">
                <a:cs typeface="Arial" pitchFamily="34" charset="0"/>
              </a:rPr>
              <a:t>Bu bölgelerde </a:t>
            </a:r>
            <a:r>
              <a:rPr lang="tr-TR" dirty="0" err="1" smtClean="0">
                <a:cs typeface="Arial" pitchFamily="34" charset="0"/>
              </a:rPr>
              <a:t>hemoglobinopati</a:t>
            </a:r>
            <a:r>
              <a:rPr lang="tr-TR" dirty="0" smtClean="0">
                <a:cs typeface="Arial" pitchFamily="34" charset="0"/>
              </a:rPr>
              <a:t> açısından taşıyıcılık sıtma açısından evrimsel bir avantaj oluşturmuş, taşıyıcıların oransal yüksekliğine neden olmuştur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tr-TR" dirty="0" smtClean="0">
                <a:cs typeface="Arial" pitchFamily="34" charset="0"/>
              </a:rPr>
              <a:t>Dünyada &gt; 270 </a:t>
            </a:r>
            <a:r>
              <a:rPr lang="tr-TR" dirty="0">
                <a:cs typeface="Arial" pitchFamily="34" charset="0"/>
              </a:rPr>
              <a:t>milyon taşıyıcı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tr-TR" dirty="0" smtClean="0">
                <a:cs typeface="Arial" pitchFamily="34" charset="0"/>
              </a:rPr>
              <a:t>Her </a:t>
            </a:r>
            <a:r>
              <a:rPr lang="tr-TR" dirty="0">
                <a:cs typeface="Arial" pitchFamily="34" charset="0"/>
              </a:rPr>
              <a:t>yıl 43100  YENİ “beta </a:t>
            </a:r>
            <a:r>
              <a:rPr lang="tr-TR" dirty="0" err="1">
                <a:cs typeface="Arial" pitchFamily="34" charset="0"/>
              </a:rPr>
              <a:t>talasemi</a:t>
            </a:r>
            <a:r>
              <a:rPr lang="tr-TR" dirty="0">
                <a:cs typeface="Arial" pitchFamily="34" charset="0"/>
              </a:rPr>
              <a:t> </a:t>
            </a:r>
            <a:r>
              <a:rPr lang="tr-TR" dirty="0" err="1">
                <a:cs typeface="Arial" pitchFamily="34" charset="0"/>
              </a:rPr>
              <a:t>major</a:t>
            </a:r>
            <a:r>
              <a:rPr lang="tr-TR" dirty="0">
                <a:cs typeface="Arial" pitchFamily="34" charset="0"/>
              </a:rPr>
              <a:t>” olgusu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endParaRPr lang="tr-TR" sz="2800" dirty="0" smtClean="0">
              <a:cs typeface="Arial" pitchFamily="34" charset="0"/>
            </a:endParaRP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Dünya’da </a:t>
            </a:r>
            <a:r>
              <a:rPr lang="tr-TR" sz="3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Talasemi</a:t>
            </a:r>
            <a:endParaRPr lang="tr-TR" sz="3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624753"/>
          </a:xfrm>
        </p:spPr>
        <p:txBody>
          <a:bodyPr>
            <a:normAutofit/>
          </a:bodyPr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tr-TR" sz="2800" dirty="0" smtClean="0">
                <a:cs typeface="Arial" pitchFamily="34" charset="0"/>
              </a:rPr>
              <a:t>Akdeniz bölgesinde bulunmamız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tr-TR" sz="2800" dirty="0" smtClean="0">
                <a:cs typeface="Arial" pitchFamily="34" charset="0"/>
              </a:rPr>
              <a:t>Akraba </a:t>
            </a:r>
            <a:r>
              <a:rPr lang="tr-TR" sz="2800" dirty="0">
                <a:cs typeface="Arial" pitchFamily="34" charset="0"/>
              </a:rPr>
              <a:t>evliliği sıklığı (</a:t>
            </a:r>
            <a:r>
              <a:rPr lang="tr-TR" sz="2800" dirty="0" err="1">
                <a:cs typeface="Arial" pitchFamily="34" charset="0"/>
              </a:rPr>
              <a:t>otozomal</a:t>
            </a:r>
            <a:r>
              <a:rPr lang="tr-TR" sz="2800" dirty="0">
                <a:cs typeface="Arial" pitchFamily="34" charset="0"/>
              </a:rPr>
              <a:t> resesif)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tr-TR" sz="2800" dirty="0">
                <a:cs typeface="Arial" pitchFamily="34" charset="0"/>
              </a:rPr>
              <a:t>Önleme politikalarının </a:t>
            </a:r>
            <a:r>
              <a:rPr lang="tr-TR" sz="2800" dirty="0" smtClean="0">
                <a:cs typeface="Arial" pitchFamily="34" charset="0"/>
              </a:rPr>
              <a:t>yetersizliği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endParaRPr lang="tr-TR" dirty="0">
              <a:cs typeface="Arial" pitchFamily="34" charset="0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endParaRPr lang="tr-TR" sz="2800" dirty="0" smtClean="0">
              <a:cs typeface="Arial" pitchFamily="34" charset="0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endParaRPr lang="tr-TR" sz="2800" dirty="0" smtClean="0">
              <a:cs typeface="Arial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tr-TR" dirty="0">
                <a:cs typeface="Arial" pitchFamily="34" charset="0"/>
              </a:rPr>
              <a:t>Türkiye’de beta </a:t>
            </a:r>
            <a:r>
              <a:rPr lang="tr-TR" dirty="0" err="1">
                <a:cs typeface="Arial" pitchFamily="34" charset="0"/>
              </a:rPr>
              <a:t>talasemi</a:t>
            </a:r>
            <a:r>
              <a:rPr lang="tr-TR" dirty="0">
                <a:cs typeface="Arial" pitchFamily="34" charset="0"/>
              </a:rPr>
              <a:t> taşıyıcılığı: %2.1 - %4.3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tr-TR" dirty="0">
                <a:cs typeface="Arial" pitchFamily="34" charset="0"/>
              </a:rPr>
              <a:t>Türkiye’de kayıtlı </a:t>
            </a:r>
            <a:r>
              <a:rPr lang="tr-TR" dirty="0" err="1">
                <a:cs typeface="Arial" pitchFamily="34" charset="0"/>
              </a:rPr>
              <a:t>talasemi</a:t>
            </a:r>
            <a:r>
              <a:rPr lang="tr-TR" dirty="0">
                <a:cs typeface="Arial" pitchFamily="34" charset="0"/>
              </a:rPr>
              <a:t> hastası </a:t>
            </a:r>
            <a:r>
              <a:rPr lang="tr-TR" dirty="0" smtClean="0">
                <a:cs typeface="Arial" pitchFamily="34" charset="0"/>
              </a:rPr>
              <a:t>sayısı yaklaşık: </a:t>
            </a:r>
            <a:r>
              <a:rPr lang="tr-TR" dirty="0">
                <a:cs typeface="Arial" pitchFamily="34" charset="0"/>
              </a:rPr>
              <a:t>5500</a:t>
            </a:r>
          </a:p>
          <a:p>
            <a:pPr marL="0" indent="0" eaLnBrk="1" hangingPunct="1">
              <a:buClr>
                <a:srgbClr val="CC0000"/>
              </a:buClr>
              <a:buNone/>
            </a:pPr>
            <a:endParaRPr lang="tr-TR" sz="2800" dirty="0">
              <a:cs typeface="Arial" pitchFamily="34" charset="0"/>
            </a:endParaRPr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737658" y="3562350"/>
            <a:ext cx="10716683" cy="7004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tr-TR" sz="36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Ülkemizde genetik hastalıklar içinde en yaygın görülen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Türkiye’de </a:t>
            </a:r>
            <a:r>
              <a:rPr lang="tr-TR" sz="3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Talasemi</a:t>
            </a:r>
            <a:endParaRPr lang="tr-TR" sz="3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60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10895</TotalTime>
  <Words>1667</Words>
  <Application>Microsoft Office PowerPoint</Application>
  <PresentationFormat>Geniş ekran</PresentationFormat>
  <Paragraphs>566</Paragraphs>
  <Slides>57</Slides>
  <Notes>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3" baseType="lpstr">
      <vt:lpstr>Calibri</vt:lpstr>
      <vt:lpstr>Calibri Light</vt:lpstr>
      <vt:lpstr>Wingdings</vt:lpstr>
      <vt:lpstr>Arial</vt:lpstr>
      <vt:lpstr>Office Teması</vt:lpstr>
      <vt:lpstr>Image</vt:lpstr>
      <vt:lpstr>Hemolitik Anemiler</vt:lpstr>
      <vt:lpstr>PowerPoint Sunusu</vt:lpstr>
      <vt:lpstr>Acaba bu anemi Hemoliz’e ikincil mi ?</vt:lpstr>
      <vt:lpstr>Hemolitik Anemi Nedenleri</vt:lpstr>
      <vt:lpstr>PowerPoint Sunusu</vt:lpstr>
      <vt:lpstr>Hemoglobin</vt:lpstr>
      <vt:lpstr>Talasemi Nedir ?</vt:lpstr>
      <vt:lpstr>Dünya’da Talasemi</vt:lpstr>
      <vt:lpstr>Türkiye’de Talasemi</vt:lpstr>
      <vt:lpstr>β-Talasemi</vt:lpstr>
      <vt:lpstr>Talasemi Majör</vt:lpstr>
      <vt:lpstr>Talasemi Majör</vt:lpstr>
      <vt:lpstr>Talasemi Majör-Laboratuar</vt:lpstr>
      <vt:lpstr>Talasemi Majör-Laboratuar</vt:lpstr>
      <vt:lpstr>Talasemi Majör-Tedavi ( Klasik Tedavi ) Transfüzyon - Şelasyon</vt:lpstr>
      <vt:lpstr>Talasemi Majör-Tedavi (Küratif)</vt:lpstr>
      <vt:lpstr>Talasemi Majör - Önleme</vt:lpstr>
      <vt:lpstr>Beta Talasemi Taşıyıcılığı</vt:lpstr>
      <vt:lpstr>Beta Talasemi Taşıyıcısı-Laboratuar</vt:lpstr>
      <vt:lpstr>Beta Talasemi Taşıyıcısı</vt:lpstr>
      <vt:lpstr>α-Talasemi</vt:lpstr>
      <vt:lpstr>Talasemi</vt:lpstr>
      <vt:lpstr>PowerPoint Sunusu</vt:lpstr>
      <vt:lpstr>Orak Hücreli Anemi</vt:lpstr>
      <vt:lpstr>Orak Hücreli Anemi - Epidemiyoloji</vt:lpstr>
      <vt:lpstr>Orak Hücreli Anemi-Klinik</vt:lpstr>
      <vt:lpstr>Orak Hücreli Anemi-Laboratuar</vt:lpstr>
      <vt:lpstr>Orak Hücreli Anemi-Tedavi</vt:lpstr>
      <vt:lpstr>PowerPoint Sunusu</vt:lpstr>
      <vt:lpstr>Herediter Sferositoz</vt:lpstr>
      <vt:lpstr>Herediter Sferositoz</vt:lpstr>
      <vt:lpstr>Herediter Sferositozda sık görülen gen mutasyonları</vt:lpstr>
      <vt:lpstr>Klinik Bulgular</vt:lpstr>
      <vt:lpstr>Klinik Bulgular</vt:lpstr>
      <vt:lpstr>Laboratuar</vt:lpstr>
      <vt:lpstr>Laboratuar</vt:lpstr>
      <vt:lpstr>Laboratuar</vt:lpstr>
      <vt:lpstr>Sferositlerin Görüldüğü Diğer Durumlar</vt:lpstr>
      <vt:lpstr>Tedavi</vt:lpstr>
      <vt:lpstr>PowerPoint Sunusu</vt:lpstr>
      <vt:lpstr>G6PD Eksikliği</vt:lpstr>
      <vt:lpstr>PowerPoint Sunusu</vt:lpstr>
      <vt:lpstr>G6PD Eksikliği</vt:lpstr>
      <vt:lpstr>G6PD Klinik Tablo</vt:lpstr>
      <vt:lpstr>Klinik Çeşitlilik</vt:lpstr>
      <vt:lpstr>G6PD-Laboratuar</vt:lpstr>
      <vt:lpstr>Tedavi</vt:lpstr>
      <vt:lpstr>PowerPoint Sunusu</vt:lpstr>
      <vt:lpstr>İmmün Hemolitik Anemi</vt:lpstr>
      <vt:lpstr>Otoimmün Hemolitik Anemi “Sıcak Antikor”</vt:lpstr>
      <vt:lpstr>Laboratuar</vt:lpstr>
      <vt:lpstr>Tedavi</vt:lpstr>
      <vt:lpstr>Otoimmün Hemolitik Anemi “Soğuk Antikor”</vt:lpstr>
      <vt:lpstr>Otoimmün Hemolitik Anemi “Soğuk Antikor”</vt:lpstr>
      <vt:lpstr>Paroksismal Soğuk Hemoglobinüri</vt:lpstr>
      <vt:lpstr>Tedavi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erdal</dc:creator>
  <cp:lastModifiedBy>user</cp:lastModifiedBy>
  <cp:revision>885</cp:revision>
  <dcterms:created xsi:type="dcterms:W3CDTF">2017-11-07T18:42:04Z</dcterms:created>
  <dcterms:modified xsi:type="dcterms:W3CDTF">2020-03-25T12:32:13Z</dcterms:modified>
</cp:coreProperties>
</file>