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308" r:id="rId4"/>
    <p:sldId id="309" r:id="rId5"/>
    <p:sldId id="310" r:id="rId6"/>
    <p:sldId id="311" r:id="rId7"/>
    <p:sldId id="312" r:id="rId8"/>
    <p:sldId id="313" r:id="rId9"/>
    <p:sldId id="314" r:id="rId10"/>
    <p:sldId id="315"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0967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59500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42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04246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9038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06813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5383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7723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69634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110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06C8BDB-270B-4850-82FC-7453FD6C9EDA}"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2341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06C8BDB-270B-4850-82FC-7453FD6C9EDA}" type="datetimeFigureOut">
              <a:rPr lang="en-GB" smtClean="0"/>
              <a:t>20/05/2020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0469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06C8BDB-270B-4850-82FC-7453FD6C9EDA}" type="datetimeFigureOut">
              <a:rPr lang="en-GB" smtClean="0"/>
              <a:t>20/05/2020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4293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C8BDB-270B-4850-82FC-7453FD6C9EDA}" type="datetimeFigureOut">
              <a:rPr lang="en-GB" smtClean="0"/>
              <a:t>20/05/2020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41625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58195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13383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6C8BDB-270B-4850-82FC-7453FD6C9EDA}" type="datetimeFigureOut">
              <a:rPr lang="en-GB" smtClean="0"/>
              <a:t>20/05/2020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FB24BA7-6852-4F7B-A2A5-9195068BAB5D}" type="slidenum">
              <a:rPr lang="en-GB" smtClean="0"/>
              <a:t>‹#›</a:t>
            </a:fld>
            <a:endParaRPr lang="en-GB"/>
          </a:p>
        </p:txBody>
      </p:sp>
    </p:spTree>
    <p:extLst>
      <p:ext uri="{BB962C8B-B14F-4D97-AF65-F5344CB8AC3E}">
        <p14:creationId xmlns:p14="http://schemas.microsoft.com/office/powerpoint/2010/main" val="294192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87522" y="450375"/>
            <a:ext cx="9144000" cy="5731089"/>
          </a:xfrm>
        </p:spPr>
        <p:txBody>
          <a:bodyPr>
            <a:normAutofit fontScale="90000"/>
          </a:bodyPr>
          <a:lstStyle/>
          <a:p>
            <a:pPr algn="ctr"/>
            <a:r>
              <a:rPr lang="tr-TR" sz="3500" dirty="0" smtClean="0">
                <a:latin typeface="Comic Sans MS" panose="030F0702030302020204" pitchFamily="66" charset="0"/>
              </a:rPr>
              <a:t>AET201 Termodinamik ve Isı Transferi</a:t>
            </a:r>
            <a:br>
              <a:rPr lang="tr-TR" sz="3500" dirty="0" smtClean="0">
                <a:latin typeface="Comic Sans MS" panose="030F0702030302020204" pitchFamily="66" charset="0"/>
              </a:rPr>
            </a:br>
            <a:r>
              <a:rPr lang="tr-TR" sz="3500" dirty="0" smtClean="0">
                <a:latin typeface="Comic Sans MS" panose="030F0702030302020204" pitchFamily="66" charset="0"/>
              </a:rPr>
              <a:t>Ders Notları-11</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endParaRPr lang="en-GB" sz="3500" dirty="0">
              <a:latin typeface="Comic Sans MS" panose="030F0702030302020204" pitchFamily="66" charset="0"/>
            </a:endParaRPr>
          </a:p>
        </p:txBody>
      </p:sp>
      <p:sp>
        <p:nvSpPr>
          <p:cNvPr id="3" name="Alt Başlık 2"/>
          <p:cNvSpPr>
            <a:spLocks noGrp="1"/>
          </p:cNvSpPr>
          <p:nvPr>
            <p:ph type="subTitle" idx="1"/>
          </p:nvPr>
        </p:nvSpPr>
        <p:spPr>
          <a:xfrm>
            <a:off x="1387522" y="6181465"/>
            <a:ext cx="9144000" cy="505938"/>
          </a:xfrm>
        </p:spPr>
        <p:txBody>
          <a:bodyPr/>
          <a:lstStyle/>
          <a:p>
            <a:pPr algn="ctr"/>
            <a:r>
              <a:rPr lang="tr-TR" b="1" dirty="0" smtClean="0">
                <a:solidFill>
                  <a:schemeClr val="tx1"/>
                </a:solidFill>
                <a:latin typeface="Comic Sans MS" panose="030F0702030302020204" pitchFamily="66" charset="0"/>
              </a:rPr>
              <a:t>Hazırlayan: </a:t>
            </a:r>
            <a:r>
              <a:rPr lang="tr-TR" dirty="0" err="1" smtClean="0">
                <a:solidFill>
                  <a:schemeClr val="tx1"/>
                </a:solidFill>
                <a:latin typeface="Comic Sans MS" panose="030F0702030302020204" pitchFamily="66" charset="0"/>
              </a:rPr>
              <a:t>Öğr</a:t>
            </a:r>
            <a:r>
              <a:rPr lang="tr-TR" dirty="0" smtClean="0">
                <a:solidFill>
                  <a:schemeClr val="tx1"/>
                </a:solidFill>
                <a:latin typeface="Comic Sans MS" panose="030F0702030302020204" pitchFamily="66" charset="0"/>
              </a:rPr>
              <a:t>. Gör. Yusuf YILDIZ</a:t>
            </a:r>
          </a:p>
          <a:p>
            <a:pPr algn="ctr"/>
            <a:endParaRPr lang="en-GB" dirty="0">
              <a:solidFill>
                <a:schemeClr val="tx1"/>
              </a:solidFill>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3034351" y="1963874"/>
            <a:ext cx="5850342" cy="3930988"/>
          </a:xfrm>
          <a:prstGeom prst="rect">
            <a:avLst/>
          </a:prstGeom>
        </p:spPr>
      </p:pic>
    </p:spTree>
    <p:extLst>
      <p:ext uri="{BB962C8B-B14F-4D97-AF65-F5344CB8AC3E}">
        <p14:creationId xmlns:p14="http://schemas.microsoft.com/office/powerpoint/2010/main" val="1531861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33016" y="0"/>
            <a:ext cx="10617960" cy="6858000"/>
          </a:xfrm>
        </p:spPr>
        <p:txBody>
          <a:bodyPr numCol="2">
            <a:normAutofit/>
          </a:bodyPr>
          <a:lstStyle/>
          <a:p>
            <a:r>
              <a:rPr lang="tr-TR" sz="2500" b="1" dirty="0" smtClean="0">
                <a:latin typeface="Comic Sans MS" panose="030F0702030302020204" pitchFamily="66" charset="0"/>
              </a:rPr>
              <a:t>Termodinamiğin Üçüncü Yasası</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smtClean="0">
                <a:latin typeface="Comic Sans MS" panose="030F0702030302020204" pitchFamily="66" charset="0"/>
              </a:rPr>
              <a:t>Termodinamiğin 3. yasası mutlak sıfır sıcaklığındaki  maddelerin </a:t>
            </a:r>
            <a:r>
              <a:rPr lang="tr-TR" sz="2000" dirty="0" err="1" smtClean="0">
                <a:latin typeface="Comic Sans MS" panose="030F0702030302020204" pitchFamily="66" charset="0"/>
              </a:rPr>
              <a:t>entropisi</a:t>
            </a:r>
            <a:r>
              <a:rPr lang="tr-TR" sz="2000" dirty="0" smtClean="0">
                <a:latin typeface="Comic Sans MS" panose="030F0702030302020204" pitchFamily="66" charset="0"/>
              </a:rPr>
              <a:t> ile ilgilidir. Buna göre; ‘’mükemmel bir kristal yapının mutlak sıfır sıcaklığındaki </a:t>
            </a:r>
            <a:r>
              <a:rPr lang="tr-TR" sz="2000" dirty="0" err="1" smtClean="0">
                <a:latin typeface="Comic Sans MS" panose="030F0702030302020204" pitchFamily="66" charset="0"/>
              </a:rPr>
              <a:t>entropisi</a:t>
            </a:r>
            <a:r>
              <a:rPr lang="tr-TR" sz="2000" dirty="0" smtClean="0">
                <a:latin typeface="Comic Sans MS" panose="030F0702030302020204" pitchFamily="66" charset="0"/>
              </a:rPr>
              <a:t> sıfırdır’’ şeklindedir.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Başka bir ifade ile üçüncü yasa şu şekilde </a:t>
            </a:r>
            <a:r>
              <a:rPr lang="tr-TR" sz="2000" dirty="0" smtClean="0">
                <a:latin typeface="Comic Sans MS" panose="030F0702030302020204" pitchFamily="66" charset="0"/>
              </a:rPr>
              <a:t>tanımlanabilir: mutlak sıfır </a:t>
            </a:r>
            <a:r>
              <a:rPr lang="tr-TR" sz="2000" dirty="0">
                <a:latin typeface="Comic Sans MS" panose="030F0702030302020204" pitchFamily="66" charset="0"/>
              </a:rPr>
              <a:t>sıcaklıktaki bir parçacık sadece ve sadece bir tane olası halde </a:t>
            </a:r>
            <a:r>
              <a:rPr lang="tr-TR" sz="2000" dirty="0" smtClean="0">
                <a:latin typeface="Comic Sans MS" panose="030F0702030302020204" pitchFamily="66" charset="0"/>
              </a:rPr>
              <a:t>veya durumda </a:t>
            </a:r>
            <a:r>
              <a:rPr lang="tr-TR" sz="2000" dirty="0">
                <a:latin typeface="Comic Sans MS" panose="030F0702030302020204" pitchFamily="66" charset="0"/>
              </a:rPr>
              <a:t>(</a:t>
            </a:r>
            <a:r>
              <a:rPr lang="tr-TR" sz="2000" dirty="0" err="1">
                <a:latin typeface="Comic Sans MS" panose="030F0702030302020204" pitchFamily="66" charset="0"/>
              </a:rPr>
              <a:t>state</a:t>
            </a:r>
            <a:r>
              <a:rPr lang="tr-TR" sz="2000" dirty="0">
                <a:latin typeface="Comic Sans MS" panose="030F0702030302020204" pitchFamily="66" charset="0"/>
              </a:rPr>
              <a:t>) bulunabilir.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Bu </a:t>
            </a:r>
            <a:r>
              <a:rPr lang="tr-TR" sz="2000" dirty="0">
                <a:latin typeface="Comic Sans MS" panose="030F0702030302020204" pitchFamily="66" charset="0"/>
              </a:rPr>
              <a:t>durumda parçacığın sahip </a:t>
            </a:r>
            <a:r>
              <a:rPr lang="tr-TR" sz="2000" dirty="0" err="1">
                <a:latin typeface="Comic Sans MS" panose="030F0702030302020204" pitchFamily="66" charset="0"/>
              </a:rPr>
              <a:t>oldugu</a:t>
            </a:r>
            <a:r>
              <a:rPr lang="tr-TR" sz="2000" dirty="0">
                <a:latin typeface="Comic Sans MS" panose="030F0702030302020204" pitchFamily="66" charset="0"/>
              </a:rPr>
              <a:t> enerji </a:t>
            </a:r>
            <a:r>
              <a:rPr lang="tr-TR" sz="2000" dirty="0" smtClean="0">
                <a:latin typeface="Comic Sans MS" panose="030F0702030302020204" pitchFamily="66" charset="0"/>
              </a:rPr>
              <a:t>0-noktası enerjisi </a:t>
            </a:r>
            <a:r>
              <a:rPr lang="tr-TR" sz="2000" dirty="0">
                <a:latin typeface="Comic Sans MS" panose="030F0702030302020204" pitchFamily="66" charset="0"/>
              </a:rPr>
              <a:t>(</a:t>
            </a:r>
            <a:r>
              <a:rPr lang="tr-TR" sz="2000" dirty="0" err="1">
                <a:latin typeface="Comic Sans MS" panose="030F0702030302020204" pitchFamily="66" charset="0"/>
              </a:rPr>
              <a:t>zero-point</a:t>
            </a:r>
            <a:r>
              <a:rPr lang="tr-TR" sz="2000" dirty="0">
                <a:latin typeface="Comic Sans MS" panose="030F0702030302020204" pitchFamily="66" charset="0"/>
              </a:rPr>
              <a:t> </a:t>
            </a:r>
            <a:r>
              <a:rPr lang="tr-TR" sz="2000" dirty="0" err="1">
                <a:latin typeface="Comic Sans MS" panose="030F0702030302020204" pitchFamily="66" charset="0"/>
              </a:rPr>
              <a:t>energy</a:t>
            </a:r>
            <a:r>
              <a:rPr lang="tr-TR" sz="2000" dirty="0">
                <a:latin typeface="Comic Sans MS" panose="030F0702030302020204" pitchFamily="66" charset="0"/>
              </a:rPr>
              <a:t>) olarak tanımlanır. İşte bu nokta </a:t>
            </a:r>
            <a:r>
              <a:rPr lang="tr-TR" sz="2000" dirty="0" err="1" smtClean="0">
                <a:latin typeface="Comic Sans MS" panose="030F0702030302020204" pitchFamily="66" charset="0"/>
              </a:rPr>
              <a:t>entropinin</a:t>
            </a: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minimuma gittiği sıfır </a:t>
            </a:r>
            <a:r>
              <a:rPr lang="tr-TR" sz="2000" dirty="0" err="1">
                <a:latin typeface="Comic Sans MS" panose="030F0702030302020204" pitchFamily="66" charset="0"/>
              </a:rPr>
              <a:t>entropi</a:t>
            </a:r>
            <a:r>
              <a:rPr lang="tr-TR" sz="2000" dirty="0">
                <a:latin typeface="Comic Sans MS" panose="030F0702030302020204" pitchFamily="66" charset="0"/>
              </a:rPr>
              <a:t> noktasıdır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Üçüncü </a:t>
            </a:r>
            <a:r>
              <a:rPr lang="tr-TR" sz="2000" dirty="0">
                <a:latin typeface="Comic Sans MS" panose="030F0702030302020204" pitchFamily="66" charset="0"/>
              </a:rPr>
              <a:t>yasa bir maddenin mutlak sıfıra kadar soğutulmasının imkansız</a:t>
            </a:r>
            <a:br>
              <a:rPr lang="tr-TR" sz="2000" dirty="0">
                <a:latin typeface="Comic Sans MS" panose="030F0702030302020204" pitchFamily="66" charset="0"/>
              </a:rPr>
            </a:br>
            <a:r>
              <a:rPr lang="tr-TR" sz="2000" dirty="0">
                <a:latin typeface="Comic Sans MS" panose="030F0702030302020204" pitchFamily="66" charset="0"/>
              </a:rPr>
              <a:t>olduğunu belirtir</a:t>
            </a:r>
            <a:r>
              <a:rPr lang="tr-TR" sz="2000" dirty="0" smtClean="0">
                <a:latin typeface="Comic Sans MS" panose="030F0702030302020204" pitchFamily="66" charset="0"/>
              </a:rPr>
              <a:t>. Yani </a:t>
            </a:r>
            <a:r>
              <a:rPr lang="tr-TR" sz="2000" dirty="0">
                <a:latin typeface="Comic Sans MS" panose="030F0702030302020204" pitchFamily="66" charset="0"/>
              </a:rPr>
              <a:t>sıcaklık mutlak sıfıra yaklaştıkça </a:t>
            </a:r>
            <a:r>
              <a:rPr lang="tr-TR" sz="2000" dirty="0" smtClean="0">
                <a:latin typeface="Comic Sans MS" panose="030F0702030302020204" pitchFamily="66" charset="0"/>
              </a:rPr>
              <a:t>bütün hareketler </a:t>
            </a:r>
            <a:r>
              <a:rPr lang="tr-TR" sz="2000" dirty="0">
                <a:latin typeface="Comic Sans MS" panose="030F0702030302020204" pitchFamily="66" charset="0"/>
              </a:rPr>
              <a:t>sıfıra yaklaşır manası ortaya </a:t>
            </a:r>
            <a:r>
              <a:rPr lang="tr-TR" sz="2000" dirty="0" smtClean="0">
                <a:latin typeface="Comic Sans MS" panose="030F0702030302020204" pitchFamily="66" charset="0"/>
              </a:rPr>
              <a:t>çıkar.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Nihai olarak </a:t>
            </a:r>
            <a:r>
              <a:rPr lang="tr-TR" sz="2000" dirty="0">
                <a:latin typeface="Comic Sans MS" panose="030F0702030302020204" pitchFamily="66" charset="0"/>
              </a:rPr>
              <a:t>üçüncü yasanın daha kuvvetli bir ifadesi Mutlak </a:t>
            </a:r>
            <a:r>
              <a:rPr lang="tr-TR" sz="2000" dirty="0" smtClean="0">
                <a:latin typeface="Comic Sans MS" panose="030F0702030302020204" pitchFamily="66" charset="0"/>
              </a:rPr>
              <a:t>sıfıra ulaşılamaz </a:t>
            </a:r>
            <a:r>
              <a:rPr lang="tr-TR" sz="2000" dirty="0">
                <a:latin typeface="Comic Sans MS" panose="030F0702030302020204" pitchFamily="66" charset="0"/>
              </a:rPr>
              <a:t>şeklinde verilmiştir.</a:t>
            </a: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6823885" y="4067308"/>
            <a:ext cx="4879364" cy="2162622"/>
          </a:xfrm>
          <a:prstGeom prst="rect">
            <a:avLst/>
          </a:prstGeom>
        </p:spPr>
      </p:pic>
    </p:spTree>
    <p:extLst>
      <p:ext uri="{BB962C8B-B14F-4D97-AF65-F5344CB8AC3E}">
        <p14:creationId xmlns:p14="http://schemas.microsoft.com/office/powerpoint/2010/main" val="2417335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56096" y="491320"/>
            <a:ext cx="10194877" cy="5882184"/>
          </a:xfrm>
        </p:spPr>
        <p:txBody>
          <a:bodyPr numCol="1">
            <a:normAutofit/>
          </a:bodyPr>
          <a:lstStyle/>
          <a:p>
            <a:r>
              <a:rPr lang="tr-TR" sz="2800" b="1" dirty="0" smtClean="0">
                <a:solidFill>
                  <a:schemeClr val="tx1"/>
                </a:solidFill>
                <a:latin typeface="Comic Sans MS" panose="030F0702030302020204" pitchFamily="66" charset="0"/>
              </a:rPr>
              <a:t>KAYNAKÇA	</a:t>
            </a: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200" dirty="0" smtClean="0">
                <a:solidFill>
                  <a:schemeClr val="tx1"/>
                </a:solidFill>
                <a:latin typeface="Comic Sans MS" panose="030F0702030302020204" pitchFamily="66" charset="0"/>
                <a:sym typeface="Wingdings" panose="05000000000000000000" pitchFamily="2" charset="2"/>
              </a:rPr>
              <a:t></a:t>
            </a:r>
            <a:r>
              <a:rPr lang="tr-TR" sz="2200" dirty="0" smtClean="0">
                <a:solidFill>
                  <a:schemeClr val="tx1"/>
                </a:solidFill>
                <a:latin typeface="Comic Sans MS" panose="030F0702030302020204" pitchFamily="66" charset="0"/>
              </a:rPr>
              <a:t>TEMEL KAVRAMLARI İLE MÜHENDİSLİK TERMODİNAMİĞİ, Prof. Dr. Mustafa AKDAĞ,</a:t>
            </a:r>
            <a:r>
              <a:rPr lang="pt-BR" sz="2200" dirty="0" smtClean="0">
                <a:solidFill>
                  <a:schemeClr val="tx1"/>
                </a:solidFill>
                <a:latin typeface="Comic Sans MS" panose="030F0702030302020204" pitchFamily="66" charset="0"/>
              </a:rPr>
              <a:t> QAFQAZ </a:t>
            </a:r>
            <a:r>
              <a:rPr lang="tr-TR" sz="2200" dirty="0" smtClean="0">
                <a:solidFill>
                  <a:schemeClr val="tx1"/>
                </a:solidFill>
                <a:latin typeface="Comic Sans MS" panose="030F0702030302020204" pitchFamily="66" charset="0"/>
              </a:rPr>
              <a:t> </a:t>
            </a:r>
            <a:r>
              <a:rPr lang="pt-BR" sz="2200" dirty="0" smtClean="0">
                <a:solidFill>
                  <a:schemeClr val="tx1"/>
                </a:solidFill>
                <a:latin typeface="Comic Sans MS" panose="030F0702030302020204" pitchFamily="66" charset="0"/>
              </a:rPr>
              <a:t>ÜN</a:t>
            </a:r>
            <a:r>
              <a:rPr lang="tr-TR" sz="2200" dirty="0" smtClean="0">
                <a:solidFill>
                  <a:schemeClr val="tx1"/>
                </a:solidFill>
                <a:latin typeface="Comic Sans MS" panose="030F0702030302020204" pitchFamily="66" charset="0"/>
              </a:rPr>
              <a:t>İ</a:t>
            </a:r>
            <a:r>
              <a:rPr lang="pt-BR" sz="2200" dirty="0" smtClean="0">
                <a:solidFill>
                  <a:schemeClr val="tx1"/>
                </a:solidFill>
                <a:latin typeface="Comic Sans MS" panose="030F0702030302020204" pitchFamily="66" charset="0"/>
              </a:rPr>
              <a:t>VERS</a:t>
            </a:r>
            <a:r>
              <a:rPr lang="tr-TR" sz="2200" dirty="0" smtClean="0">
                <a:solidFill>
                  <a:schemeClr val="tx1"/>
                </a:solidFill>
                <a:latin typeface="Comic Sans MS" panose="030F0702030302020204" pitchFamily="66" charset="0"/>
              </a:rPr>
              <a:t>İ</a:t>
            </a:r>
            <a:r>
              <a:rPr lang="pt-BR" sz="2200" dirty="0" smtClean="0">
                <a:solidFill>
                  <a:schemeClr val="tx1"/>
                </a:solidFill>
                <a:latin typeface="Comic Sans MS" panose="030F0702030302020204" pitchFamily="66" charset="0"/>
              </a:rPr>
              <a:t>TES</a:t>
            </a:r>
            <a:r>
              <a:rPr lang="tr-TR" sz="2200" dirty="0" smtClean="0">
                <a:solidFill>
                  <a:schemeClr val="tx1"/>
                </a:solidFill>
                <a:latin typeface="Comic Sans MS" panose="030F0702030302020204" pitchFamily="66" charset="0"/>
              </a:rPr>
              <a:t>İ </a:t>
            </a:r>
            <a:r>
              <a:rPr lang="pt-BR" sz="2200" dirty="0" smtClean="0">
                <a:solidFill>
                  <a:schemeClr val="tx1"/>
                </a:solidFill>
                <a:latin typeface="Comic Sans MS" panose="030F0702030302020204" pitchFamily="66" charset="0"/>
              </a:rPr>
              <a:t> YAYINLARI</a:t>
            </a:r>
            <a:r>
              <a:rPr lang="tr-TR" sz="2200" dirty="0" smtClean="0">
                <a:solidFill>
                  <a:schemeClr val="tx1"/>
                </a:solidFill>
                <a:latin typeface="Comic Sans MS" panose="030F0702030302020204" pitchFamily="66" charset="0"/>
              </a:rPr>
              <a:t>, Bakü, 2009.</a:t>
            </a:r>
            <a:br>
              <a:rPr lang="tr-TR" sz="2200"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t>
            </a:r>
            <a:br>
              <a:rPr lang="tr-TR" sz="2500" b="1" dirty="0" smtClean="0">
                <a:solidFill>
                  <a:schemeClr val="tx1"/>
                </a:solidFill>
                <a:latin typeface="Comic Sans MS" panose="030F0702030302020204" pitchFamily="66" charset="0"/>
              </a:rPr>
            </a:b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57301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74209" y="0"/>
            <a:ext cx="10276766" cy="6858000"/>
          </a:xfrm>
        </p:spPr>
        <p:txBody>
          <a:bodyPr numCol="2">
            <a:normAutofit/>
          </a:bodyPr>
          <a:lstStyle/>
          <a:p>
            <a:r>
              <a:rPr lang="tr-TR" sz="2500" b="1" dirty="0">
                <a:latin typeface="Comic Sans MS" panose="030F0702030302020204" pitchFamily="66" charset="0"/>
              </a:rPr>
              <a:t>Diğer Çevrim Örnekleri</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500" b="1" dirty="0" err="1" smtClean="0">
                <a:latin typeface="Comic Sans MS" panose="030F0702030302020204" pitchFamily="66" charset="0"/>
              </a:rPr>
              <a:t>Rankine</a:t>
            </a:r>
            <a:r>
              <a:rPr lang="tr-TR" sz="2500" b="1" dirty="0" smtClean="0">
                <a:latin typeface="Comic Sans MS" panose="030F0702030302020204" pitchFamily="66" charset="0"/>
              </a:rPr>
              <a:t> Çevrimi</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err="1">
                <a:latin typeface="Comic Sans MS" panose="030F0702030302020204" pitchFamily="66" charset="0"/>
              </a:rPr>
              <a:t>Rankine</a:t>
            </a:r>
            <a:r>
              <a:rPr lang="tr-TR" sz="2000" dirty="0">
                <a:latin typeface="Comic Sans MS" panose="030F0702030302020204" pitchFamily="66" charset="0"/>
              </a:rPr>
              <a:t> çevriminin adımları da dört aşama ile gösterilir. Burada </a:t>
            </a:r>
            <a:r>
              <a:rPr lang="tr-TR" sz="2000" dirty="0" smtClean="0">
                <a:latin typeface="Comic Sans MS" panose="030F0702030302020204" pitchFamily="66" charset="0"/>
              </a:rPr>
              <a:t>çevrimin ideal </a:t>
            </a:r>
            <a:r>
              <a:rPr lang="tr-TR" sz="2000" dirty="0">
                <a:latin typeface="Comic Sans MS" panose="030F0702030302020204" pitchFamily="66" charset="0"/>
              </a:rPr>
              <a:t>şartlarda olduğu varsayılır. Ama gerçek şartlarda çevrimin </a:t>
            </a:r>
            <a:r>
              <a:rPr lang="tr-TR" sz="2000" dirty="0" smtClean="0">
                <a:latin typeface="Comic Sans MS" panose="030F0702030302020204" pitchFamily="66" charset="0"/>
              </a:rPr>
              <a:t>pompa ile </a:t>
            </a:r>
            <a:r>
              <a:rPr lang="tr-TR" sz="2000" dirty="0">
                <a:latin typeface="Comic Sans MS" panose="030F0702030302020204" pitchFamily="66" charset="0"/>
              </a:rPr>
              <a:t>sıkıştırma ve türbinde genişleme aşamaları </a:t>
            </a:r>
            <a:r>
              <a:rPr lang="tr-TR" sz="2000" dirty="0" err="1" smtClean="0">
                <a:latin typeface="Comic Sans MS" panose="030F0702030302020204" pitchFamily="66" charset="0"/>
              </a:rPr>
              <a:t>izentropik</a:t>
            </a:r>
            <a:r>
              <a:rPr lang="tr-TR" sz="2000" dirty="0" smtClean="0">
                <a:latin typeface="Comic Sans MS" panose="030F0702030302020204" pitchFamily="66" charset="0"/>
              </a:rPr>
              <a:t> </a:t>
            </a:r>
            <a:r>
              <a:rPr lang="tr-TR" sz="2000" dirty="0">
                <a:latin typeface="Comic Sans MS" panose="030F0702030302020204" pitchFamily="66" charset="0"/>
              </a:rPr>
              <a:t>değildir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b="1" dirty="0">
                <a:latin typeface="Comic Sans MS" panose="030F0702030302020204" pitchFamily="66" charset="0"/>
              </a:rPr>
              <a:t>Birinci </a:t>
            </a:r>
            <a:r>
              <a:rPr lang="tr-TR" sz="2000" b="1" dirty="0" smtClean="0">
                <a:latin typeface="Comic Sans MS" panose="030F0702030302020204" pitchFamily="66" charset="0"/>
              </a:rPr>
              <a:t>Kademe (4-1</a:t>
            </a:r>
            <a:r>
              <a:rPr lang="tr-TR" sz="2000" b="1" dirty="0">
                <a:latin typeface="Comic Sans MS" panose="030F0702030302020204" pitchFamily="66" charset="0"/>
              </a:rPr>
              <a:t>): </a:t>
            </a:r>
            <a:r>
              <a:rPr lang="tr-TR" sz="2000" dirty="0">
                <a:latin typeface="Comic Sans MS" panose="030F0702030302020204" pitchFamily="66" charset="0"/>
              </a:rPr>
              <a:t>Önce çalışma akışkanı, düşük </a:t>
            </a:r>
            <a:r>
              <a:rPr lang="tr-TR" sz="2000" dirty="0" err="1">
                <a:latin typeface="Comic Sans MS" panose="030F0702030302020204" pitchFamily="66" charset="0"/>
              </a:rPr>
              <a:t>basıçtan</a:t>
            </a:r>
            <a:r>
              <a:rPr lang="tr-TR" sz="2000" dirty="0">
                <a:latin typeface="Comic Sans MS" panose="030F0702030302020204" pitchFamily="66" charset="0"/>
              </a:rPr>
              <a:t>, yüksek basınca</a:t>
            </a:r>
            <a:br>
              <a:rPr lang="tr-TR" sz="2000" dirty="0">
                <a:latin typeface="Comic Sans MS" panose="030F0702030302020204" pitchFamily="66" charset="0"/>
              </a:rPr>
            </a:br>
            <a:r>
              <a:rPr lang="tr-TR" sz="2000" dirty="0" smtClean="0">
                <a:latin typeface="Comic Sans MS" panose="030F0702030302020204" pitchFamily="66" charset="0"/>
              </a:rPr>
              <a:t>pompalanır.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İkinci </a:t>
            </a:r>
            <a:r>
              <a:rPr lang="tr-TR" sz="2000" b="1" dirty="0" smtClean="0">
                <a:latin typeface="Comic Sans MS" panose="030F0702030302020204" pitchFamily="66" charset="0"/>
              </a:rPr>
              <a:t>Kademe (1-2</a:t>
            </a:r>
            <a:r>
              <a:rPr lang="tr-TR" sz="2000" b="1" dirty="0">
                <a:latin typeface="Comic Sans MS" panose="030F0702030302020204" pitchFamily="66" charset="0"/>
              </a:rPr>
              <a:t>): </a:t>
            </a:r>
            <a:r>
              <a:rPr lang="tr-TR" sz="2000" dirty="0">
                <a:latin typeface="Comic Sans MS" panose="030F0702030302020204" pitchFamily="66" charset="0"/>
              </a:rPr>
              <a:t>Yüksek basınçlı sıvı bir ısıtıcıya girer, bir ısı </a:t>
            </a:r>
            <a:r>
              <a:rPr lang="tr-TR" sz="2000" dirty="0" smtClean="0">
                <a:latin typeface="Comic Sans MS" panose="030F0702030302020204" pitchFamily="66" charset="0"/>
              </a:rPr>
              <a:t>kaynağı ile </a:t>
            </a:r>
            <a:r>
              <a:rPr lang="tr-TR" sz="2000" dirty="0">
                <a:latin typeface="Comic Sans MS" panose="030F0702030302020204" pitchFamily="66" charset="0"/>
              </a:rPr>
              <a:t>sabit basınçta kızdırılmış buhar halini alana dek ısıtılır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Üçüncü </a:t>
            </a:r>
            <a:r>
              <a:rPr lang="tr-TR" sz="2000" b="1" dirty="0" smtClean="0">
                <a:latin typeface="Comic Sans MS" panose="030F0702030302020204" pitchFamily="66" charset="0"/>
              </a:rPr>
              <a:t>Kademe(2-3</a:t>
            </a:r>
            <a:r>
              <a:rPr lang="tr-TR" sz="2000" b="1" dirty="0">
                <a:latin typeface="Comic Sans MS" panose="030F0702030302020204" pitchFamily="66" charset="0"/>
              </a:rPr>
              <a:t>): </a:t>
            </a:r>
            <a:r>
              <a:rPr lang="tr-TR" sz="2000" dirty="0">
                <a:latin typeface="Comic Sans MS" panose="030F0702030302020204" pitchFamily="66" charset="0"/>
              </a:rPr>
              <a:t>Kızgın buhar, türbin boyunca genişler ve iş üretimine</a:t>
            </a:r>
            <a:br>
              <a:rPr lang="tr-TR" sz="2000" dirty="0">
                <a:latin typeface="Comic Sans MS" panose="030F0702030302020204" pitchFamily="66" charset="0"/>
              </a:rPr>
            </a:br>
            <a:r>
              <a:rPr lang="tr-TR" sz="2000" dirty="0">
                <a:latin typeface="Comic Sans MS" panose="030F0702030302020204" pitchFamily="66" charset="0"/>
              </a:rPr>
              <a:t>vesile olur</a:t>
            </a:r>
            <a:r>
              <a:rPr lang="tr-TR" sz="2000" dirty="0" smtClean="0">
                <a:latin typeface="Comic Sans MS" panose="030F0702030302020204" pitchFamily="66" charset="0"/>
              </a:rPr>
              <a:t>. İdeal </a:t>
            </a:r>
            <a:r>
              <a:rPr lang="tr-TR" sz="2000" dirty="0">
                <a:latin typeface="Comic Sans MS" panose="030F0702030302020204" pitchFamily="66" charset="0"/>
              </a:rPr>
              <a:t>şartlarda, bu genişleme </a:t>
            </a:r>
            <a:r>
              <a:rPr lang="tr-TR" sz="2000" dirty="0" err="1" smtClean="0">
                <a:latin typeface="Comic Sans MS" panose="030F0702030302020204" pitchFamily="66" charset="0"/>
              </a:rPr>
              <a:t>izentropiktir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Dördüncü </a:t>
            </a:r>
            <a:r>
              <a:rPr lang="tr-TR" sz="2000" b="1" dirty="0" smtClean="0">
                <a:latin typeface="Comic Sans MS" panose="030F0702030302020204" pitchFamily="66" charset="0"/>
              </a:rPr>
              <a:t>Kademe(3-4</a:t>
            </a:r>
            <a:r>
              <a:rPr lang="tr-TR" sz="2000" b="1" dirty="0">
                <a:latin typeface="Comic Sans MS" panose="030F0702030302020204" pitchFamily="66" charset="0"/>
              </a:rPr>
              <a:t>): </a:t>
            </a:r>
            <a:r>
              <a:rPr lang="tr-TR" sz="2000" dirty="0">
                <a:latin typeface="Comic Sans MS" panose="030F0702030302020204" pitchFamily="66" charset="0"/>
              </a:rPr>
              <a:t>Buhar daha sonra </a:t>
            </a:r>
            <a:r>
              <a:rPr lang="tr-TR" sz="2000" dirty="0" err="1">
                <a:latin typeface="Comic Sans MS" panose="030F0702030302020204" pitchFamily="66" charset="0"/>
              </a:rPr>
              <a:t>kondensere</a:t>
            </a:r>
            <a:r>
              <a:rPr lang="tr-TR" sz="2000" dirty="0">
                <a:latin typeface="Comic Sans MS" panose="030F0702030302020204" pitchFamily="66" charset="0"/>
              </a:rPr>
              <a:t> girer, doymuş sıvı</a:t>
            </a:r>
            <a:br>
              <a:rPr lang="tr-TR" sz="2000" dirty="0">
                <a:latin typeface="Comic Sans MS" panose="030F0702030302020204" pitchFamily="66" charset="0"/>
              </a:rPr>
            </a:br>
            <a:r>
              <a:rPr lang="tr-TR" sz="2000" dirty="0">
                <a:latin typeface="Comic Sans MS" panose="030F0702030302020204" pitchFamily="66" charset="0"/>
              </a:rPr>
              <a:t>halini alana kadar soğutulur.</a:t>
            </a:r>
            <a:endParaRPr lang="en-GB" sz="1800" baseline="-25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2161739" y="3683596"/>
            <a:ext cx="4471072" cy="2547900"/>
          </a:xfrm>
          <a:prstGeom prst="rect">
            <a:avLst/>
          </a:prstGeom>
        </p:spPr>
      </p:pic>
    </p:spTree>
    <p:extLst>
      <p:ext uri="{BB962C8B-B14F-4D97-AF65-F5344CB8AC3E}">
        <p14:creationId xmlns:p14="http://schemas.microsoft.com/office/powerpoint/2010/main" val="2318968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14901" y="0"/>
            <a:ext cx="10536074" cy="6858000"/>
          </a:xfrm>
        </p:spPr>
        <p:txBody>
          <a:bodyPr numCol="2">
            <a:normAutofit/>
          </a:bodyPr>
          <a:lstStyle/>
          <a:p>
            <a:r>
              <a:rPr lang="tr-TR" sz="2500" b="1" dirty="0">
                <a:latin typeface="Comic Sans MS" panose="030F0702030302020204" pitchFamily="66" charset="0"/>
              </a:rPr>
              <a:t>Diğer Çevrim Örnekleri</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500" b="1" dirty="0" err="1" smtClean="0">
                <a:latin typeface="Comic Sans MS" panose="030F0702030302020204" pitchFamily="66" charset="0"/>
              </a:rPr>
              <a:t>Brayton</a:t>
            </a:r>
            <a:r>
              <a:rPr lang="tr-TR" sz="2500" b="1" dirty="0" smtClean="0">
                <a:latin typeface="Comic Sans MS" panose="030F0702030302020204" pitchFamily="66" charset="0"/>
              </a:rPr>
              <a:t> Çevrimi</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err="1">
                <a:latin typeface="Comic Sans MS" panose="030F0702030302020204" pitchFamily="66" charset="0"/>
              </a:rPr>
              <a:t>Brayton</a:t>
            </a:r>
            <a:r>
              <a:rPr lang="tr-TR" sz="2000" dirty="0">
                <a:latin typeface="Comic Sans MS" panose="030F0702030302020204" pitchFamily="66" charset="0"/>
              </a:rPr>
              <a:t> çevrimi, genel olarak </a:t>
            </a:r>
            <a:r>
              <a:rPr lang="tr-TR" sz="2000" dirty="0" smtClean="0">
                <a:latin typeface="Comic Sans MS" panose="030F0702030302020204" pitchFamily="66" charset="0"/>
              </a:rPr>
              <a:t>gaz türbinlerinde </a:t>
            </a:r>
            <a:r>
              <a:rPr lang="tr-TR" sz="2000" dirty="0">
                <a:latin typeface="Comic Sans MS" panose="030F0702030302020204" pitchFamily="66" charset="0"/>
              </a:rPr>
              <a:t>kullanılan, periyodik</a:t>
            </a:r>
            <a:br>
              <a:rPr lang="tr-TR" sz="2000" dirty="0">
                <a:latin typeface="Comic Sans MS" panose="030F0702030302020204" pitchFamily="66" charset="0"/>
              </a:rPr>
            </a:br>
            <a:r>
              <a:rPr lang="tr-TR" sz="2000" dirty="0">
                <a:latin typeface="Comic Sans MS" panose="030F0702030302020204" pitchFamily="66" charset="0"/>
              </a:rPr>
              <a:t>bir </a:t>
            </a:r>
            <a:r>
              <a:rPr lang="tr-TR" sz="2000" dirty="0" err="1">
                <a:latin typeface="Comic Sans MS" panose="030F0702030302020204" pitchFamily="66" charset="0"/>
              </a:rPr>
              <a:t>prosesdir</a:t>
            </a:r>
            <a:r>
              <a:rPr lang="tr-TR" sz="2000" dirty="0">
                <a:latin typeface="Comic Sans MS" panose="030F0702030302020204" pitchFamily="66" charset="0"/>
              </a:rPr>
              <a:t>.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Aynı </a:t>
            </a:r>
            <a:r>
              <a:rPr lang="tr-TR" sz="2000" dirty="0">
                <a:latin typeface="Comic Sans MS" panose="030F0702030302020204" pitchFamily="66" charset="0"/>
              </a:rPr>
              <a:t>zamanda </a:t>
            </a:r>
            <a:r>
              <a:rPr lang="tr-TR" sz="2000" dirty="0" err="1">
                <a:latin typeface="Comic Sans MS" panose="030F0702030302020204" pitchFamily="66" charset="0"/>
              </a:rPr>
              <a:t>Joule</a:t>
            </a:r>
            <a:r>
              <a:rPr lang="tr-TR" sz="2000" dirty="0">
                <a:latin typeface="Comic Sans MS" panose="030F0702030302020204" pitchFamily="66" charset="0"/>
              </a:rPr>
              <a:t> çevrimi olarak da </a:t>
            </a:r>
            <a:r>
              <a:rPr lang="tr-TR" sz="2000" dirty="0" smtClean="0">
                <a:latin typeface="Comic Sans MS" panose="030F0702030302020204" pitchFamily="66" charset="0"/>
              </a:rPr>
              <a:t>bilinir.</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2092656" y="3731008"/>
            <a:ext cx="3584814" cy="2637474"/>
          </a:xfrm>
          <a:prstGeom prst="rect">
            <a:avLst/>
          </a:prstGeom>
        </p:spPr>
      </p:pic>
      <p:pic>
        <p:nvPicPr>
          <p:cNvPr id="5" name="Resim 4"/>
          <p:cNvPicPr>
            <a:picLocks noChangeAspect="1"/>
          </p:cNvPicPr>
          <p:nvPr/>
        </p:nvPicPr>
        <p:blipFill>
          <a:blip r:embed="rId3"/>
          <a:stretch>
            <a:fillRect/>
          </a:stretch>
        </p:blipFill>
        <p:spPr>
          <a:xfrm>
            <a:off x="6943077" y="439293"/>
            <a:ext cx="3234252" cy="3136420"/>
          </a:xfrm>
          <a:prstGeom prst="rect">
            <a:avLst/>
          </a:prstGeom>
        </p:spPr>
      </p:pic>
      <p:pic>
        <p:nvPicPr>
          <p:cNvPr id="6" name="Resim 5"/>
          <p:cNvPicPr>
            <a:picLocks noChangeAspect="1"/>
          </p:cNvPicPr>
          <p:nvPr/>
        </p:nvPicPr>
        <p:blipFill>
          <a:blip r:embed="rId4"/>
          <a:stretch>
            <a:fillRect/>
          </a:stretch>
        </p:blipFill>
        <p:spPr>
          <a:xfrm>
            <a:off x="6943077" y="3528511"/>
            <a:ext cx="3234252" cy="3353058"/>
          </a:xfrm>
          <a:prstGeom prst="rect">
            <a:avLst/>
          </a:prstGeom>
        </p:spPr>
      </p:pic>
    </p:spTree>
    <p:extLst>
      <p:ext uri="{BB962C8B-B14F-4D97-AF65-F5344CB8AC3E}">
        <p14:creationId xmlns:p14="http://schemas.microsoft.com/office/powerpoint/2010/main" val="1030569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14901" y="0"/>
            <a:ext cx="10536074" cy="6858000"/>
          </a:xfrm>
        </p:spPr>
        <p:txBody>
          <a:bodyPr numCol="2">
            <a:normAutofit/>
          </a:bodyPr>
          <a:lstStyle/>
          <a:p>
            <a:r>
              <a:rPr lang="tr-TR" sz="2500" b="1" dirty="0">
                <a:latin typeface="Comic Sans MS" panose="030F0702030302020204" pitchFamily="66" charset="0"/>
              </a:rPr>
              <a:t>Diğer Çevrim Örnekleri</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500" b="1" dirty="0" smtClean="0">
                <a:latin typeface="Comic Sans MS" panose="030F0702030302020204" pitchFamily="66" charset="0"/>
              </a:rPr>
              <a:t>Dizel Çevrimi</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200" dirty="0" smtClean="0">
                <a:latin typeface="Comic Sans MS" panose="030F0702030302020204" pitchFamily="66" charset="0"/>
              </a:rPr>
              <a:t>Şubat 1893'te Alman Mühendis </a:t>
            </a:r>
            <a:r>
              <a:rPr lang="tr-TR" sz="2200" dirty="0" err="1" smtClean="0">
                <a:latin typeface="Comic Sans MS" panose="030F0702030302020204" pitchFamily="66" charset="0"/>
              </a:rPr>
              <a:t>Rudolf</a:t>
            </a:r>
            <a:r>
              <a:rPr lang="tr-TR" sz="2200" dirty="0" smtClean="0">
                <a:latin typeface="Comic Sans MS" panose="030F0702030302020204" pitchFamily="66" charset="0"/>
              </a:rPr>
              <a:t> </a:t>
            </a:r>
            <a:r>
              <a:rPr lang="tr-TR" sz="2200" dirty="0" err="1" smtClean="0">
                <a:latin typeface="Comic Sans MS" panose="030F0702030302020204" pitchFamily="66" charset="0"/>
              </a:rPr>
              <a:t>Diesel</a:t>
            </a:r>
            <a:r>
              <a:rPr lang="tr-TR" sz="2200" dirty="0" smtClean="0">
                <a:latin typeface="Comic Sans MS" panose="030F0702030302020204" pitchFamily="66" charset="0"/>
              </a:rPr>
              <a:t> tarafından patenti alınmıştır.</a:t>
            </a:r>
            <a:r>
              <a:rPr lang="tr-TR" sz="2200" dirty="0">
                <a:latin typeface="Comic Sans MS" panose="030F0702030302020204" pitchFamily="66" charset="0"/>
              </a:rPr>
              <a:t/>
            </a:r>
            <a:br>
              <a:rPr lang="tr-TR" sz="2200" dirty="0">
                <a:latin typeface="Comic Sans MS" panose="030F0702030302020204" pitchFamily="66" charset="0"/>
              </a:rPr>
            </a:br>
            <a:r>
              <a:rPr lang="tr-TR" sz="2200" dirty="0">
                <a:latin typeface="Comic Sans MS" panose="030F0702030302020204" pitchFamily="66" charset="0"/>
              </a:rPr>
              <a:t/>
            </a:r>
            <a:br>
              <a:rPr lang="tr-TR" sz="2200" dirty="0">
                <a:latin typeface="Comic Sans MS" panose="030F0702030302020204" pitchFamily="66" charset="0"/>
              </a:rPr>
            </a:br>
            <a:r>
              <a:rPr lang="tr-TR" sz="2200" dirty="0" err="1">
                <a:latin typeface="Comic Sans MS" panose="030F0702030302020204" pitchFamily="66" charset="0"/>
              </a:rPr>
              <a:t>Rudolf</a:t>
            </a:r>
            <a:r>
              <a:rPr lang="tr-TR" sz="2200" dirty="0">
                <a:latin typeface="Comic Sans MS" panose="030F0702030302020204" pitchFamily="66" charset="0"/>
              </a:rPr>
              <a:t> </a:t>
            </a:r>
            <a:r>
              <a:rPr lang="tr-TR" sz="2200" dirty="0" err="1">
                <a:latin typeface="Comic Sans MS" panose="030F0702030302020204" pitchFamily="66" charset="0"/>
              </a:rPr>
              <a:t>Diesel</a:t>
            </a:r>
            <a:r>
              <a:rPr lang="tr-TR" sz="2200" dirty="0">
                <a:latin typeface="Comic Sans MS" panose="030F0702030302020204" pitchFamily="66" charset="0"/>
              </a:rPr>
              <a:t>, motorun sunumunu 1900’deki Dünya </a:t>
            </a:r>
            <a:r>
              <a:rPr lang="tr-TR" sz="2200" dirty="0" smtClean="0">
                <a:latin typeface="Comic Sans MS" panose="030F0702030302020204" pitchFamily="66" charset="0"/>
              </a:rPr>
              <a:t>Fuarı'nda, yakıt </a:t>
            </a:r>
            <a:r>
              <a:rPr lang="tr-TR" sz="2200" dirty="0">
                <a:latin typeface="Comic Sans MS" panose="030F0702030302020204" pitchFamily="66" charset="0"/>
              </a:rPr>
              <a:t>olarak yer fıstığı yağı (</a:t>
            </a:r>
            <a:r>
              <a:rPr lang="tr-TR" sz="2200" dirty="0" err="1">
                <a:latin typeface="Comic Sans MS" panose="030F0702030302020204" pitchFamily="66" charset="0"/>
              </a:rPr>
              <a:t>Biodizel</a:t>
            </a:r>
            <a:r>
              <a:rPr lang="tr-TR" sz="2200" dirty="0">
                <a:latin typeface="Comic Sans MS" panose="030F0702030302020204" pitchFamily="66" charset="0"/>
              </a:rPr>
              <a:t>) kullanarak yapmıştır.</a:t>
            </a:r>
            <a:br>
              <a:rPr lang="tr-TR" sz="2200" dirty="0">
                <a:latin typeface="Comic Sans MS" panose="030F0702030302020204" pitchFamily="66" charset="0"/>
              </a:rPr>
            </a:br>
            <a:r>
              <a:rPr lang="tr-TR" sz="2200" dirty="0">
                <a:latin typeface="Comic Sans MS" panose="030F0702030302020204" pitchFamily="66" charset="0"/>
              </a:rPr>
              <a:t/>
            </a:r>
            <a:br>
              <a:rPr lang="tr-TR" sz="2200" dirty="0">
                <a:latin typeface="Comic Sans MS" panose="030F0702030302020204" pitchFamily="66" charset="0"/>
              </a:rPr>
            </a:br>
            <a:r>
              <a:rPr lang="tr-TR" sz="2200" dirty="0">
                <a:latin typeface="Comic Sans MS" panose="030F0702030302020204" pitchFamily="66" charset="0"/>
              </a:rPr>
              <a:t>Dizel Motoru, içten yanmalı bir motor tipidir. </a:t>
            </a:r>
            <a:r>
              <a:rPr lang="tr-TR" sz="2200" dirty="0" smtClean="0">
                <a:latin typeface="Comic Sans MS" panose="030F0702030302020204" pitchFamily="66" charset="0"/>
              </a:rPr>
              <a:t>Genellikle atmosferik havanın sıkıştırılarak </a:t>
            </a:r>
            <a:r>
              <a:rPr lang="tr-TR" sz="2200" dirty="0">
                <a:latin typeface="Comic Sans MS" panose="030F0702030302020204" pitchFamily="66" charset="0"/>
              </a:rPr>
              <a:t>yüksek basınç ve sıcaklığa getirilmesi ve silindir içine püskürtülen</a:t>
            </a:r>
            <a:br>
              <a:rPr lang="tr-TR" sz="2200" dirty="0">
                <a:latin typeface="Comic Sans MS" panose="030F0702030302020204" pitchFamily="66" charset="0"/>
              </a:rPr>
            </a:br>
            <a:r>
              <a:rPr lang="tr-TR" sz="2200" dirty="0">
                <a:latin typeface="Comic Sans MS" panose="030F0702030302020204" pitchFamily="66" charset="0"/>
              </a:rPr>
              <a:t>yakıtın bu sayede alev alması </a:t>
            </a:r>
            <a:r>
              <a:rPr lang="tr-TR" sz="2200" dirty="0" smtClean="0">
                <a:latin typeface="Comic Sans MS" panose="030F0702030302020204" pitchFamily="66" charset="0"/>
              </a:rPr>
              <a:t>ve patlaması </a:t>
            </a:r>
            <a:r>
              <a:rPr lang="tr-TR" sz="2200" dirty="0">
                <a:latin typeface="Comic Sans MS" panose="030F0702030302020204" pitchFamily="66" charset="0"/>
              </a:rPr>
              <a:t>prensibi ile çalışan bir motordur.</a:t>
            </a:r>
            <a:br>
              <a:rPr lang="tr-TR" sz="2200" dirty="0">
                <a:latin typeface="Comic Sans MS" panose="030F0702030302020204" pitchFamily="66" charset="0"/>
              </a:rPr>
            </a:br>
            <a:r>
              <a:rPr lang="tr-TR" sz="2200" dirty="0">
                <a:latin typeface="Comic Sans MS" panose="030F0702030302020204" pitchFamily="66" charset="0"/>
              </a:rPr>
              <a:t/>
            </a:r>
            <a:br>
              <a:rPr lang="tr-TR" sz="2200" dirty="0">
                <a:latin typeface="Comic Sans MS" panose="030F0702030302020204" pitchFamily="66" charset="0"/>
              </a:rPr>
            </a:br>
            <a:r>
              <a:rPr lang="tr-TR" sz="2200" dirty="0" smtClean="0">
                <a:latin typeface="Comic Sans MS" panose="030F0702030302020204" pitchFamily="66" charset="0"/>
              </a:rPr>
              <a:t>Hava</a:t>
            </a:r>
            <a:r>
              <a:rPr lang="tr-TR" sz="2200" dirty="0">
                <a:latin typeface="Comic Sans MS" panose="030F0702030302020204" pitchFamily="66" charset="0"/>
              </a:rPr>
              <a:t>, </a:t>
            </a:r>
            <a:r>
              <a:rPr lang="tr-TR" sz="2200" dirty="0" smtClean="0">
                <a:latin typeface="Comic Sans MS" panose="030F0702030302020204" pitchFamily="66" charset="0"/>
              </a:rPr>
              <a:t>dizel motorunun </a:t>
            </a:r>
            <a:r>
              <a:rPr lang="tr-TR" sz="2200" dirty="0">
                <a:latin typeface="Comic Sans MS" panose="030F0702030302020204" pitchFamily="66" charset="0"/>
              </a:rPr>
              <a:t>silindiri içerisine çekilir ve bir piston </a:t>
            </a:r>
            <a:r>
              <a:rPr lang="tr-TR" sz="2200" dirty="0" smtClean="0">
                <a:latin typeface="Comic Sans MS" panose="030F0702030302020204" pitchFamily="66" charset="0"/>
              </a:rPr>
              <a:t>tarafından (</a:t>
            </a:r>
            <a:r>
              <a:rPr lang="tr-TR" sz="2200" dirty="0">
                <a:latin typeface="Comic Sans MS" panose="030F0702030302020204" pitchFamily="66" charset="0"/>
              </a:rPr>
              <a:t>25 katı bulabilir) kıvılcım </a:t>
            </a:r>
            <a:r>
              <a:rPr lang="tr-TR" sz="2200" dirty="0" smtClean="0">
                <a:latin typeface="Comic Sans MS" panose="030F0702030302020204" pitchFamily="66" charset="0"/>
              </a:rPr>
              <a:t>ateşlemeye hazır </a:t>
            </a:r>
            <a:r>
              <a:rPr lang="tr-TR" sz="2200" dirty="0">
                <a:latin typeface="Comic Sans MS" panose="030F0702030302020204" pitchFamily="66" charset="0"/>
              </a:rPr>
              <a:t>olacak bir oranda sıkıştırılır</a:t>
            </a:r>
            <a:r>
              <a:rPr lang="tr-TR" sz="2200" dirty="0" smtClean="0">
                <a:latin typeface="Comic Sans MS" panose="030F0702030302020204" pitchFamily="66" charset="0"/>
              </a:rPr>
              <a:t>. Bu </a:t>
            </a:r>
            <a:r>
              <a:rPr lang="tr-TR" sz="2200" dirty="0">
                <a:latin typeface="Comic Sans MS" panose="030F0702030302020204" pitchFamily="66" charset="0"/>
              </a:rPr>
              <a:t>esnada sıkıştırılan havanın </a:t>
            </a:r>
            <a:r>
              <a:rPr lang="tr-TR" sz="2200" dirty="0" smtClean="0">
                <a:latin typeface="Comic Sans MS" panose="030F0702030302020204" pitchFamily="66" charset="0"/>
              </a:rPr>
              <a:t>sıcaklığı 700-900°C'a ulaşır</a:t>
            </a:r>
            <a:r>
              <a:rPr lang="tr-TR" sz="2200" dirty="0">
                <a:latin typeface="Comic Sans MS" panose="030F0702030302020204" pitchFamily="66" charset="0"/>
              </a:rPr>
              <a:t>. Piston hareketinin en tepe noktasında, dizel yakıt</a:t>
            </a:r>
            <a:br>
              <a:rPr lang="tr-TR" sz="2200" dirty="0">
                <a:latin typeface="Comic Sans MS" panose="030F0702030302020204" pitchFamily="66" charset="0"/>
              </a:rPr>
            </a:br>
            <a:r>
              <a:rPr lang="tr-TR" sz="2200" dirty="0">
                <a:latin typeface="Comic Sans MS" panose="030F0702030302020204" pitchFamily="66" charset="0"/>
              </a:rPr>
              <a:t>yüksek </a:t>
            </a:r>
            <a:r>
              <a:rPr lang="tr-TR" sz="2200" dirty="0" smtClean="0">
                <a:latin typeface="Comic Sans MS" panose="030F0702030302020204" pitchFamily="66" charset="0"/>
              </a:rPr>
              <a:t>basınçla </a:t>
            </a:r>
            <a:r>
              <a:rPr lang="tr-TR" sz="2200" dirty="0">
                <a:latin typeface="Comic Sans MS" panose="030F0702030302020204" pitchFamily="66" charset="0"/>
              </a:rPr>
              <a:t>yanma odasının </a:t>
            </a:r>
            <a:r>
              <a:rPr lang="tr-TR" sz="2200" dirty="0" smtClean="0">
                <a:latin typeface="Comic Sans MS" panose="030F0702030302020204" pitchFamily="66" charset="0"/>
              </a:rPr>
              <a:t>içerisine püskürtülür</a:t>
            </a:r>
            <a:r>
              <a:rPr lang="tr-TR" sz="2200" dirty="0">
                <a:latin typeface="Comic Sans MS" panose="030F0702030302020204" pitchFamily="66" charset="0"/>
              </a:rPr>
              <a:t>; burada sıcak ve yüksek basınçlı hava </a:t>
            </a:r>
            <a:r>
              <a:rPr lang="tr-TR" sz="2200" dirty="0" smtClean="0">
                <a:latin typeface="Comic Sans MS" panose="030F0702030302020204" pitchFamily="66" charset="0"/>
              </a:rPr>
              <a:t>ile karışıp tutuşur.</a:t>
            </a:r>
            <a:br>
              <a:rPr lang="tr-TR" sz="2200" dirty="0" smtClean="0">
                <a:latin typeface="Comic Sans MS" panose="030F0702030302020204" pitchFamily="66" charset="0"/>
              </a:rPr>
            </a:br>
            <a:r>
              <a:rPr lang="tr-TR" sz="2200" dirty="0">
                <a:latin typeface="Comic Sans MS" panose="030F0702030302020204" pitchFamily="66" charset="0"/>
              </a:rPr>
              <a:t/>
            </a:r>
            <a:br>
              <a:rPr lang="tr-TR" sz="2200" dirty="0">
                <a:latin typeface="Comic Sans MS" panose="030F0702030302020204" pitchFamily="66" charset="0"/>
              </a:rPr>
            </a:br>
            <a:r>
              <a:rPr lang="tr-TR" sz="2200" dirty="0" smtClean="0">
                <a:latin typeface="Comic Sans MS" panose="030F0702030302020204" pitchFamily="66" charset="0"/>
              </a:rPr>
              <a:t/>
            </a:r>
            <a:br>
              <a:rPr lang="tr-TR" sz="22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baseline="-25000" dirty="0">
              <a:latin typeface="Comic Sans MS" panose="030F0702030302020204" pitchFamily="66" charset="0"/>
            </a:endParaRPr>
          </a:p>
        </p:txBody>
      </p:sp>
      <p:pic>
        <p:nvPicPr>
          <p:cNvPr id="7" name="Resim 6"/>
          <p:cNvPicPr>
            <a:picLocks noChangeAspect="1"/>
          </p:cNvPicPr>
          <p:nvPr/>
        </p:nvPicPr>
        <p:blipFill>
          <a:blip r:embed="rId2"/>
          <a:stretch>
            <a:fillRect/>
          </a:stretch>
        </p:blipFill>
        <p:spPr>
          <a:xfrm>
            <a:off x="6878472" y="4094330"/>
            <a:ext cx="4721786" cy="2763670"/>
          </a:xfrm>
          <a:prstGeom prst="rect">
            <a:avLst/>
          </a:prstGeom>
        </p:spPr>
      </p:pic>
    </p:spTree>
    <p:extLst>
      <p:ext uri="{BB962C8B-B14F-4D97-AF65-F5344CB8AC3E}">
        <p14:creationId xmlns:p14="http://schemas.microsoft.com/office/powerpoint/2010/main" val="1147407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14901" y="0"/>
            <a:ext cx="10536074" cy="6858000"/>
          </a:xfrm>
        </p:spPr>
        <p:txBody>
          <a:bodyPr numCol="2">
            <a:normAutofit/>
          </a:bodyPr>
          <a:lstStyle/>
          <a:p>
            <a:r>
              <a:rPr lang="tr-TR" sz="2500" b="1" dirty="0">
                <a:latin typeface="Comic Sans MS" panose="030F0702030302020204" pitchFamily="66" charset="0"/>
              </a:rPr>
              <a:t>Diğer Çevrim Örnekleri</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500" b="1" dirty="0" err="1" smtClean="0">
                <a:latin typeface="Comic Sans MS" panose="030F0702030302020204" pitchFamily="66" charset="0"/>
              </a:rPr>
              <a:t>Otto</a:t>
            </a:r>
            <a:r>
              <a:rPr lang="tr-TR" sz="2500" b="1" dirty="0" smtClean="0">
                <a:latin typeface="Comic Sans MS" panose="030F0702030302020204" pitchFamily="66" charset="0"/>
              </a:rPr>
              <a:t> Çevrimi</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a:latin typeface="Comic Sans MS" panose="030F0702030302020204" pitchFamily="66" charset="0"/>
              </a:rPr>
              <a:t>Buji ile ateşlemeli </a:t>
            </a:r>
            <a:r>
              <a:rPr lang="tr-TR" sz="2000" dirty="0" smtClean="0">
                <a:latin typeface="Comic Sans MS" panose="030F0702030302020204" pitchFamily="66" charset="0"/>
              </a:rPr>
              <a:t>motorlarda kullanılan</a:t>
            </a:r>
            <a:r>
              <a:rPr lang="tr-TR" sz="2000" dirty="0">
                <a:latin typeface="Comic Sans MS" panose="030F0702030302020204" pitchFamily="66" charset="0"/>
              </a:rPr>
              <a:t>, ateşlemenin piston üst ölü noktaya geldiği ve </a:t>
            </a:r>
            <a:r>
              <a:rPr lang="tr-TR" sz="2000" dirty="0" smtClean="0">
                <a:latin typeface="Comic Sans MS" panose="030F0702030302020204" pitchFamily="66" charset="0"/>
              </a:rPr>
              <a:t>sıkıştırma sonu </a:t>
            </a:r>
            <a:r>
              <a:rPr lang="tr-TR" sz="2000" dirty="0">
                <a:latin typeface="Comic Sans MS" panose="030F0702030302020204" pitchFamily="66" charset="0"/>
              </a:rPr>
              <a:t>basıncının en üst seviyeye çıktığı anda bujilerden kıvılcım </a:t>
            </a:r>
            <a:r>
              <a:rPr lang="tr-TR" sz="2000" dirty="0" smtClean="0">
                <a:latin typeface="Comic Sans MS" panose="030F0702030302020204" pitchFamily="66" charset="0"/>
              </a:rPr>
              <a:t>çaktırılarak yapılan </a:t>
            </a:r>
            <a:r>
              <a:rPr lang="tr-TR" sz="2000" dirty="0">
                <a:latin typeface="Comic Sans MS" panose="030F0702030302020204" pitchFamily="66" charset="0"/>
              </a:rPr>
              <a:t>bunun sonucunda da pistonu aşağıya iten maksimum basıncın </a:t>
            </a:r>
            <a:r>
              <a:rPr lang="tr-TR" sz="2000" dirty="0" smtClean="0">
                <a:latin typeface="Comic Sans MS" panose="030F0702030302020204" pitchFamily="66" charset="0"/>
              </a:rPr>
              <a:t>elde edildiği </a:t>
            </a:r>
            <a:r>
              <a:rPr lang="tr-TR" sz="2000" dirty="0">
                <a:latin typeface="Comic Sans MS" panose="030F0702030302020204" pitchFamily="66" charset="0"/>
              </a:rPr>
              <a:t>çevrimlerdir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Sıkıştırma (1-2): </a:t>
            </a:r>
            <a:r>
              <a:rPr lang="tr-TR" sz="2000" dirty="0">
                <a:latin typeface="Comic Sans MS" panose="030F0702030302020204" pitchFamily="66" charset="0"/>
              </a:rPr>
              <a:t>Bu safhada, piston alt ölü noktadan üst ölü noktaya </a:t>
            </a:r>
            <a:r>
              <a:rPr lang="tr-TR" sz="2000" dirty="0" smtClean="0">
                <a:latin typeface="Comic Sans MS" panose="030F0702030302020204" pitchFamily="66" charset="0"/>
              </a:rPr>
              <a:t>doğru hareket </a:t>
            </a:r>
            <a:r>
              <a:rPr lang="tr-TR" sz="2000" dirty="0">
                <a:latin typeface="Comic Sans MS" panose="030F0702030302020204" pitchFamily="66" charset="0"/>
              </a:rPr>
              <a:t>eder. Bu sırada emme ve </a:t>
            </a:r>
            <a:r>
              <a:rPr lang="tr-TR" sz="2000" dirty="0" err="1">
                <a:latin typeface="Comic Sans MS" panose="030F0702030302020204" pitchFamily="66" charset="0"/>
              </a:rPr>
              <a:t>egzos</a:t>
            </a:r>
            <a:r>
              <a:rPr lang="tr-TR" sz="2000" dirty="0">
                <a:latin typeface="Comic Sans MS" panose="030F0702030302020204" pitchFamily="66" charset="0"/>
              </a:rPr>
              <a:t> valfleri </a:t>
            </a:r>
            <a:r>
              <a:rPr lang="tr-TR" sz="2000" dirty="0" smtClean="0">
                <a:latin typeface="Comic Sans MS" panose="030F0702030302020204" pitchFamily="66" charset="0"/>
              </a:rPr>
              <a:t>kapalıdır.</a:t>
            </a: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Sabit Hacimde Yanma (2-3): </a:t>
            </a:r>
            <a:r>
              <a:rPr lang="tr-TR" sz="2000" dirty="0">
                <a:latin typeface="Comic Sans MS" panose="030F0702030302020204" pitchFamily="66" charset="0"/>
              </a:rPr>
              <a:t>Piston üst ölü noktaya ulaştığı sırada </a:t>
            </a:r>
            <a:r>
              <a:rPr lang="tr-TR" sz="2000" dirty="0" smtClean="0">
                <a:latin typeface="Comic Sans MS" panose="030F0702030302020204" pitchFamily="66" charset="0"/>
              </a:rPr>
              <a:t>bujiden kıvılcım </a:t>
            </a:r>
            <a:r>
              <a:rPr lang="tr-TR" sz="2000" dirty="0">
                <a:latin typeface="Comic Sans MS" panose="030F0702030302020204" pitchFamily="66" charset="0"/>
              </a:rPr>
              <a:t>çaktırılarak sıkışarak ısınmış </a:t>
            </a:r>
            <a:r>
              <a:rPr lang="tr-TR" sz="2000" dirty="0" smtClean="0">
                <a:latin typeface="Comic Sans MS" panose="030F0702030302020204" pitchFamily="66" charset="0"/>
              </a:rPr>
              <a:t>hava–yakıt </a:t>
            </a:r>
            <a:r>
              <a:rPr lang="tr-TR" sz="2000" dirty="0">
                <a:latin typeface="Comic Sans MS" panose="030F0702030302020204" pitchFamily="66" charset="0"/>
              </a:rPr>
              <a:t>karışımı yanmaya </a:t>
            </a:r>
            <a:r>
              <a:rPr lang="tr-TR" sz="2000" dirty="0" smtClean="0">
                <a:latin typeface="Comic Sans MS" panose="030F0702030302020204" pitchFamily="66" charset="0"/>
              </a:rPr>
              <a:t>başlar.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7046793" y="1384666"/>
            <a:ext cx="4076132" cy="4825646"/>
          </a:xfrm>
          <a:prstGeom prst="rect">
            <a:avLst/>
          </a:prstGeom>
        </p:spPr>
      </p:pic>
    </p:spTree>
    <p:extLst>
      <p:ext uri="{BB962C8B-B14F-4D97-AF65-F5344CB8AC3E}">
        <p14:creationId xmlns:p14="http://schemas.microsoft.com/office/powerpoint/2010/main" val="515863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33016" y="0"/>
            <a:ext cx="10617960" cy="6858000"/>
          </a:xfrm>
        </p:spPr>
        <p:txBody>
          <a:bodyPr numCol="2">
            <a:normAutofit/>
          </a:bodyPr>
          <a:lstStyle/>
          <a:p>
            <a:r>
              <a:rPr lang="tr-TR" sz="2500" b="1" dirty="0">
                <a:latin typeface="Comic Sans MS" panose="030F0702030302020204" pitchFamily="66" charset="0"/>
              </a:rPr>
              <a:t>Diğer Çevrim Örnekleri</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500" b="1" dirty="0" err="1" smtClean="0">
                <a:latin typeface="Comic Sans MS" panose="030F0702030302020204" pitchFamily="66" charset="0"/>
              </a:rPr>
              <a:t>Otto</a:t>
            </a:r>
            <a:r>
              <a:rPr lang="tr-TR" sz="2500" b="1" dirty="0" smtClean="0">
                <a:latin typeface="Comic Sans MS" panose="030F0702030302020204" pitchFamily="66" charset="0"/>
              </a:rPr>
              <a:t> Çevrimi</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000" b="1" dirty="0">
                <a:latin typeface="Comic Sans MS" panose="030F0702030302020204" pitchFamily="66" charset="0"/>
              </a:rPr>
              <a:t>Genleşme (3-4): </a:t>
            </a:r>
            <a:r>
              <a:rPr lang="tr-TR" sz="2000" dirty="0">
                <a:latin typeface="Comic Sans MS" panose="030F0702030302020204" pitchFamily="66" charset="0"/>
              </a:rPr>
              <a:t>Bu safhada piston aşağı doğru hareketine başlar. Bu </a:t>
            </a:r>
            <a:r>
              <a:rPr lang="tr-TR" sz="2000" dirty="0" smtClean="0">
                <a:latin typeface="Comic Sans MS" panose="030F0702030302020204" pitchFamily="66" charset="0"/>
              </a:rPr>
              <a:t>durum 4 </a:t>
            </a:r>
            <a:r>
              <a:rPr lang="tr-TR" sz="2000" dirty="0" err="1">
                <a:latin typeface="Comic Sans MS" panose="030F0702030302020204" pitchFamily="66" charset="0"/>
              </a:rPr>
              <a:t>nolu</a:t>
            </a:r>
            <a:r>
              <a:rPr lang="tr-TR" sz="2000" dirty="0">
                <a:latin typeface="Comic Sans MS" panose="030F0702030302020204" pitchFamily="66" charset="0"/>
              </a:rPr>
              <a:t> noktaya kadar böyle devam eder</a:t>
            </a:r>
            <a:r>
              <a:rPr lang="tr-TR" sz="2000" dirty="0" smtClean="0">
                <a:latin typeface="Comic Sans MS" panose="030F0702030302020204" pitchFamily="66" charset="0"/>
              </a:rPr>
              <a:t>.</a:t>
            </a: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Egzoz (4-1): </a:t>
            </a:r>
            <a:r>
              <a:rPr lang="tr-TR" sz="2000" dirty="0">
                <a:latin typeface="Comic Sans MS" panose="030F0702030302020204" pitchFamily="66" charset="0"/>
              </a:rPr>
              <a:t>Sistem 4 </a:t>
            </a:r>
            <a:r>
              <a:rPr lang="tr-TR" sz="2000" dirty="0" err="1">
                <a:latin typeface="Comic Sans MS" panose="030F0702030302020204" pitchFamily="66" charset="0"/>
              </a:rPr>
              <a:t>nolu</a:t>
            </a:r>
            <a:r>
              <a:rPr lang="tr-TR" sz="2000" dirty="0">
                <a:latin typeface="Comic Sans MS" panose="030F0702030302020204" pitchFamily="66" charset="0"/>
              </a:rPr>
              <a:t> noktaya (AÖN) geldiğinde egzoz valfi </a:t>
            </a:r>
            <a:r>
              <a:rPr lang="tr-TR" sz="2000" dirty="0" smtClean="0">
                <a:latin typeface="Comic Sans MS" panose="030F0702030302020204" pitchFamily="66" charset="0"/>
              </a:rPr>
              <a:t>açılır. Silindir </a:t>
            </a:r>
            <a:r>
              <a:rPr lang="tr-TR" sz="2000" dirty="0">
                <a:latin typeface="Comic Sans MS" panose="030F0702030302020204" pitchFamily="66" charset="0"/>
              </a:rPr>
              <a:t>egzoz sistemi ile </a:t>
            </a:r>
            <a:r>
              <a:rPr lang="tr-TR" sz="2000" dirty="0" smtClean="0">
                <a:latin typeface="Comic Sans MS" panose="030F0702030302020204" pitchFamily="66" charset="0"/>
              </a:rPr>
              <a:t>dışarıya açıldığından </a:t>
            </a:r>
            <a:r>
              <a:rPr lang="tr-TR" sz="2000" dirty="0">
                <a:latin typeface="Comic Sans MS" panose="030F0702030302020204" pitchFamily="66" charset="0"/>
              </a:rPr>
              <a:t>silindirdeki basınç </a:t>
            </a:r>
            <a:r>
              <a:rPr lang="tr-TR" sz="2000" dirty="0" smtClean="0">
                <a:latin typeface="Comic Sans MS" panose="030F0702030302020204" pitchFamily="66" charset="0"/>
              </a:rPr>
              <a:t>atmosferik basınca düşer. Sistemden </a:t>
            </a:r>
            <a:r>
              <a:rPr lang="tr-TR" sz="2000" dirty="0">
                <a:latin typeface="Comic Sans MS" panose="030F0702030302020204" pitchFamily="66" charset="0"/>
              </a:rPr>
              <a:t>ısının atılması bu safhada gösterilmiştir.</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baseline="-25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2137298" y="4506604"/>
            <a:ext cx="9182100" cy="2324100"/>
          </a:xfrm>
          <a:prstGeom prst="rect">
            <a:avLst/>
          </a:prstGeom>
        </p:spPr>
      </p:pic>
      <p:pic>
        <p:nvPicPr>
          <p:cNvPr id="5" name="Resim 4"/>
          <p:cNvPicPr>
            <a:picLocks noChangeAspect="1"/>
          </p:cNvPicPr>
          <p:nvPr/>
        </p:nvPicPr>
        <p:blipFill>
          <a:blip r:embed="rId3"/>
          <a:stretch>
            <a:fillRect/>
          </a:stretch>
        </p:blipFill>
        <p:spPr>
          <a:xfrm>
            <a:off x="7679994" y="1001783"/>
            <a:ext cx="3639404" cy="3298588"/>
          </a:xfrm>
          <a:prstGeom prst="rect">
            <a:avLst/>
          </a:prstGeom>
        </p:spPr>
      </p:pic>
    </p:spTree>
    <p:extLst>
      <p:ext uri="{BB962C8B-B14F-4D97-AF65-F5344CB8AC3E}">
        <p14:creationId xmlns:p14="http://schemas.microsoft.com/office/powerpoint/2010/main" val="198210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33016" y="0"/>
            <a:ext cx="10617960" cy="6858000"/>
          </a:xfrm>
        </p:spPr>
        <p:txBody>
          <a:bodyPr numCol="2">
            <a:normAutofit/>
          </a:bodyPr>
          <a:lstStyle/>
          <a:p>
            <a:r>
              <a:rPr lang="tr-TR" sz="2500" b="1" dirty="0" err="1" smtClean="0">
                <a:latin typeface="Comic Sans MS" panose="030F0702030302020204" pitchFamily="66" charset="0"/>
              </a:rPr>
              <a:t>Stirling</a:t>
            </a:r>
            <a:r>
              <a:rPr lang="tr-TR" sz="2500" b="1" dirty="0" smtClean="0">
                <a:latin typeface="Comic Sans MS" panose="030F0702030302020204" pitchFamily="66" charset="0"/>
              </a:rPr>
              <a:t> Motoru</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a:latin typeface="Comic Sans MS" panose="030F0702030302020204" pitchFamily="66" charset="0"/>
              </a:rPr>
              <a:t>1816 yılında İskoç rahip </a:t>
            </a:r>
            <a:r>
              <a:rPr lang="tr-TR" sz="2000" dirty="0" err="1">
                <a:latin typeface="Comic Sans MS" panose="030F0702030302020204" pitchFamily="66" charset="0"/>
              </a:rPr>
              <a:t>Reverent</a:t>
            </a:r>
            <a:r>
              <a:rPr lang="tr-TR" sz="2000" dirty="0">
                <a:latin typeface="Comic Sans MS" panose="030F0702030302020204" pitchFamily="66" charset="0"/>
              </a:rPr>
              <a:t> Robert </a:t>
            </a:r>
            <a:r>
              <a:rPr lang="tr-TR" sz="2000" dirty="0" err="1">
                <a:latin typeface="Comic Sans MS" panose="030F0702030302020204" pitchFamily="66" charset="0"/>
              </a:rPr>
              <a:t>Stirling</a:t>
            </a:r>
            <a:r>
              <a:rPr lang="tr-TR" sz="2000" dirty="0">
                <a:latin typeface="Comic Sans MS" panose="030F0702030302020204" pitchFamily="66" charset="0"/>
              </a:rPr>
              <a:t> tarafından icat </a:t>
            </a:r>
            <a:r>
              <a:rPr lang="tr-TR" sz="2000" dirty="0" smtClean="0">
                <a:latin typeface="Comic Sans MS" panose="030F0702030302020204" pitchFamily="66" charset="0"/>
              </a:rPr>
              <a:t>edilmiştir. Buhar </a:t>
            </a:r>
            <a:r>
              <a:rPr lang="tr-TR" sz="2000" dirty="0">
                <a:latin typeface="Comic Sans MS" panose="030F0702030302020204" pitchFamily="66" charset="0"/>
              </a:rPr>
              <a:t>makinelerinin kazanları sık sık yetersiz malzeme kullanımı </a:t>
            </a:r>
            <a:r>
              <a:rPr lang="tr-TR" sz="2000" dirty="0" smtClean="0">
                <a:latin typeface="Comic Sans MS" panose="030F0702030302020204" pitchFamily="66" charset="0"/>
              </a:rPr>
              <a:t>ve buharın </a:t>
            </a:r>
            <a:r>
              <a:rPr lang="tr-TR" sz="2000" dirty="0">
                <a:latin typeface="Comic Sans MS" panose="030F0702030302020204" pitchFamily="66" charset="0"/>
              </a:rPr>
              <a:t>yüksek basıncı nedeniyle patlıyordu.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err="1" smtClean="0">
                <a:latin typeface="Comic Sans MS" panose="030F0702030302020204" pitchFamily="66" charset="0"/>
              </a:rPr>
              <a:t>Stirling</a:t>
            </a:r>
            <a:r>
              <a:rPr lang="tr-TR" sz="2000" dirty="0" smtClean="0">
                <a:latin typeface="Comic Sans MS" panose="030F0702030302020204" pitchFamily="66" charset="0"/>
              </a:rPr>
              <a:t> </a:t>
            </a:r>
            <a:r>
              <a:rPr lang="tr-TR" sz="2000" dirty="0">
                <a:latin typeface="Comic Sans MS" panose="030F0702030302020204" pitchFamily="66" charset="0"/>
              </a:rPr>
              <a:t>motorları </a:t>
            </a:r>
            <a:r>
              <a:rPr lang="tr-TR" sz="2000" dirty="0" smtClean="0">
                <a:latin typeface="Comic Sans MS" panose="030F0702030302020204" pitchFamily="66" charset="0"/>
              </a:rPr>
              <a:t>sıcaklık farkını </a:t>
            </a:r>
            <a:r>
              <a:rPr lang="tr-TR" sz="2000" dirty="0">
                <a:latin typeface="Comic Sans MS" panose="030F0702030302020204" pitchFamily="66" charset="0"/>
              </a:rPr>
              <a:t>direkt olarak harekete dönüştürecekti</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err="1" smtClean="0">
                <a:latin typeface="Comic Sans MS" panose="030F0702030302020204" pitchFamily="66" charset="0"/>
              </a:rPr>
              <a:t>Stirling</a:t>
            </a:r>
            <a:r>
              <a:rPr lang="tr-TR" sz="2000" dirty="0" smtClean="0">
                <a:latin typeface="Comic Sans MS" panose="030F0702030302020204" pitchFamily="66" charset="0"/>
              </a:rPr>
              <a:t> </a:t>
            </a:r>
            <a:r>
              <a:rPr lang="tr-TR" sz="2000" dirty="0">
                <a:latin typeface="Comic Sans MS" panose="030F0702030302020204" pitchFamily="66" charset="0"/>
              </a:rPr>
              <a:t>motoru, sıcak hava motoru olarak da bilinir. Dıştan </a:t>
            </a:r>
            <a:r>
              <a:rPr lang="tr-TR" sz="2000" dirty="0" smtClean="0">
                <a:latin typeface="Comic Sans MS" panose="030F0702030302020204" pitchFamily="66" charset="0"/>
              </a:rPr>
              <a:t>yanmalı motorlu </a:t>
            </a:r>
            <a:r>
              <a:rPr lang="tr-TR" sz="2000" dirty="0">
                <a:latin typeface="Comic Sans MS" panose="030F0702030302020204" pitchFamily="66" charset="0"/>
              </a:rPr>
              <a:t>bir ısı makinesi tipidir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Çalışma prensibi: </a:t>
            </a:r>
            <a:r>
              <a:rPr lang="tr-TR" sz="2000" dirty="0" err="1">
                <a:latin typeface="Comic Sans MS" panose="030F0702030302020204" pitchFamily="66" charset="0"/>
              </a:rPr>
              <a:t>Stirling</a:t>
            </a:r>
            <a:r>
              <a:rPr lang="tr-TR" sz="2000" dirty="0">
                <a:latin typeface="Comic Sans MS" panose="030F0702030302020204" pitchFamily="66" charset="0"/>
              </a:rPr>
              <a:t> motoru, yalıtılmış olarak bir miktar </a:t>
            </a:r>
            <a:r>
              <a:rPr lang="tr-TR" sz="2000" dirty="0" smtClean="0">
                <a:latin typeface="Comic Sans MS" panose="030F0702030302020204" pitchFamily="66" charset="0"/>
              </a:rPr>
              <a:t>çalışma gazının </a:t>
            </a:r>
            <a:r>
              <a:rPr lang="tr-TR" sz="2000" dirty="0">
                <a:latin typeface="Comic Sans MS" panose="030F0702030302020204" pitchFamily="66" charset="0"/>
              </a:rPr>
              <a:t>(genellikle hava veya helyum, hidrojen gibi gazlar) ısıtılma ve </a:t>
            </a:r>
            <a:r>
              <a:rPr lang="tr-TR" sz="2000" dirty="0" smtClean="0">
                <a:latin typeface="Comic Sans MS" panose="030F0702030302020204" pitchFamily="66" charset="0"/>
              </a:rPr>
              <a:t>soğutulma işleminin </a:t>
            </a:r>
            <a:r>
              <a:rPr lang="tr-TR" sz="2000" dirty="0">
                <a:latin typeface="Comic Sans MS" panose="030F0702030302020204" pitchFamily="66" charset="0"/>
              </a:rPr>
              <a:t>tekrar edilmesi ile çalışır.</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2796511" y="3720791"/>
            <a:ext cx="6762750" cy="3019425"/>
          </a:xfrm>
          <a:prstGeom prst="rect">
            <a:avLst/>
          </a:prstGeom>
        </p:spPr>
      </p:pic>
    </p:spTree>
    <p:extLst>
      <p:ext uri="{BB962C8B-B14F-4D97-AF65-F5344CB8AC3E}">
        <p14:creationId xmlns:p14="http://schemas.microsoft.com/office/powerpoint/2010/main" val="1379431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33016" y="0"/>
            <a:ext cx="10617960" cy="6858000"/>
          </a:xfrm>
        </p:spPr>
        <p:txBody>
          <a:bodyPr numCol="2">
            <a:normAutofit/>
          </a:bodyPr>
          <a:lstStyle/>
          <a:p>
            <a:r>
              <a:rPr lang="tr-TR" sz="2500" b="1" dirty="0" smtClean="0">
                <a:latin typeface="Comic Sans MS" panose="030F0702030302020204" pitchFamily="66" charset="0"/>
              </a:rPr>
              <a:t>Karma Çevrimli Motor</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a:latin typeface="Comic Sans MS" panose="030F0702030302020204" pitchFamily="66" charset="0"/>
              </a:rPr>
              <a:t>Benzinli motorda (yani </a:t>
            </a:r>
            <a:r>
              <a:rPr lang="tr-TR" sz="2000" dirty="0" err="1">
                <a:latin typeface="Comic Sans MS" panose="030F0702030302020204" pitchFamily="66" charset="0"/>
              </a:rPr>
              <a:t>Otto</a:t>
            </a:r>
            <a:r>
              <a:rPr lang="tr-TR" sz="2000" dirty="0">
                <a:latin typeface="Comic Sans MS" panose="030F0702030302020204" pitchFamily="66" charset="0"/>
              </a:rPr>
              <a:t> çevriminde), yanma </a:t>
            </a:r>
            <a:r>
              <a:rPr lang="tr-TR" sz="2000" b="1" dirty="0">
                <a:latin typeface="Comic Sans MS" panose="030F0702030302020204" pitchFamily="66" charset="0"/>
              </a:rPr>
              <a:t>sabit hacimde </a:t>
            </a:r>
            <a:r>
              <a:rPr lang="tr-TR" sz="2000" dirty="0" smtClean="0">
                <a:latin typeface="Comic Sans MS" panose="030F0702030302020204" pitchFamily="66" charset="0"/>
              </a:rPr>
              <a:t>gerçekleşir, dizel motorda </a:t>
            </a:r>
            <a:r>
              <a:rPr lang="tr-TR" sz="2000" dirty="0">
                <a:latin typeface="Comic Sans MS" panose="030F0702030302020204" pitchFamily="66" charset="0"/>
              </a:rPr>
              <a:t>(yani dizel çevriminde) ise yanma </a:t>
            </a:r>
            <a:r>
              <a:rPr lang="tr-TR" sz="2000" b="1" dirty="0">
                <a:latin typeface="Comic Sans MS" panose="030F0702030302020204" pitchFamily="66" charset="0"/>
              </a:rPr>
              <a:t>sabit basınçta </a:t>
            </a:r>
            <a:r>
              <a:rPr lang="tr-TR" sz="2000" dirty="0">
                <a:latin typeface="Comic Sans MS" panose="030F0702030302020204" pitchFamily="66" charset="0"/>
              </a:rPr>
              <a:t>gerçekleşir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Karma çevrimde ise günümüz modern dizel motorlarında </a:t>
            </a:r>
            <a:r>
              <a:rPr lang="tr-TR" sz="2000" dirty="0" smtClean="0">
                <a:latin typeface="Comic Sans MS" panose="030F0702030302020204" pitchFamily="66" charset="0"/>
              </a:rPr>
              <a:t>olduğu gibi</a:t>
            </a:r>
            <a:r>
              <a:rPr lang="tr-TR" sz="2000" dirty="0">
                <a:latin typeface="Comic Sans MS" panose="030F0702030302020204" pitchFamily="66" charset="0"/>
              </a:rPr>
              <a:t>, yanmanın ilk aşaması sabit </a:t>
            </a:r>
            <a:r>
              <a:rPr lang="tr-TR" sz="2000" dirty="0" err="1">
                <a:latin typeface="Comic Sans MS" panose="030F0702030302020204" pitchFamily="66" charset="0"/>
              </a:rPr>
              <a:t>hacime</a:t>
            </a:r>
            <a:r>
              <a:rPr lang="tr-TR" sz="2000" dirty="0">
                <a:latin typeface="Comic Sans MS" panose="030F0702030302020204" pitchFamily="66" charset="0"/>
              </a:rPr>
              <a:t> yakın, son aşaması ise sabit </a:t>
            </a:r>
            <a:r>
              <a:rPr lang="tr-TR" sz="2000" dirty="0" smtClean="0">
                <a:latin typeface="Comic Sans MS" panose="030F0702030302020204" pitchFamily="66" charset="0"/>
              </a:rPr>
              <a:t>basınca yakın </a:t>
            </a:r>
            <a:r>
              <a:rPr lang="tr-TR" sz="2000" dirty="0">
                <a:latin typeface="Comic Sans MS" panose="030F0702030302020204" pitchFamily="66" charset="0"/>
              </a:rPr>
              <a:t>gerçekleşmektedir.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Bu </a:t>
            </a:r>
            <a:r>
              <a:rPr lang="tr-TR" sz="2000" dirty="0">
                <a:latin typeface="Comic Sans MS" panose="030F0702030302020204" pitchFamily="66" charset="0"/>
              </a:rPr>
              <a:t>yüzden ısının bir miktarının sabit hacimde, </a:t>
            </a:r>
            <a:r>
              <a:rPr lang="tr-TR" sz="2000" dirty="0" smtClean="0">
                <a:latin typeface="Comic Sans MS" panose="030F0702030302020204" pitchFamily="66" charset="0"/>
              </a:rPr>
              <a:t>geri kalan </a:t>
            </a:r>
            <a:r>
              <a:rPr lang="tr-TR" sz="2000" dirty="0">
                <a:latin typeface="Comic Sans MS" panose="030F0702030302020204" pitchFamily="66" charset="0"/>
              </a:rPr>
              <a:t>kısmının da sabit basınçta sisteme verildiği bu çevrime karma </a:t>
            </a:r>
            <a:r>
              <a:rPr lang="tr-TR" sz="2000" dirty="0" smtClean="0">
                <a:latin typeface="Comic Sans MS" panose="030F0702030302020204" pitchFamily="66" charset="0"/>
              </a:rPr>
              <a:t>çevrim denir.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pic>
        <p:nvPicPr>
          <p:cNvPr id="5" name="Resim 4"/>
          <p:cNvPicPr>
            <a:picLocks noChangeAspect="1"/>
          </p:cNvPicPr>
          <p:nvPr/>
        </p:nvPicPr>
        <p:blipFill>
          <a:blip r:embed="rId2"/>
          <a:stretch>
            <a:fillRect/>
          </a:stretch>
        </p:blipFill>
        <p:spPr>
          <a:xfrm>
            <a:off x="6741996" y="440994"/>
            <a:ext cx="4958686" cy="2843756"/>
          </a:xfrm>
          <a:prstGeom prst="rect">
            <a:avLst/>
          </a:prstGeom>
        </p:spPr>
      </p:pic>
      <p:pic>
        <p:nvPicPr>
          <p:cNvPr id="6" name="Resim 5"/>
          <p:cNvPicPr>
            <a:picLocks noChangeAspect="1"/>
          </p:cNvPicPr>
          <p:nvPr/>
        </p:nvPicPr>
        <p:blipFill>
          <a:blip r:embed="rId3"/>
          <a:stretch>
            <a:fillRect/>
          </a:stretch>
        </p:blipFill>
        <p:spPr>
          <a:xfrm>
            <a:off x="6778392" y="3515379"/>
            <a:ext cx="4922290" cy="3111992"/>
          </a:xfrm>
          <a:prstGeom prst="rect">
            <a:avLst/>
          </a:prstGeom>
        </p:spPr>
      </p:pic>
    </p:spTree>
    <p:extLst>
      <p:ext uri="{BB962C8B-B14F-4D97-AF65-F5344CB8AC3E}">
        <p14:creationId xmlns:p14="http://schemas.microsoft.com/office/powerpoint/2010/main" val="3809377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33016" y="0"/>
            <a:ext cx="10617960" cy="6858000"/>
          </a:xfrm>
        </p:spPr>
        <p:txBody>
          <a:bodyPr numCol="2">
            <a:normAutofit/>
          </a:bodyPr>
          <a:lstStyle/>
          <a:p>
            <a:r>
              <a:rPr lang="tr-TR" sz="2500" b="1" dirty="0" smtClean="0">
                <a:latin typeface="Comic Sans MS" panose="030F0702030302020204" pitchFamily="66" charset="0"/>
              </a:rPr>
              <a:t>Karma Çevrimli Motor</a:t>
            </a:r>
            <a:br>
              <a:rPr lang="tr-TR" sz="2500" b="1" dirty="0" smtClean="0">
                <a:latin typeface="Comic Sans MS" panose="030F0702030302020204" pitchFamily="66" charset="0"/>
              </a:rPr>
            </a:br>
            <a:r>
              <a:rPr lang="tr-TR" sz="2000" b="1" dirty="0" smtClean="0">
                <a:latin typeface="Comic Sans MS" panose="030F0702030302020204" pitchFamily="66" charset="0"/>
              </a:rPr>
              <a:t>Sıkıştırma </a:t>
            </a:r>
            <a:r>
              <a:rPr lang="tr-TR" sz="2000" b="1" dirty="0">
                <a:latin typeface="Comic Sans MS" panose="030F0702030302020204" pitchFamily="66" charset="0"/>
              </a:rPr>
              <a:t>(1-2): </a:t>
            </a:r>
            <a:r>
              <a:rPr lang="tr-TR" sz="2000" dirty="0">
                <a:latin typeface="Comic Sans MS" panose="030F0702030302020204" pitchFamily="66" charset="0"/>
              </a:rPr>
              <a:t>Bu safhada, piston alt ölü noktadan üst ölü noktaya doğru</a:t>
            </a:r>
            <a:br>
              <a:rPr lang="tr-TR" sz="2000" dirty="0">
                <a:latin typeface="Comic Sans MS" panose="030F0702030302020204" pitchFamily="66" charset="0"/>
              </a:rPr>
            </a:br>
            <a:r>
              <a:rPr lang="tr-TR" sz="2000" dirty="0">
                <a:latin typeface="Comic Sans MS" panose="030F0702030302020204" pitchFamily="66" charset="0"/>
              </a:rPr>
              <a:t>hareket eder.</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b="1" dirty="0" smtClean="0">
                <a:latin typeface="Comic Sans MS" panose="030F0702030302020204" pitchFamily="66" charset="0"/>
              </a:rPr>
              <a:t>Sabit </a:t>
            </a:r>
            <a:r>
              <a:rPr lang="tr-TR" sz="2000" b="1" dirty="0">
                <a:latin typeface="Comic Sans MS" panose="030F0702030302020204" pitchFamily="66" charset="0"/>
              </a:rPr>
              <a:t>Hacimde Yanma (2-3): </a:t>
            </a:r>
            <a:r>
              <a:rPr lang="tr-TR" sz="2000" dirty="0">
                <a:latin typeface="Comic Sans MS" panose="030F0702030302020204" pitchFamily="66" charset="0"/>
              </a:rPr>
              <a:t>Piston üst ölü noktaya ulaştığı sırada silindire</a:t>
            </a:r>
            <a:br>
              <a:rPr lang="tr-TR" sz="2000" dirty="0">
                <a:latin typeface="Comic Sans MS" panose="030F0702030302020204" pitchFamily="66" charset="0"/>
              </a:rPr>
            </a:br>
            <a:r>
              <a:rPr lang="tr-TR" sz="2000" dirty="0">
                <a:latin typeface="Comic Sans MS" panose="030F0702030302020204" pitchFamily="66" charset="0"/>
              </a:rPr>
              <a:t>enjektör tarafından yakıt püskürtülmeye başlar. Sıkışarak ısınmış </a:t>
            </a:r>
            <a:r>
              <a:rPr lang="tr-TR" sz="2000" dirty="0" smtClean="0">
                <a:latin typeface="Comic Sans MS" panose="030F0702030302020204" pitchFamily="66" charset="0"/>
              </a:rPr>
              <a:t>havayla karşılaşan </a:t>
            </a:r>
            <a:r>
              <a:rPr lang="tr-TR" sz="2000" dirty="0">
                <a:latin typeface="Comic Sans MS" panose="030F0702030302020204" pitchFamily="66" charset="0"/>
              </a:rPr>
              <a:t>yakıt </a:t>
            </a:r>
            <a:r>
              <a:rPr lang="tr-TR" sz="2000" dirty="0" smtClean="0">
                <a:latin typeface="Comic Sans MS" panose="030F0702030302020204" pitchFamily="66" charset="0"/>
              </a:rPr>
              <a:t>yanmaya başlar.</a:t>
            </a: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Sabit Basınçta Yanma (3-4): </a:t>
            </a:r>
            <a:r>
              <a:rPr lang="tr-TR" sz="2000" dirty="0">
                <a:latin typeface="Comic Sans MS" panose="030F0702030302020204" pitchFamily="66" charset="0"/>
              </a:rPr>
              <a:t>Bu safhada piston aşağı doğru </a:t>
            </a:r>
            <a:r>
              <a:rPr lang="tr-TR" sz="2000" dirty="0" smtClean="0">
                <a:latin typeface="Comic Sans MS" panose="030F0702030302020204" pitchFamily="66" charset="0"/>
              </a:rPr>
              <a:t>hareketine başlar </a:t>
            </a:r>
            <a:r>
              <a:rPr lang="tr-TR" sz="2000" dirty="0">
                <a:latin typeface="Comic Sans MS" panose="030F0702030302020204" pitchFamily="66" charset="0"/>
              </a:rPr>
              <a:t>fakat </a:t>
            </a:r>
            <a:r>
              <a:rPr lang="tr-TR" sz="2000" dirty="0" smtClean="0">
                <a:latin typeface="Comic Sans MS" panose="030F0702030302020204" pitchFamily="66" charset="0"/>
              </a:rPr>
              <a:t>yanma </a:t>
            </a:r>
            <a:r>
              <a:rPr lang="tr-TR" sz="2000" dirty="0">
                <a:latin typeface="Comic Sans MS" panose="030F0702030302020204" pitchFamily="66" charset="0"/>
              </a:rPr>
              <a:t>devam ettiğinden basınç düşmez</a:t>
            </a:r>
            <a:r>
              <a:rPr lang="tr-TR" sz="2000" dirty="0" smtClean="0">
                <a:latin typeface="Comic Sans MS" panose="030F0702030302020204" pitchFamily="66" charset="0"/>
              </a:rPr>
              <a:t>.</a:t>
            </a: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Genleşme (4-5):</a:t>
            </a:r>
            <a:r>
              <a:rPr lang="tr-TR" sz="2000" dirty="0">
                <a:latin typeface="Comic Sans MS" panose="030F0702030302020204" pitchFamily="66" charset="0"/>
              </a:rPr>
              <a:t> Artık silindire yakıt püskürtülmemektedir ve yanma durmuştur.</a:t>
            </a:r>
            <a:br>
              <a:rPr lang="tr-TR" sz="2000" dirty="0">
                <a:latin typeface="Comic Sans MS" panose="030F0702030302020204" pitchFamily="66" charset="0"/>
              </a:rPr>
            </a:br>
            <a:r>
              <a:rPr lang="tr-TR" sz="2000" dirty="0">
                <a:latin typeface="Comic Sans MS" panose="030F0702030302020204" pitchFamily="66" charset="0"/>
              </a:rPr>
              <a:t>Piston aşağı doğru hareketine devam ettiğinden silindirdeki </a:t>
            </a:r>
            <a:r>
              <a:rPr lang="tr-TR" sz="2000" dirty="0" smtClean="0">
                <a:latin typeface="Comic Sans MS" panose="030F0702030302020204" pitchFamily="66" charset="0"/>
              </a:rPr>
              <a:t>basınç da </a:t>
            </a:r>
            <a:r>
              <a:rPr lang="tr-TR" sz="2000" dirty="0">
                <a:latin typeface="Comic Sans MS" panose="030F0702030302020204" pitchFamily="66" charset="0"/>
              </a:rPr>
              <a:t>düşmeye </a:t>
            </a:r>
            <a:r>
              <a:rPr lang="tr-TR" sz="2000" dirty="0" smtClean="0">
                <a:latin typeface="Comic Sans MS" panose="030F0702030302020204" pitchFamily="66" charset="0"/>
              </a:rPr>
              <a:t>başlar.</a:t>
            </a:r>
            <a:r>
              <a:rPr lang="tr-TR" sz="2000" dirty="0">
                <a:latin typeface="Comic Sans MS" panose="030F0702030302020204" pitchFamily="66" charset="0"/>
              </a:rPr>
              <a:t/>
            </a:r>
            <a:br>
              <a:rPr lang="tr-TR" sz="2000" dirty="0">
                <a:latin typeface="Comic Sans MS" panose="030F0702030302020204" pitchFamily="66" charset="0"/>
              </a:rPr>
            </a:br>
            <a:r>
              <a:rPr lang="tr-TR" sz="2000" b="1" dirty="0">
                <a:latin typeface="Comic Sans MS" panose="030F0702030302020204" pitchFamily="66" charset="0"/>
              </a:rPr>
              <a:t>Egzoz (5-6): </a:t>
            </a:r>
            <a:r>
              <a:rPr lang="tr-TR" sz="2000" dirty="0">
                <a:latin typeface="Comic Sans MS" panose="030F0702030302020204" pitchFamily="66" charset="0"/>
              </a:rPr>
              <a:t>Sistem 5 </a:t>
            </a:r>
            <a:r>
              <a:rPr lang="tr-TR" sz="2000" dirty="0" err="1">
                <a:latin typeface="Comic Sans MS" panose="030F0702030302020204" pitchFamily="66" charset="0"/>
              </a:rPr>
              <a:t>nolu</a:t>
            </a:r>
            <a:r>
              <a:rPr lang="tr-TR" sz="2000" dirty="0">
                <a:latin typeface="Comic Sans MS" panose="030F0702030302020204" pitchFamily="66" charset="0"/>
              </a:rPr>
              <a:t> noktaya (AÖN) geldiğinde egzoz valfi </a:t>
            </a:r>
            <a:r>
              <a:rPr lang="tr-TR" sz="2000" dirty="0" smtClean="0">
                <a:latin typeface="Comic Sans MS" panose="030F0702030302020204" pitchFamily="66" charset="0"/>
              </a:rPr>
              <a:t>açılır. Silindir </a:t>
            </a:r>
            <a:r>
              <a:rPr lang="tr-TR" sz="2000" dirty="0">
                <a:latin typeface="Comic Sans MS" panose="030F0702030302020204" pitchFamily="66" charset="0"/>
              </a:rPr>
              <a:t>egzoz </a:t>
            </a:r>
            <a:r>
              <a:rPr lang="tr-TR" sz="2000" dirty="0" err="1">
                <a:latin typeface="Comic Sans MS" panose="030F0702030302020204" pitchFamily="66" charset="0"/>
              </a:rPr>
              <a:t>sisitemi</a:t>
            </a:r>
            <a:r>
              <a:rPr lang="tr-TR" sz="2000" dirty="0">
                <a:latin typeface="Comic Sans MS" panose="030F0702030302020204" pitchFamily="66" charset="0"/>
              </a:rPr>
              <a:t> ile dışarıya açıldığından silindirdeki basınç </a:t>
            </a:r>
            <a:r>
              <a:rPr lang="tr-TR" sz="2000" dirty="0" smtClean="0">
                <a:latin typeface="Comic Sans MS" panose="030F0702030302020204" pitchFamily="66" charset="0"/>
              </a:rPr>
              <a:t>atmosferik basınca </a:t>
            </a:r>
            <a:r>
              <a:rPr lang="tr-TR" sz="2000" dirty="0">
                <a:latin typeface="Comic Sans MS" panose="030F0702030302020204" pitchFamily="66" charset="0"/>
              </a:rPr>
              <a:t>düşer.</a:t>
            </a:r>
            <a:endParaRPr lang="en-GB" sz="2000" baseline="-25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7074091" y="426096"/>
            <a:ext cx="4485562" cy="6196878"/>
          </a:xfrm>
          <a:prstGeom prst="rect">
            <a:avLst/>
          </a:prstGeom>
        </p:spPr>
      </p:pic>
    </p:spTree>
    <p:extLst>
      <p:ext uri="{BB962C8B-B14F-4D97-AF65-F5344CB8AC3E}">
        <p14:creationId xmlns:p14="http://schemas.microsoft.com/office/powerpoint/2010/main" val="879877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1667</TotalTime>
  <Words>40</Words>
  <Application>Microsoft Office PowerPoint</Application>
  <PresentationFormat>Geniş ekran</PresentationFormat>
  <Paragraphs>12</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Arial</vt:lpstr>
      <vt:lpstr>Century Gothic</vt:lpstr>
      <vt:lpstr>Comic Sans MS</vt:lpstr>
      <vt:lpstr>Wingdings</vt:lpstr>
      <vt:lpstr>Wingdings 3</vt:lpstr>
      <vt:lpstr>Duman</vt:lpstr>
      <vt:lpstr>AET201 Termodinamik ve Isı Transferi Ders Notları-11         </vt:lpstr>
      <vt:lpstr>Diğer Çevrim Örnekleri  Rankine Çevrimi  Rankine çevriminin adımları da dört aşama ile gösterilir. Burada çevrimin ideal şartlarda olduğu varsayılır. Ama gerçek şartlarda çevrimin pompa ile sıkıştırma ve türbinde genişleme aşamaları izentropik değildir.               Birinci Kademe (4-1): Önce çalışma akışkanı, düşük basıçtan, yüksek basınca pompalanır.  İkinci Kademe (1-2): Yüksek basınçlı sıvı bir ısıtıcıya girer, bir ısı kaynağı ile sabit basınçta kızdırılmış buhar halini alana dek ısıtılır.  Üçüncü Kademe(2-3): Kızgın buhar, türbin boyunca genişler ve iş üretimine vesile olur. İdeal şartlarda, bu genişleme izentropiktir.  Dördüncü Kademe(3-4): Buhar daha sonra kondensere girer, doymuş sıvı halini alana kadar soğutulur.</vt:lpstr>
      <vt:lpstr>Diğer Çevrim Örnekleri  Brayton Çevrimi  Brayton çevrimi, genel olarak gaz türbinlerinde kullanılan, periyodik bir prosesdir.   Aynı zamanda Joule çevrimi olarak da bilinir.           </vt:lpstr>
      <vt:lpstr>Diğer Çevrim Örnekleri  Dizel Çevrimi  Şubat 1893'te Alman Mühendis Rudolf Diesel tarafından patenti alınmıştır.  Rudolf Diesel, motorun sunumunu 1900’deki Dünya Fuarı'nda, yakıt olarak yer fıstığı yağı (Biodizel) kullanarak yapmıştır.  Dizel Motoru, içten yanmalı bir motor tipidir. Genellikle atmosferik havanın sıkıştırılarak yüksek basınç ve sıcaklığa getirilmesi ve silindir içine püskürtülen yakıtın bu sayede alev alması ve patlaması prensibi ile çalışan bir motordur.  Hava, dizel motorunun silindiri içerisine çekilir ve bir piston tarafından (25 katı bulabilir) kıvılcım ateşlemeye hazır olacak bir oranda sıkıştırılır. Bu esnada sıkıştırılan havanın sıcaklığı 700-900°C'a ulaşır. Piston hareketinin en tepe noktasında, dizel yakıt yüksek basınçla yanma odasının içerisine püskürtülür; burada sıcak ve yüksek basınçlı hava ile karışıp tutuşur.    </vt:lpstr>
      <vt:lpstr>Diğer Çevrim Örnekleri  Otto Çevrimi  Buji ile ateşlemeli motorlarda kullanılan, ateşlemenin piston üst ölü noktaya geldiği ve sıkıştırma sonu basıncının en üst seviyeye çıktığı anda bujilerden kıvılcım çaktırılarak yapılan bunun sonucunda da pistonu aşağıya iten maksimum basıncın elde edildiği çevrimlerdir.  Sıkıştırma (1-2): Bu safhada, piston alt ölü noktadan üst ölü noktaya doğru hareket eder. Bu sırada emme ve egzos valfleri kapalıdır. Sabit Hacimde Yanma (2-3): Piston üst ölü noktaya ulaştığı sırada bujiden kıvılcım çaktırılarak sıkışarak ısınmış hava–yakıt karışımı yanmaya başlar.        </vt:lpstr>
      <vt:lpstr>Diğer Çevrim Örnekleri  Otto Çevrimi  Genleşme (3-4): Bu safhada piston aşağı doğru hareketine başlar. Bu durum 4 nolu noktaya kadar böyle devam eder.  Egzoz (4-1): Sistem 4 nolu noktaya (AÖN) geldiğinde egzoz valfi açılır. Silindir egzoz sistemi ile dışarıya açıldığından silindirdeki basınç atmosferik basınca düşer. Sistemden ısının atılması bu safhada gösterilmiştir.        </vt:lpstr>
      <vt:lpstr>Stirling Motoru  1816 yılında İskoç rahip Reverent Robert Stirling tarafından icat edilmiştir. Buhar makinelerinin kazanları sık sık yetersiz malzeme kullanımı ve buharın yüksek basıncı nedeniyle patlıyordu.   Stirling motorları sıcaklık farkını direkt olarak harekete dönüştürecekti.              Stirling motoru, sıcak hava motoru olarak da bilinir. Dıştan yanmalı motorlu bir ısı makinesi tipidir.  Çalışma prensibi: Stirling motoru, yalıtılmış olarak bir miktar çalışma gazının (genellikle hava veya helyum, hidrojen gibi gazlar) ısıtılma ve soğutulma işleminin tekrar edilmesi ile çalışır. </vt:lpstr>
      <vt:lpstr>Karma Çevrimli Motor  Benzinli motorda (yani Otto çevriminde), yanma sabit hacimde gerçekleşir, dizel motorda (yani dizel çevriminde) ise yanma sabit basınçta gerçekleşir.  Karma çevrimde ise günümüz modern dizel motorlarında olduğu gibi, yanmanın ilk aşaması sabit hacime yakın, son aşaması ise sabit basınca yakın gerçekleşmektedir.   Bu yüzden ısının bir miktarının sabit hacimde, geri kalan kısmının da sabit basınçta sisteme verildiği bu çevrime karma çevrim denir.    </vt:lpstr>
      <vt:lpstr>Karma Çevrimli Motor Sıkıştırma (1-2): Bu safhada, piston alt ölü noktadan üst ölü noktaya doğru hareket eder. Sabit Hacimde Yanma (2-3): Piston üst ölü noktaya ulaştığı sırada silindire enjektör tarafından yakıt püskürtülmeye başlar. Sıkışarak ısınmış havayla karşılaşan yakıt yanmaya başlar. Sabit Basınçta Yanma (3-4): Bu safhada piston aşağı doğru hareketine başlar fakat yanma devam ettiğinden basınç düşmez. Genleşme (4-5): Artık silindire yakıt püskürtülmemektedir ve yanma durmuştur. Piston aşağı doğru hareketine devam ettiğinden silindirdeki basınç da düşmeye başlar. Egzoz (5-6): Sistem 5 nolu noktaya (AÖN) geldiğinde egzoz valfi açılır. Silindir egzoz sisitemi ile dışarıya açıldığından silindirdeki basınç atmosferik basınca düşer.</vt:lpstr>
      <vt:lpstr>Termodinamiğin Üçüncü Yasası  Termodinamiğin 3. yasası mutlak sıfır sıcaklığındaki  maddelerin entropisi ile ilgilidir. Buna göre; ‘’mükemmel bir kristal yapının mutlak sıfır sıcaklığındaki entropisi sıfırdır’’ şeklindedir.  Başka bir ifade ile üçüncü yasa şu şekilde tanımlanabilir: mutlak sıfır sıcaklıktaki bir parçacık sadece ve sadece bir tane olası halde veya durumda (state) bulunabilir.   Bu durumda parçacığın sahip oldugu enerji 0-noktası enerjisi (zero-point energy) olarak tanımlanır. İşte bu nokta entropinin minimuma gittiği sıfır entropi noktasıdır.        Üçüncü yasa bir maddenin mutlak sıfıra kadar soğutulmasının imkansız olduğunu belirtir. Yani sıcaklık mutlak sıfıra yaklaştıkça bütün hareketler sıfıra yaklaşır manası ortaya çıkar.  Nihai olarak üçüncü yasanın daha kuvvetli bir ifadesi Mutlak sıfıra ulaşılamaz şeklinde verilmiştir.</vt:lpstr>
      <vt:lpstr>KAYNAKÇA   TEMEL KAVRAMLARI İLE MÜHENDİSLİK TERMODİNAMİĞİ, Prof. Dr. Mustafa AKDAĞ, QAFQAZ  ÜNİVERSİTESİ  YAYINLARI, Bakü, 2009.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AET201 Termodinamik ve Isı Transferi Ders Notları         </dc:title>
  <dc:creator>Hp</dc:creator>
  <cp:lastModifiedBy>Hp</cp:lastModifiedBy>
  <cp:revision>485</cp:revision>
  <dcterms:created xsi:type="dcterms:W3CDTF">2020-05-06T11:45:07Z</dcterms:created>
  <dcterms:modified xsi:type="dcterms:W3CDTF">2020-05-20T09:44:19Z</dcterms:modified>
</cp:coreProperties>
</file>