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Kitap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327765415192665"/>
          <c:y val="4.2993326978074356E-2"/>
          <c:w val="0.66927065502681726"/>
          <c:h val="0.83562673112000185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narVert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Sayfa1!$A$1:$A$14</c:f>
              <c:strCache>
                <c:ptCount val="14"/>
                <c:pt idx="0">
                  <c:v>Daha iyi ingrediyentler</c:v>
                </c:pt>
                <c:pt idx="1">
                  <c:v>Daha iyi aroma</c:v>
                </c:pt>
                <c:pt idx="2">
                  <c:v>%100 doğal</c:v>
                </c:pt>
                <c:pt idx="3">
                  <c:v>Aromada gerçek baharat/bitki kullanımı</c:v>
                </c:pt>
                <c:pt idx="4">
                  <c:v>Minimal gıda işleme</c:v>
                </c:pt>
                <c:pt idx="5">
                  <c:v>Alışılmış gıdaların daha iyi bileşenlerce üretilmesi</c:v>
                </c:pt>
                <c:pt idx="6">
                  <c:v>%100 organik</c:v>
                </c:pt>
                <c:pt idx="7">
                  <c:v>Yerel</c:v>
                </c:pt>
                <c:pt idx="8">
                  <c:v>Sürdürülebilir üretim</c:v>
                </c:pt>
                <c:pt idx="9">
                  <c:v>Hikayesi olan üretim/ürüm/üretici</c:v>
                </c:pt>
                <c:pt idx="10">
                  <c:v>Özgün aroma/flavor</c:v>
                </c:pt>
                <c:pt idx="11">
                  <c:v>Alışılmış gıdaların ev yapımı/geleneksle üretimi</c:v>
                </c:pt>
                <c:pt idx="12">
                  <c:v>Özel bir çeşit içeriyor</c:v>
                </c:pt>
                <c:pt idx="13">
                  <c:v>Daha az bilinen/daha az yaygın gıda</c:v>
                </c:pt>
              </c:strCache>
            </c:strRef>
          </c:cat>
          <c:val>
            <c:numRef>
              <c:f>Sayfa1!$B$1:$B$14</c:f>
              <c:numCache>
                <c:formatCode>General</c:formatCode>
                <c:ptCount val="14"/>
                <c:pt idx="0">
                  <c:v>57</c:v>
                </c:pt>
                <c:pt idx="1">
                  <c:v>52</c:v>
                </c:pt>
                <c:pt idx="2">
                  <c:v>46</c:v>
                </c:pt>
                <c:pt idx="3">
                  <c:v>38</c:v>
                </c:pt>
                <c:pt idx="4">
                  <c:v>35</c:v>
                </c:pt>
                <c:pt idx="5">
                  <c:v>34</c:v>
                </c:pt>
                <c:pt idx="6">
                  <c:v>31</c:v>
                </c:pt>
                <c:pt idx="7">
                  <c:v>21</c:v>
                </c:pt>
                <c:pt idx="8">
                  <c:v>15</c:v>
                </c:pt>
                <c:pt idx="9">
                  <c:v>15</c:v>
                </c:pt>
                <c:pt idx="10">
                  <c:v>31</c:v>
                </c:pt>
                <c:pt idx="11">
                  <c:v>22</c:v>
                </c:pt>
                <c:pt idx="12">
                  <c:v>12</c:v>
                </c:pt>
                <c:pt idx="1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251901960"/>
        <c:axId val="251900000"/>
      </c:barChart>
      <c:catAx>
        <c:axId val="2519019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251900000"/>
        <c:crosses val="autoZero"/>
        <c:auto val="1"/>
        <c:lblAlgn val="ctr"/>
        <c:lblOffset val="100"/>
        <c:noMultiLvlLbl val="0"/>
      </c:catAx>
      <c:valAx>
        <c:axId val="251900000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25190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28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47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38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63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50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36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84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98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21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70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4AA5-87A8-416B-A671-740F101B3722}" type="datetimeFigureOut">
              <a:rPr lang="tr-TR" smtClean="0"/>
              <a:t>4.3.2021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CCDDC-4285-4680-B339-BFDBCF8BB0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1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Reoloji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1981200" y="1524000"/>
            <a:ext cx="8229600" cy="4353272"/>
          </a:xfrm>
        </p:spPr>
        <p:txBody>
          <a:bodyPr>
            <a:noAutofit/>
          </a:bodyPr>
          <a:lstStyle/>
          <a:p>
            <a:r>
              <a:rPr lang="tr-TR" dirty="0"/>
              <a:t>Maddenin deformasyonunu ölçen bilim dalı</a:t>
            </a:r>
          </a:p>
          <a:p>
            <a:endParaRPr lang="tr-TR" dirty="0"/>
          </a:p>
          <a:p>
            <a:r>
              <a:rPr lang="tr-TR" i="1" dirty="0" err="1"/>
              <a:t>Rheo</a:t>
            </a:r>
            <a:r>
              <a:rPr lang="tr-TR" dirty="0"/>
              <a:t> + </a:t>
            </a:r>
            <a:r>
              <a:rPr lang="tr-TR" i="1" dirty="0" err="1"/>
              <a:t>logy</a:t>
            </a:r>
            <a:r>
              <a:rPr lang="tr-TR" dirty="0"/>
              <a:t>  (</a:t>
            </a:r>
            <a:r>
              <a:rPr lang="tr-TR" i="1" dirty="0"/>
              <a:t>Akış</a:t>
            </a:r>
            <a:r>
              <a:rPr lang="tr-TR" dirty="0"/>
              <a:t> + </a:t>
            </a:r>
            <a:r>
              <a:rPr lang="tr-TR" i="1" dirty="0"/>
              <a:t>bilim</a:t>
            </a:r>
            <a:r>
              <a:rPr lang="tr-TR" dirty="0"/>
              <a:t>) </a:t>
            </a:r>
            <a:r>
              <a:rPr lang="tr-TR" sz="2400" dirty="0">
                <a:solidFill>
                  <a:srgbClr val="C00000"/>
                </a:solidFill>
              </a:rPr>
              <a:t>Bulucu </a:t>
            </a:r>
            <a:r>
              <a:rPr lang="tr-TR" sz="2400" dirty="0" err="1">
                <a:solidFill>
                  <a:srgbClr val="C00000"/>
                </a:solidFill>
              </a:rPr>
              <a:t>Bingham</a:t>
            </a:r>
            <a:r>
              <a:rPr lang="tr-TR" sz="2400" dirty="0">
                <a:solidFill>
                  <a:srgbClr val="C00000"/>
                </a:solidFill>
              </a:rPr>
              <a:t> (1929)</a:t>
            </a:r>
            <a:endParaRPr lang="tr-TR" dirty="0">
              <a:solidFill>
                <a:srgbClr val="C00000"/>
              </a:solidFill>
            </a:endParaRPr>
          </a:p>
          <a:p>
            <a:endParaRPr lang="tr-TR" dirty="0"/>
          </a:p>
          <a:p>
            <a:r>
              <a:rPr lang="tr-TR" dirty="0"/>
              <a:t>Dış güçlerin etkisi altında maddede meydana gelen deformasyon ve akış ölçümü</a:t>
            </a:r>
          </a:p>
          <a:p>
            <a:endParaRPr lang="tr-TR" dirty="0"/>
          </a:p>
          <a:p>
            <a:r>
              <a:rPr lang="tr-TR" dirty="0"/>
              <a:t>Malzemenin davranışı uygulanan dış kuvvetlerin</a:t>
            </a:r>
          </a:p>
          <a:p>
            <a:pPr>
              <a:buNone/>
            </a:pPr>
            <a:r>
              <a:rPr lang="tr-TR" dirty="0"/>
              <a:t>   etkisi ile değişebilmektedir (</a:t>
            </a:r>
            <a:r>
              <a:rPr lang="tr-TR" dirty="0" err="1"/>
              <a:t>Deborah</a:t>
            </a:r>
            <a:r>
              <a:rPr lang="tr-TR" dirty="0"/>
              <a:t> sayısı, De)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577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888889" y="920962"/>
            <a:ext cx="7856555" cy="42155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700" b="1" dirty="0"/>
              <a:t>Gıda işleme paradigmalarındaki değişimler</a:t>
            </a:r>
          </a:p>
        </p:txBody>
      </p:sp>
      <p:grpSp>
        <p:nvGrpSpPr>
          <p:cNvPr id="28" name="Grup 27"/>
          <p:cNvGrpSpPr/>
          <p:nvPr/>
        </p:nvGrpSpPr>
        <p:grpSpPr>
          <a:xfrm>
            <a:off x="914400" y="1700011"/>
            <a:ext cx="9607639" cy="4868213"/>
            <a:chOff x="0" y="1052736"/>
            <a:chExt cx="8820472" cy="5923046"/>
          </a:xfrm>
        </p:grpSpPr>
        <p:sp>
          <p:nvSpPr>
            <p:cNvPr id="5" name="36 Yuvarlatılmış Dikdörtgen"/>
            <p:cNvSpPr/>
            <p:nvPr/>
          </p:nvSpPr>
          <p:spPr>
            <a:xfrm>
              <a:off x="4139952" y="1052736"/>
              <a:ext cx="4680520" cy="5688632"/>
            </a:xfrm>
            <a:prstGeom prst="roundRect">
              <a:avLst/>
            </a:prstGeom>
            <a:solidFill>
              <a:srgbClr val="FFC000">
                <a:alpha val="2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 dirty="0">
                <a:solidFill>
                  <a:srgbClr val="0070C0"/>
                </a:solidFill>
              </a:endParaRPr>
            </a:p>
          </p:txBody>
        </p:sp>
        <p:sp>
          <p:nvSpPr>
            <p:cNvPr id="6" name="50 Yuvarlatılmış Dikdörtgen"/>
            <p:cNvSpPr/>
            <p:nvPr/>
          </p:nvSpPr>
          <p:spPr>
            <a:xfrm>
              <a:off x="0" y="1412776"/>
              <a:ext cx="4139952" cy="3672408"/>
            </a:xfrm>
            <a:prstGeom prst="roundRect">
              <a:avLst/>
            </a:prstGeom>
            <a:solidFill>
              <a:srgbClr val="92D050">
                <a:alpha val="3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/>
            </a:p>
          </p:txBody>
        </p:sp>
        <p:grpSp>
          <p:nvGrpSpPr>
            <p:cNvPr id="7" name="Grup 6"/>
            <p:cNvGrpSpPr/>
            <p:nvPr/>
          </p:nvGrpSpPr>
          <p:grpSpPr>
            <a:xfrm>
              <a:off x="179512" y="1213675"/>
              <a:ext cx="8424936" cy="5762107"/>
              <a:chOff x="179512" y="1213675"/>
              <a:chExt cx="8424936" cy="5762107"/>
            </a:xfrm>
          </p:grpSpPr>
          <p:sp>
            <p:nvSpPr>
              <p:cNvPr id="8" name="3 Oval"/>
              <p:cNvSpPr/>
              <p:nvPr/>
            </p:nvSpPr>
            <p:spPr>
              <a:xfrm>
                <a:off x="4283968" y="2636912"/>
                <a:ext cx="1080120" cy="10801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/>
                  <a:t>Ağız</a:t>
                </a:r>
              </a:p>
            </p:txBody>
          </p:sp>
          <p:sp>
            <p:nvSpPr>
              <p:cNvPr id="9" name="4 Yuvarlatılmış Dikdörtgen"/>
              <p:cNvSpPr/>
              <p:nvPr/>
            </p:nvSpPr>
            <p:spPr>
              <a:xfrm>
                <a:off x="4416967" y="1268760"/>
                <a:ext cx="1224136" cy="576064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/>
                  <a:t>Beyin</a:t>
                </a:r>
              </a:p>
            </p:txBody>
          </p:sp>
          <p:cxnSp>
            <p:nvCxnSpPr>
              <p:cNvPr id="10" name="7 Düz Ok Bağlayıcısı"/>
              <p:cNvCxnSpPr>
                <a:stCxn id="8" idx="0"/>
              </p:cNvCxnSpPr>
              <p:nvPr/>
            </p:nvCxnSpPr>
            <p:spPr>
              <a:xfrm flipH="1" flipV="1">
                <a:off x="4788024" y="1844824"/>
                <a:ext cx="0" cy="792088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9 Yuvarlatılmış Dikdörtgen"/>
              <p:cNvSpPr/>
              <p:nvPr/>
            </p:nvSpPr>
            <p:spPr>
              <a:xfrm>
                <a:off x="4283968" y="5412173"/>
                <a:ext cx="1368152" cy="576064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/>
                  <a:t>Bağırsak</a:t>
                </a:r>
              </a:p>
            </p:txBody>
          </p:sp>
          <p:cxnSp>
            <p:nvCxnSpPr>
              <p:cNvPr id="12" name="11 Düz Ok Bağlayıcısı"/>
              <p:cNvCxnSpPr/>
              <p:nvPr/>
            </p:nvCxnSpPr>
            <p:spPr>
              <a:xfrm>
                <a:off x="4821075" y="3717032"/>
                <a:ext cx="0" cy="1656184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4 Düz Ok Bağlayıcısı"/>
              <p:cNvCxnSpPr>
                <a:endCxn id="9" idx="2"/>
              </p:cNvCxnSpPr>
              <p:nvPr/>
            </p:nvCxnSpPr>
            <p:spPr>
              <a:xfrm flipV="1">
                <a:off x="5001095" y="1844824"/>
                <a:ext cx="0" cy="792088"/>
              </a:xfrm>
              <a:prstGeom prst="straightConnector1">
                <a:avLst/>
              </a:prstGeom>
              <a:ln w="19050"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5 Düz Ok Bağlayıcısı"/>
              <p:cNvCxnSpPr/>
              <p:nvPr/>
            </p:nvCxnSpPr>
            <p:spPr>
              <a:xfrm>
                <a:off x="4973475" y="3717032"/>
                <a:ext cx="0" cy="1656184"/>
              </a:xfrm>
              <a:prstGeom prst="straightConnector1">
                <a:avLst/>
              </a:prstGeom>
              <a:ln w="19050"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16 Yay"/>
              <p:cNvSpPr/>
              <p:nvPr/>
            </p:nvSpPr>
            <p:spPr>
              <a:xfrm rot="3417216">
                <a:off x="4639826" y="2752084"/>
                <a:ext cx="929283" cy="718477"/>
              </a:xfrm>
              <a:prstGeom prst="arc">
                <a:avLst>
                  <a:gd name="adj1" fmla="val 14845858"/>
                  <a:gd name="adj2" fmla="val 719546"/>
                </a:avLst>
              </a:prstGeom>
              <a:ln w="1905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r-TR" sz="2000"/>
              </a:p>
            </p:txBody>
          </p:sp>
          <p:cxnSp>
            <p:nvCxnSpPr>
              <p:cNvPr id="16" name="17 Düz Ok Bağlayıcısı"/>
              <p:cNvCxnSpPr/>
              <p:nvPr/>
            </p:nvCxnSpPr>
            <p:spPr>
              <a:xfrm flipV="1">
                <a:off x="5292080" y="1844824"/>
                <a:ext cx="0" cy="944488"/>
              </a:xfrm>
              <a:prstGeom prst="straightConnector1">
                <a:avLst/>
              </a:prstGeom>
              <a:ln w="19050"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21 Düz Ok Bağlayıcısı"/>
              <p:cNvCxnSpPr/>
              <p:nvPr/>
            </p:nvCxnSpPr>
            <p:spPr>
              <a:xfrm>
                <a:off x="5292080" y="3573016"/>
                <a:ext cx="0" cy="1800200"/>
              </a:xfrm>
              <a:prstGeom prst="straightConnector1">
                <a:avLst/>
              </a:prstGeom>
              <a:ln w="19050"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32 Düz Ok Bağlayıcısı"/>
              <p:cNvCxnSpPr/>
              <p:nvPr/>
            </p:nvCxnSpPr>
            <p:spPr>
              <a:xfrm flipH="1">
                <a:off x="467544" y="3212976"/>
                <a:ext cx="3816424" cy="0"/>
              </a:xfrm>
              <a:prstGeom prst="straightConnector1">
                <a:avLst/>
              </a:prstGeom>
              <a:ln w="63500"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35 Düz Ok Bağlayıcısı"/>
              <p:cNvCxnSpPr/>
              <p:nvPr/>
            </p:nvCxnSpPr>
            <p:spPr>
              <a:xfrm>
                <a:off x="539552" y="3068960"/>
                <a:ext cx="3744416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37 Metin kutusu"/>
              <p:cNvSpPr txBox="1"/>
              <p:nvPr/>
            </p:nvSpPr>
            <p:spPr>
              <a:xfrm>
                <a:off x="5580112" y="1213675"/>
                <a:ext cx="2448272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Sağlık etkisi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Duyusal özellikler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Haz duygusu</a:t>
                </a:r>
              </a:p>
            </p:txBody>
          </p:sp>
          <p:sp>
            <p:nvSpPr>
              <p:cNvPr id="21" name="38 Metin kutusu"/>
              <p:cNvSpPr txBox="1"/>
              <p:nvPr/>
            </p:nvSpPr>
            <p:spPr>
              <a:xfrm>
                <a:off x="5652120" y="2762344"/>
                <a:ext cx="2448272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Yeme kalitesi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 err="1"/>
                  <a:t>Tekstür</a:t>
                </a:r>
                <a:endParaRPr lang="tr-TR" sz="1600" dirty="0"/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Aroma açığa çıkışı</a:t>
                </a:r>
              </a:p>
            </p:txBody>
          </p:sp>
          <p:sp>
            <p:nvSpPr>
              <p:cNvPr id="22" name="39 Metin kutusu"/>
              <p:cNvSpPr txBox="1"/>
              <p:nvPr/>
            </p:nvSpPr>
            <p:spPr>
              <a:xfrm>
                <a:off x="5652120" y="5211197"/>
                <a:ext cx="2448272" cy="1764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Bileşen </a:t>
                </a:r>
                <a:r>
                  <a:rPr lang="tr-TR" sz="1600" dirty="0" err="1"/>
                  <a:t>biyoyararlılığı</a:t>
                </a:r>
                <a:endParaRPr lang="tr-TR" sz="1600" dirty="0"/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Doygunluk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/>
                  <a:t>Bağırsak sağlığı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tr-TR" sz="1600" dirty="0" err="1"/>
                  <a:t>Allerjiler</a:t>
                </a:r>
                <a:endParaRPr lang="tr-TR" sz="1600" dirty="0"/>
              </a:p>
            </p:txBody>
          </p:sp>
          <p:sp>
            <p:nvSpPr>
              <p:cNvPr id="23" name="45 Yuvarlatılmış Dikdörtgen"/>
              <p:cNvSpPr/>
              <p:nvPr/>
            </p:nvSpPr>
            <p:spPr>
              <a:xfrm>
                <a:off x="179512" y="3429000"/>
                <a:ext cx="1224136" cy="50405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1600" dirty="0"/>
                  <a:t>Tarladan</a:t>
                </a:r>
                <a:endParaRPr lang="tr-TR" sz="2000" dirty="0"/>
              </a:p>
            </p:txBody>
          </p:sp>
          <p:sp>
            <p:nvSpPr>
              <p:cNvPr id="24" name="46 Yuvarlatılmış Dikdörtgen"/>
              <p:cNvSpPr/>
              <p:nvPr/>
            </p:nvSpPr>
            <p:spPr>
              <a:xfrm>
                <a:off x="2823587" y="3429000"/>
                <a:ext cx="1277408" cy="504056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1600" b="1" dirty="0">
                    <a:solidFill>
                      <a:schemeClr val="tx1"/>
                    </a:solidFill>
                  </a:rPr>
                  <a:t>sonrası?</a:t>
                </a:r>
                <a:endParaRPr lang="tr-TR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49 Metin kutusu"/>
              <p:cNvSpPr txBox="1"/>
              <p:nvPr/>
            </p:nvSpPr>
            <p:spPr>
              <a:xfrm>
                <a:off x="1021575" y="1916832"/>
                <a:ext cx="2470305" cy="1764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tr-TR" sz="2000" dirty="0"/>
                  <a:t> Hammadde üretimi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tr-TR" sz="2000" dirty="0"/>
                  <a:t> Koruma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tr-TR" sz="2000" dirty="0"/>
                  <a:t> Kalite</a:t>
                </a:r>
              </a:p>
            </p:txBody>
          </p:sp>
          <p:sp>
            <p:nvSpPr>
              <p:cNvPr id="26" name="51 Metin kutusu"/>
              <p:cNvSpPr txBox="1"/>
              <p:nvPr/>
            </p:nvSpPr>
            <p:spPr>
              <a:xfrm>
                <a:off x="5508104" y="4005065"/>
                <a:ext cx="3096344" cy="779700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tr-T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Gıdanın vücut tarafından kabulü</a:t>
                </a:r>
              </a:p>
            </p:txBody>
          </p:sp>
          <p:sp>
            <p:nvSpPr>
              <p:cNvPr id="27" name="52 Metin kutusu"/>
              <p:cNvSpPr txBox="1"/>
              <p:nvPr/>
            </p:nvSpPr>
            <p:spPr>
              <a:xfrm>
                <a:off x="611560" y="4149081"/>
                <a:ext cx="3096344" cy="943848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Gıdanın işlenme süreci</a:t>
                </a:r>
              </a:p>
            </p:txBody>
          </p:sp>
        </p:grpSp>
      </p:grpSp>
      <p:sp>
        <p:nvSpPr>
          <p:cNvPr id="30" name="46 Yuvarlatılmış Dikdörtgen"/>
          <p:cNvSpPr/>
          <p:nvPr/>
        </p:nvSpPr>
        <p:spPr>
          <a:xfrm>
            <a:off x="2576372" y="3652768"/>
            <a:ext cx="1333382" cy="414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/>
              <a:t>Çatal</a:t>
            </a:r>
          </a:p>
        </p:txBody>
      </p:sp>
    </p:spTree>
    <p:extLst>
      <p:ext uri="{BB962C8B-B14F-4D97-AF65-F5344CB8AC3E}">
        <p14:creationId xmlns:p14="http://schemas.microsoft.com/office/powerpoint/2010/main" val="283616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041179" y="1496077"/>
            <a:ext cx="8260802" cy="3926349"/>
            <a:chOff x="1041179" y="1496077"/>
            <a:chExt cx="8260802" cy="3926349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56061" y="2085269"/>
              <a:ext cx="3706099" cy="31607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4 Metin kutusu"/>
            <p:cNvSpPr txBox="1"/>
            <p:nvPr/>
          </p:nvSpPr>
          <p:spPr>
            <a:xfrm>
              <a:off x="1481070" y="2929436"/>
              <a:ext cx="236027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rgbClr val="0070C0"/>
                  </a:solidFill>
                </a:rPr>
                <a:t>Teknoloji baskısı</a:t>
              </a:r>
            </a:p>
            <a:p>
              <a:endParaRPr lang="tr-TR" b="1" dirty="0">
                <a:solidFill>
                  <a:srgbClr val="0070C0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0070C0"/>
                  </a:solidFill>
                </a:rPr>
                <a:t> </a:t>
              </a:r>
              <a:r>
                <a:rPr lang="tr-TR" b="1" dirty="0">
                  <a:solidFill>
                    <a:srgbClr val="FF0000"/>
                  </a:solidFill>
                </a:rPr>
                <a:t>Artan bilgi birikimi</a:t>
              </a: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Yeni bileşenler</a:t>
              </a: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Yenilikçi araçlar</a:t>
              </a:r>
            </a:p>
          </p:txBody>
        </p:sp>
        <p:sp>
          <p:nvSpPr>
            <p:cNvPr id="8" name="5 Metin kutusu"/>
            <p:cNvSpPr txBox="1"/>
            <p:nvPr/>
          </p:nvSpPr>
          <p:spPr>
            <a:xfrm>
              <a:off x="7262160" y="3391101"/>
              <a:ext cx="2039821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rgbClr val="0070C0"/>
                  </a:solidFill>
                </a:rPr>
                <a:t>Pazar baskısı</a:t>
              </a: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0070C0"/>
                  </a:solidFill>
                </a:rPr>
                <a:t> </a:t>
              </a:r>
              <a:r>
                <a:rPr lang="tr-TR" b="1" dirty="0">
                  <a:solidFill>
                    <a:srgbClr val="FF0000"/>
                  </a:solidFill>
                </a:rPr>
                <a:t>Sağlık etkisi</a:t>
              </a: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</a:t>
              </a:r>
              <a:r>
                <a:rPr lang="tr-TR" b="1" dirty="0" err="1">
                  <a:solidFill>
                    <a:srgbClr val="FF0000"/>
                  </a:solidFill>
                </a:rPr>
                <a:t>Obesity-Globesity</a:t>
              </a:r>
              <a:endParaRPr lang="tr-TR" b="1" dirty="0">
                <a:solidFill>
                  <a:srgbClr val="FF0000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Haz-gastronomi</a:t>
              </a:r>
              <a:endParaRPr lang="tr-TR" b="1" dirty="0">
                <a:solidFill>
                  <a:srgbClr val="FF0000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Kısa </a:t>
              </a:r>
              <a:r>
                <a:rPr lang="tr-TR" b="1" dirty="0">
                  <a:solidFill>
                    <a:srgbClr val="FF0000"/>
                  </a:solidFill>
                </a:rPr>
                <a:t>raf ömrü</a:t>
              </a:r>
            </a:p>
            <a:p>
              <a:pPr>
                <a:buFont typeface="Arial" pitchFamily="34" charset="0"/>
                <a:buChar char="•"/>
              </a:pPr>
              <a:r>
                <a:rPr lang="tr-TR" b="1" dirty="0">
                  <a:solidFill>
                    <a:srgbClr val="FF0000"/>
                  </a:solidFill>
                </a:rPr>
                <a:t> Demografik </a:t>
              </a:r>
              <a:r>
                <a:rPr lang="tr-TR" b="1" dirty="0">
                  <a:solidFill>
                    <a:srgbClr val="FF0000"/>
                  </a:solidFill>
                </a:rPr>
                <a:t>etki</a:t>
              </a:r>
            </a:p>
            <a:p>
              <a:pPr lvl="1"/>
              <a:endParaRPr lang="tr-TR" b="1" dirty="0">
                <a:solidFill>
                  <a:srgbClr val="0070C0"/>
                </a:solidFill>
              </a:endParaRPr>
            </a:p>
          </p:txBody>
        </p:sp>
        <p:sp>
          <p:nvSpPr>
            <p:cNvPr id="9" name="6 Yatay Kaydırma"/>
            <p:cNvSpPr/>
            <p:nvPr/>
          </p:nvSpPr>
          <p:spPr>
            <a:xfrm>
              <a:off x="1041179" y="1496077"/>
              <a:ext cx="7688555" cy="594066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/>
                <a:t>     Küresel  gıda endüstrisi/servisi yıllık 8 trilyon ABD doları tutarında bir ciroya sahip (Toplam küresel ticaretin %10’u)	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997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19692" y="1030310"/>
            <a:ext cx="8289659" cy="4856611"/>
            <a:chOff x="1719692" y="1030310"/>
            <a:chExt cx="8289659" cy="4856611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19692" y="1030310"/>
              <a:ext cx="8289659" cy="4856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Yuvarlatılmış Dikdörtgen 4"/>
            <p:cNvSpPr/>
            <p:nvPr/>
          </p:nvSpPr>
          <p:spPr>
            <a:xfrm>
              <a:off x="2650673" y="4477931"/>
              <a:ext cx="87420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Buhar geri kazanımı</a:t>
              </a:r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3355312" y="4543793"/>
              <a:ext cx="881992" cy="28946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Dondurma</a:t>
              </a:r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4247527" y="4221335"/>
              <a:ext cx="1017628" cy="38616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Plakalı ısı değiştirici</a:t>
              </a:r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4645270" y="3916002"/>
              <a:ext cx="874207" cy="23511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 err="1">
                  <a:solidFill>
                    <a:schemeClr val="tx1"/>
                  </a:solidFill>
                </a:rPr>
                <a:t>Freezing</a:t>
              </a:r>
              <a:endParaRPr lang="tr-TR" sz="1050" dirty="0">
                <a:solidFill>
                  <a:schemeClr val="tx1"/>
                </a:solidFill>
              </a:endParaRPr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5420366" y="3560741"/>
              <a:ext cx="87420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Sprey kurutma</a:t>
              </a:r>
            </a:p>
          </p:txBody>
        </p:sp>
        <p:sp>
          <p:nvSpPr>
            <p:cNvPr id="10" name="Yuvarlatılmış Dikdörtgen 9"/>
            <p:cNvSpPr/>
            <p:nvPr/>
          </p:nvSpPr>
          <p:spPr>
            <a:xfrm>
              <a:off x="5621777" y="2632325"/>
              <a:ext cx="1037619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Dondurarak kurutma</a:t>
              </a:r>
            </a:p>
          </p:txBody>
        </p:sp>
        <p:sp>
          <p:nvSpPr>
            <p:cNvPr id="11" name="Yuvarlatılmış Dikdörtgen 10"/>
            <p:cNvSpPr/>
            <p:nvPr/>
          </p:nvSpPr>
          <p:spPr>
            <a:xfrm>
              <a:off x="6294573" y="2315638"/>
              <a:ext cx="715830" cy="3198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UHT</a:t>
              </a:r>
            </a:p>
          </p:txBody>
        </p:sp>
        <p:sp>
          <p:nvSpPr>
            <p:cNvPr id="12" name="Yuvarlatılmış Dikdörtgen 11"/>
            <p:cNvSpPr/>
            <p:nvPr/>
          </p:nvSpPr>
          <p:spPr>
            <a:xfrm>
              <a:off x="6129916" y="2008081"/>
              <a:ext cx="1151792" cy="3510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Düşük kalorili gıdalar</a:t>
              </a:r>
            </a:p>
          </p:txBody>
        </p:sp>
        <p:sp>
          <p:nvSpPr>
            <p:cNvPr id="13" name="Yuvarlatılmış Dikdörtgen 12"/>
            <p:cNvSpPr/>
            <p:nvPr/>
          </p:nvSpPr>
          <p:spPr>
            <a:xfrm>
              <a:off x="6491655" y="1670577"/>
              <a:ext cx="661936" cy="30463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>
                  <a:solidFill>
                    <a:schemeClr val="tx1"/>
                  </a:solidFill>
                </a:rPr>
                <a:t>TVP</a:t>
              </a: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6491656" y="1118716"/>
              <a:ext cx="1091505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b="1" dirty="0">
                  <a:solidFill>
                    <a:srgbClr val="FF0000"/>
                  </a:solidFill>
                </a:rPr>
                <a:t>Yenilikçi teknolojiler</a:t>
              </a:r>
            </a:p>
          </p:txBody>
        </p:sp>
        <p:sp>
          <p:nvSpPr>
            <p:cNvPr id="15" name="Yuvarlatılmış Dikdörtgen 14"/>
            <p:cNvSpPr/>
            <p:nvPr/>
          </p:nvSpPr>
          <p:spPr>
            <a:xfrm>
              <a:off x="7658522" y="1119024"/>
              <a:ext cx="1217105" cy="44391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b="1" dirty="0">
                  <a:solidFill>
                    <a:srgbClr val="FF0000"/>
                  </a:solidFill>
                </a:rPr>
                <a:t>Fonksiyonel gıdalar</a:t>
              </a:r>
            </a:p>
          </p:txBody>
        </p:sp>
        <p:sp>
          <p:nvSpPr>
            <p:cNvPr id="16" name="Yuvarlatılmış Dikdörtgen 15"/>
            <p:cNvSpPr/>
            <p:nvPr/>
          </p:nvSpPr>
          <p:spPr>
            <a:xfrm>
              <a:off x="2636860" y="1604568"/>
              <a:ext cx="2208125" cy="1733007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>
                  <a:solidFill>
                    <a:schemeClr val="tx1"/>
                  </a:solidFill>
                </a:rPr>
                <a:t>Proses tasarımı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Temel işlemler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Taşınım olayı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Ekipman tasarımı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Otomasyon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Paketleme</a:t>
              </a: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2808815" y="3389636"/>
              <a:ext cx="1699311" cy="80051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sz="1200" b="1" dirty="0">
                  <a:solidFill>
                    <a:schemeClr val="tx1"/>
                  </a:solidFill>
                </a:rPr>
                <a:t>Yüksek çıktı</a:t>
              </a:r>
            </a:p>
            <a:p>
              <a:r>
                <a:rPr lang="tr-TR" sz="1200" b="1" dirty="0">
                  <a:solidFill>
                    <a:schemeClr val="tx1"/>
                  </a:solidFill>
                </a:rPr>
                <a:t>Düşük maliyet</a:t>
              </a:r>
            </a:p>
            <a:p>
              <a:r>
                <a:rPr lang="tr-TR" sz="1200" b="1" dirty="0">
                  <a:solidFill>
                    <a:schemeClr val="tx1"/>
                  </a:solidFill>
                </a:rPr>
                <a:t>Koruma</a:t>
              </a:r>
              <a:endParaRPr lang="tr-TR" sz="825" dirty="0">
                <a:solidFill>
                  <a:schemeClr val="tx1"/>
                </a:solidFill>
              </a:endParaRPr>
            </a:p>
          </p:txBody>
        </p:sp>
        <p:sp>
          <p:nvSpPr>
            <p:cNvPr id="18" name="Yuvarlatılmış Dikdörtgen 17"/>
            <p:cNvSpPr/>
            <p:nvPr/>
          </p:nvSpPr>
          <p:spPr>
            <a:xfrm>
              <a:off x="7658522" y="2311745"/>
              <a:ext cx="2208125" cy="1786098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>
                  <a:solidFill>
                    <a:schemeClr val="tx1"/>
                  </a:solidFill>
                </a:rPr>
                <a:t>Ürün tasarımı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Malzeme bilimi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 err="1">
                  <a:solidFill>
                    <a:schemeClr val="tx1"/>
                  </a:solidFill>
                </a:rPr>
                <a:t>Kolloid</a:t>
              </a:r>
              <a:r>
                <a:rPr lang="tr-TR" sz="1200" dirty="0">
                  <a:solidFill>
                    <a:schemeClr val="tx1"/>
                  </a:solidFill>
                </a:rPr>
                <a:t> kimyası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Gıda fiziği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Polimer bilimi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sz="1200" dirty="0">
                  <a:solidFill>
                    <a:schemeClr val="tx1"/>
                  </a:solidFill>
                </a:rPr>
                <a:t>Etken madde analizi</a:t>
              </a:r>
            </a:p>
          </p:txBody>
        </p:sp>
        <p:sp>
          <p:nvSpPr>
            <p:cNvPr id="19" name="Yuvarlatılmış Dikdörtgen 18"/>
            <p:cNvSpPr/>
            <p:nvPr/>
          </p:nvSpPr>
          <p:spPr>
            <a:xfrm>
              <a:off x="7485191" y="4093146"/>
              <a:ext cx="2415141" cy="7427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sz="1200" b="1" dirty="0">
                  <a:solidFill>
                    <a:schemeClr val="tx1"/>
                  </a:solidFill>
                </a:rPr>
                <a:t>Gıda güvenliği ve kalitesi</a:t>
              </a:r>
            </a:p>
            <a:p>
              <a:r>
                <a:rPr lang="tr-TR" sz="1200" b="1" dirty="0">
                  <a:solidFill>
                    <a:schemeClr val="tx1"/>
                  </a:solidFill>
                </a:rPr>
                <a:t>Sağlık</a:t>
              </a:r>
            </a:p>
            <a:p>
              <a:r>
                <a:rPr lang="tr-TR" sz="1200" b="1" dirty="0">
                  <a:solidFill>
                    <a:schemeClr val="tx1"/>
                  </a:solidFill>
                </a:rPr>
                <a:t>Gastronomi</a:t>
              </a:r>
              <a:endParaRPr lang="tr-TR" sz="825" dirty="0">
                <a:solidFill>
                  <a:schemeClr val="tx1"/>
                </a:solidFill>
              </a:endParaRPr>
            </a:p>
          </p:txBody>
        </p:sp>
        <p:sp>
          <p:nvSpPr>
            <p:cNvPr id="20" name="Yuvarlatılmış Dikdörtgen 19"/>
            <p:cNvSpPr/>
            <p:nvPr/>
          </p:nvSpPr>
          <p:spPr>
            <a:xfrm>
              <a:off x="4844984" y="4831621"/>
              <a:ext cx="5157315" cy="25888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350" b="1" dirty="0">
                  <a:solidFill>
                    <a:schemeClr val="tx1"/>
                  </a:solidFill>
                </a:rPr>
                <a:t>ÜRETİM          SERVİS           KORUMA           HAZ       </a:t>
              </a:r>
            </a:p>
          </p:txBody>
        </p:sp>
        <p:sp>
          <p:nvSpPr>
            <p:cNvPr id="23" name="Sağ Ok 22"/>
            <p:cNvSpPr/>
            <p:nvPr/>
          </p:nvSpPr>
          <p:spPr>
            <a:xfrm>
              <a:off x="6129917" y="4880625"/>
              <a:ext cx="361739" cy="15713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24" name="Sağ Ok 23"/>
            <p:cNvSpPr/>
            <p:nvPr/>
          </p:nvSpPr>
          <p:spPr>
            <a:xfrm>
              <a:off x="7308091" y="4880625"/>
              <a:ext cx="361739" cy="15713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25" name="Sağ Ok 24"/>
            <p:cNvSpPr/>
            <p:nvPr/>
          </p:nvSpPr>
          <p:spPr>
            <a:xfrm>
              <a:off x="8762584" y="4880625"/>
              <a:ext cx="361739" cy="15713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26" name="Metin kutusu 25"/>
            <p:cNvSpPr txBox="1"/>
            <p:nvPr/>
          </p:nvSpPr>
          <p:spPr>
            <a:xfrm rot="16200000">
              <a:off x="943904" y="2196597"/>
              <a:ext cx="2274307" cy="4154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tr-TR" sz="2100" b="1" dirty="0"/>
                <a:t>Katma Değer</a:t>
              </a:r>
            </a:p>
          </p:txBody>
        </p:sp>
        <p:sp>
          <p:nvSpPr>
            <p:cNvPr id="27" name="Yuvarlatılmış Dikdörtgen 26"/>
            <p:cNvSpPr/>
            <p:nvPr/>
          </p:nvSpPr>
          <p:spPr>
            <a:xfrm>
              <a:off x="2019331" y="5286729"/>
              <a:ext cx="157896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700" dirty="0">
                  <a:solidFill>
                    <a:schemeClr val="tx1"/>
                  </a:solidFill>
                </a:rPr>
                <a:t>1850</a:t>
              </a:r>
            </a:p>
          </p:txBody>
        </p:sp>
        <p:sp>
          <p:nvSpPr>
            <p:cNvPr id="28" name="Yuvarlatılmış Dikdörtgen 27"/>
            <p:cNvSpPr/>
            <p:nvPr/>
          </p:nvSpPr>
          <p:spPr>
            <a:xfrm>
              <a:off x="3788533" y="5278644"/>
              <a:ext cx="157896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700" dirty="0">
                  <a:solidFill>
                    <a:schemeClr val="tx1"/>
                  </a:solidFill>
                </a:rPr>
                <a:t>1900</a:t>
              </a:r>
            </a:p>
          </p:txBody>
        </p:sp>
        <p:sp>
          <p:nvSpPr>
            <p:cNvPr id="29" name="Yuvarlatılmış Dikdörtgen 28"/>
            <p:cNvSpPr/>
            <p:nvPr/>
          </p:nvSpPr>
          <p:spPr>
            <a:xfrm>
              <a:off x="6004195" y="5277123"/>
              <a:ext cx="157896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700" dirty="0">
                  <a:solidFill>
                    <a:schemeClr val="tx1"/>
                  </a:solidFill>
                </a:rPr>
                <a:t>1950</a:t>
              </a:r>
            </a:p>
          </p:txBody>
        </p:sp>
        <p:sp>
          <p:nvSpPr>
            <p:cNvPr id="30" name="Yuvarlatılmış Dikdörtgen 29"/>
            <p:cNvSpPr/>
            <p:nvPr/>
          </p:nvSpPr>
          <p:spPr>
            <a:xfrm>
              <a:off x="7903278" y="5286729"/>
              <a:ext cx="1578967" cy="4929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700" dirty="0">
                  <a:solidFill>
                    <a:schemeClr val="tx1"/>
                  </a:solidFill>
                </a:rPr>
                <a:t>2000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13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994941"/>
            <a:ext cx="7756528" cy="602008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Yeni Gıda İşleme Teknolojileri</a:t>
            </a:r>
          </a:p>
        </p:txBody>
      </p:sp>
      <p:grpSp>
        <p:nvGrpSpPr>
          <p:cNvPr id="27" name="Grup 26"/>
          <p:cNvGrpSpPr/>
          <p:nvPr/>
        </p:nvGrpSpPr>
        <p:grpSpPr>
          <a:xfrm>
            <a:off x="1834719" y="1757780"/>
            <a:ext cx="7677932" cy="4103199"/>
            <a:chOff x="1343" y="1413075"/>
            <a:chExt cx="9741833" cy="5087740"/>
          </a:xfrm>
        </p:grpSpPr>
        <p:sp>
          <p:nvSpPr>
            <p:cNvPr id="5" name="11 Rectángulo"/>
            <p:cNvSpPr/>
            <p:nvPr/>
          </p:nvSpPr>
          <p:spPr>
            <a:xfrm>
              <a:off x="3013669" y="5794469"/>
              <a:ext cx="3657599" cy="247091"/>
            </a:xfrm>
            <a:prstGeom prst="rect">
              <a:avLst/>
            </a:prstGeom>
            <a:solidFill>
              <a:srgbClr val="00B0F0">
                <a:alpha val="90000"/>
              </a:srgb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pPr algn="ctr"/>
              <a:r>
                <a:rPr lang="tr-TR" sz="16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Yeni gıda işleme teknolojileri</a:t>
              </a:r>
              <a:endParaRPr lang="es-ES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  <p:sp>
          <p:nvSpPr>
            <p:cNvPr id="6" name="18 Triángulo isósceles"/>
            <p:cNvSpPr/>
            <p:nvPr/>
          </p:nvSpPr>
          <p:spPr>
            <a:xfrm>
              <a:off x="4409897" y="6042053"/>
              <a:ext cx="865142" cy="458762"/>
            </a:xfrm>
            <a:prstGeom prst="triangle">
              <a:avLst/>
            </a:prstGeom>
            <a:solidFill>
              <a:srgbClr val="0096DF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pPr algn="ctr"/>
              <a:endParaRPr lang="es-ES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7" name="25 Forma libre"/>
            <p:cNvSpPr/>
            <p:nvPr/>
          </p:nvSpPr>
          <p:spPr>
            <a:xfrm>
              <a:off x="5004570" y="5117023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Güvenli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26 Forma libre"/>
            <p:cNvSpPr/>
            <p:nvPr/>
          </p:nvSpPr>
          <p:spPr>
            <a:xfrm>
              <a:off x="2849319" y="2354107"/>
              <a:ext cx="1817572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Daha az modifiye edilmiş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27 Forma libre"/>
            <p:cNvSpPr/>
            <p:nvPr/>
          </p:nvSpPr>
          <p:spPr>
            <a:xfrm>
              <a:off x="2849319" y="2910369"/>
              <a:ext cx="1817572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Daha az girdi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28 Forma libre"/>
            <p:cNvSpPr/>
            <p:nvPr/>
          </p:nvSpPr>
          <p:spPr>
            <a:xfrm>
              <a:off x="2840830" y="3457109"/>
              <a:ext cx="1817572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Temiz etiket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30 Forma libre"/>
            <p:cNvSpPr/>
            <p:nvPr/>
          </p:nvSpPr>
          <p:spPr>
            <a:xfrm>
              <a:off x="2840830" y="4000715"/>
              <a:ext cx="1817572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Daha az işlenmiş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41 Forma libre"/>
            <p:cNvSpPr/>
            <p:nvPr/>
          </p:nvSpPr>
          <p:spPr>
            <a:xfrm>
              <a:off x="2840830" y="4553900"/>
              <a:ext cx="1817572" cy="586996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Besin değeri daha az zarar </a:t>
              </a:r>
              <a:r>
                <a:rPr lang="tr-TR" sz="1200" b="1" dirty="0">
                  <a:solidFill>
                    <a:schemeClr val="tx1"/>
                  </a:solidFill>
                </a:rPr>
                <a:t>görmüş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42 Forma libre"/>
            <p:cNvSpPr/>
            <p:nvPr/>
          </p:nvSpPr>
          <p:spPr>
            <a:xfrm>
              <a:off x="2849319" y="5181088"/>
              <a:ext cx="1817572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Patojen içermeyen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43 Forma libre"/>
            <p:cNvSpPr/>
            <p:nvPr/>
          </p:nvSpPr>
          <p:spPr>
            <a:xfrm>
              <a:off x="4991024" y="2354107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Daha uygun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44 Forma libre"/>
            <p:cNvSpPr/>
            <p:nvPr/>
          </p:nvSpPr>
          <p:spPr>
            <a:xfrm>
              <a:off x="4991024" y="2913530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Çevre dostu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45 Forma libre"/>
            <p:cNvSpPr/>
            <p:nvPr/>
          </p:nvSpPr>
          <p:spPr>
            <a:xfrm>
              <a:off x="5004570" y="3473428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Daha taze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46 Forma libre"/>
            <p:cNvSpPr/>
            <p:nvPr/>
          </p:nvSpPr>
          <p:spPr>
            <a:xfrm>
              <a:off x="4997797" y="4017034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Doğal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47 Forma libre"/>
            <p:cNvSpPr/>
            <p:nvPr/>
          </p:nvSpPr>
          <p:spPr>
            <a:xfrm>
              <a:off x="4991024" y="4570219"/>
              <a:ext cx="1862056" cy="520192"/>
            </a:xfrm>
            <a:custGeom>
              <a:avLst/>
              <a:gdLst>
                <a:gd name="connsiteX0" fmla="*/ 0 w 1463040"/>
                <a:gd name="connsiteY0" fmla="*/ 173401 h 1040384"/>
                <a:gd name="connsiteX1" fmla="*/ 173401 w 1463040"/>
                <a:gd name="connsiteY1" fmla="*/ 0 h 1040384"/>
                <a:gd name="connsiteX2" fmla="*/ 1289639 w 1463040"/>
                <a:gd name="connsiteY2" fmla="*/ 0 h 1040384"/>
                <a:gd name="connsiteX3" fmla="*/ 1463040 w 1463040"/>
                <a:gd name="connsiteY3" fmla="*/ 173401 h 1040384"/>
                <a:gd name="connsiteX4" fmla="*/ 1463040 w 1463040"/>
                <a:gd name="connsiteY4" fmla="*/ 866983 h 1040384"/>
                <a:gd name="connsiteX5" fmla="*/ 1289639 w 1463040"/>
                <a:gd name="connsiteY5" fmla="*/ 1040384 h 1040384"/>
                <a:gd name="connsiteX6" fmla="*/ 173401 w 1463040"/>
                <a:gd name="connsiteY6" fmla="*/ 1040384 h 1040384"/>
                <a:gd name="connsiteX7" fmla="*/ 0 w 1463040"/>
                <a:gd name="connsiteY7" fmla="*/ 866983 h 1040384"/>
                <a:gd name="connsiteX8" fmla="*/ 0 w 1463040"/>
                <a:gd name="connsiteY8" fmla="*/ 173401 h 1040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3040" h="1040384">
                  <a:moveTo>
                    <a:pt x="0" y="173401"/>
                  </a:moveTo>
                  <a:cubicBezTo>
                    <a:pt x="0" y="77634"/>
                    <a:pt x="77634" y="0"/>
                    <a:pt x="173401" y="0"/>
                  </a:cubicBezTo>
                  <a:lnTo>
                    <a:pt x="1289639" y="0"/>
                  </a:lnTo>
                  <a:cubicBezTo>
                    <a:pt x="1385406" y="0"/>
                    <a:pt x="1463040" y="77634"/>
                    <a:pt x="1463040" y="173401"/>
                  </a:cubicBezTo>
                  <a:lnTo>
                    <a:pt x="1463040" y="866983"/>
                  </a:lnTo>
                  <a:cubicBezTo>
                    <a:pt x="1463040" y="962750"/>
                    <a:pt x="1385406" y="1040384"/>
                    <a:pt x="1289639" y="1040384"/>
                  </a:cubicBezTo>
                  <a:lnTo>
                    <a:pt x="173401" y="1040384"/>
                  </a:lnTo>
                  <a:cubicBezTo>
                    <a:pt x="77634" y="1040384"/>
                    <a:pt x="0" y="962750"/>
                    <a:pt x="0" y="866983"/>
                  </a:cubicBezTo>
                  <a:lnTo>
                    <a:pt x="0" y="173401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9525" tIns="89525" rIns="89525" bIns="89525" numCol="1" spcCol="1270" anchor="ctr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>
                  <a:solidFill>
                    <a:schemeClr val="tx1"/>
                  </a:solidFill>
                </a:rPr>
                <a:t>Sağlıklı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21 Forma libre"/>
            <p:cNvSpPr/>
            <p:nvPr/>
          </p:nvSpPr>
          <p:spPr>
            <a:xfrm>
              <a:off x="4980244" y="1436034"/>
              <a:ext cx="3733801" cy="827201"/>
            </a:xfrm>
            <a:custGeom>
              <a:avLst/>
              <a:gdLst>
                <a:gd name="connsiteX0" fmla="*/ 0 w 1488962"/>
                <a:gd name="connsiteY0" fmla="*/ 82720 h 827201"/>
                <a:gd name="connsiteX1" fmla="*/ 82720 w 1488962"/>
                <a:gd name="connsiteY1" fmla="*/ 0 h 827201"/>
                <a:gd name="connsiteX2" fmla="*/ 1406242 w 1488962"/>
                <a:gd name="connsiteY2" fmla="*/ 0 h 827201"/>
                <a:gd name="connsiteX3" fmla="*/ 1488962 w 1488962"/>
                <a:gd name="connsiteY3" fmla="*/ 82720 h 827201"/>
                <a:gd name="connsiteX4" fmla="*/ 1488962 w 1488962"/>
                <a:gd name="connsiteY4" fmla="*/ 744481 h 827201"/>
                <a:gd name="connsiteX5" fmla="*/ 1406242 w 1488962"/>
                <a:gd name="connsiteY5" fmla="*/ 827201 h 827201"/>
                <a:gd name="connsiteX6" fmla="*/ 82720 w 1488962"/>
                <a:gd name="connsiteY6" fmla="*/ 827201 h 827201"/>
                <a:gd name="connsiteX7" fmla="*/ 0 w 1488962"/>
                <a:gd name="connsiteY7" fmla="*/ 744481 h 827201"/>
                <a:gd name="connsiteX8" fmla="*/ 0 w 1488962"/>
                <a:gd name="connsiteY8" fmla="*/ 82720 h 827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8962" h="827201">
                  <a:moveTo>
                    <a:pt x="0" y="82720"/>
                  </a:moveTo>
                  <a:cubicBezTo>
                    <a:pt x="0" y="37035"/>
                    <a:pt x="37035" y="0"/>
                    <a:pt x="82720" y="0"/>
                  </a:cubicBezTo>
                  <a:lnTo>
                    <a:pt x="1406242" y="0"/>
                  </a:lnTo>
                  <a:cubicBezTo>
                    <a:pt x="1451927" y="0"/>
                    <a:pt x="1488962" y="37035"/>
                    <a:pt x="1488962" y="82720"/>
                  </a:cubicBezTo>
                  <a:lnTo>
                    <a:pt x="1488962" y="744481"/>
                  </a:lnTo>
                  <a:cubicBezTo>
                    <a:pt x="1488962" y="790166"/>
                    <a:pt x="1451927" y="827201"/>
                    <a:pt x="1406242" y="827201"/>
                  </a:cubicBezTo>
                  <a:lnTo>
                    <a:pt x="82720" y="827201"/>
                  </a:lnTo>
                  <a:cubicBezTo>
                    <a:pt x="37035" y="827201"/>
                    <a:pt x="0" y="790166"/>
                    <a:pt x="0" y="744481"/>
                  </a:cubicBezTo>
                  <a:lnTo>
                    <a:pt x="0" y="8272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034" tIns="61034" rIns="61034" bIns="61034" numCol="1" spcCol="1270" anchor="ctr" anchorCtr="0">
              <a:noAutofit/>
            </a:bodyPr>
            <a:lstStyle/>
            <a:p>
              <a:pPr algn="ctr" defTabSz="5000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b="1" dirty="0">
                  <a:solidFill>
                    <a:schemeClr val="tx1"/>
                  </a:solidFill>
                </a:rPr>
                <a:t> </a:t>
              </a:r>
              <a:r>
                <a:rPr lang="tr-TR" sz="2400" b="1" dirty="0">
                  <a:solidFill>
                    <a:schemeClr val="tx1"/>
                  </a:solidFill>
                </a:rPr>
                <a:t>Tüketici talepleri</a:t>
              </a:r>
              <a:endParaRPr lang="es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21 Forma libre"/>
            <p:cNvSpPr/>
            <p:nvPr/>
          </p:nvSpPr>
          <p:spPr>
            <a:xfrm>
              <a:off x="982418" y="1413075"/>
              <a:ext cx="3733801" cy="827201"/>
            </a:xfrm>
            <a:custGeom>
              <a:avLst/>
              <a:gdLst>
                <a:gd name="connsiteX0" fmla="*/ 0 w 1488962"/>
                <a:gd name="connsiteY0" fmla="*/ 82720 h 827201"/>
                <a:gd name="connsiteX1" fmla="*/ 82720 w 1488962"/>
                <a:gd name="connsiteY1" fmla="*/ 0 h 827201"/>
                <a:gd name="connsiteX2" fmla="*/ 1406242 w 1488962"/>
                <a:gd name="connsiteY2" fmla="*/ 0 h 827201"/>
                <a:gd name="connsiteX3" fmla="*/ 1488962 w 1488962"/>
                <a:gd name="connsiteY3" fmla="*/ 82720 h 827201"/>
                <a:gd name="connsiteX4" fmla="*/ 1488962 w 1488962"/>
                <a:gd name="connsiteY4" fmla="*/ 744481 h 827201"/>
                <a:gd name="connsiteX5" fmla="*/ 1406242 w 1488962"/>
                <a:gd name="connsiteY5" fmla="*/ 827201 h 827201"/>
                <a:gd name="connsiteX6" fmla="*/ 82720 w 1488962"/>
                <a:gd name="connsiteY6" fmla="*/ 827201 h 827201"/>
                <a:gd name="connsiteX7" fmla="*/ 0 w 1488962"/>
                <a:gd name="connsiteY7" fmla="*/ 744481 h 827201"/>
                <a:gd name="connsiteX8" fmla="*/ 0 w 1488962"/>
                <a:gd name="connsiteY8" fmla="*/ 82720 h 827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8962" h="827201">
                  <a:moveTo>
                    <a:pt x="0" y="82720"/>
                  </a:moveTo>
                  <a:cubicBezTo>
                    <a:pt x="0" y="37035"/>
                    <a:pt x="37035" y="0"/>
                    <a:pt x="82720" y="0"/>
                  </a:cubicBezTo>
                  <a:lnTo>
                    <a:pt x="1406242" y="0"/>
                  </a:lnTo>
                  <a:cubicBezTo>
                    <a:pt x="1451927" y="0"/>
                    <a:pt x="1488962" y="37035"/>
                    <a:pt x="1488962" y="82720"/>
                  </a:cubicBezTo>
                  <a:lnTo>
                    <a:pt x="1488962" y="744481"/>
                  </a:lnTo>
                  <a:cubicBezTo>
                    <a:pt x="1488962" y="790166"/>
                    <a:pt x="1451927" y="827201"/>
                    <a:pt x="1406242" y="827201"/>
                  </a:cubicBezTo>
                  <a:lnTo>
                    <a:pt x="82720" y="827201"/>
                  </a:lnTo>
                  <a:cubicBezTo>
                    <a:pt x="37035" y="827201"/>
                    <a:pt x="0" y="790166"/>
                    <a:pt x="0" y="744481"/>
                  </a:cubicBezTo>
                  <a:lnTo>
                    <a:pt x="0" y="8272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034" tIns="61034" rIns="61034" bIns="61034" numCol="1" spcCol="1270" anchor="ctr" anchorCtr="0">
              <a:noAutofit/>
            </a:bodyPr>
            <a:lstStyle/>
            <a:p>
              <a:pPr algn="ctr" defTabSz="5000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b="1" dirty="0">
                  <a:solidFill>
                    <a:schemeClr val="tx1"/>
                  </a:solidFill>
                </a:rPr>
                <a:t> </a:t>
              </a:r>
              <a:r>
                <a:rPr lang="tr-TR" sz="2400" b="1" dirty="0">
                  <a:solidFill>
                    <a:schemeClr val="tx1"/>
                  </a:solidFill>
                </a:rPr>
                <a:t>Gıda endüstrisi tasarımları</a:t>
              </a:r>
              <a:endParaRPr lang="es-E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22" name="Resim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3" y="2988130"/>
              <a:ext cx="2847975" cy="1600200"/>
            </a:xfrm>
            <a:prstGeom prst="rect">
              <a:avLst/>
            </a:prstGeom>
          </p:spPr>
        </p:pic>
        <p:pic>
          <p:nvPicPr>
            <p:cNvPr id="26" name="Resim 2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6626" y="2979544"/>
              <a:ext cx="2876550" cy="15906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051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689999" y="1776014"/>
            <a:ext cx="8107989" cy="3506200"/>
            <a:chOff x="165999" y="1776014"/>
            <a:chExt cx="7566208" cy="3150886"/>
          </a:xfrm>
        </p:grpSpPr>
        <p:grpSp>
          <p:nvGrpSpPr>
            <p:cNvPr id="13" name="Grup 12"/>
            <p:cNvGrpSpPr/>
            <p:nvPr/>
          </p:nvGrpSpPr>
          <p:grpSpPr>
            <a:xfrm>
              <a:off x="165999" y="1776014"/>
              <a:ext cx="2800351" cy="3150886"/>
              <a:chOff x="2391775" y="1225018"/>
              <a:chExt cx="3733801" cy="4201181"/>
            </a:xfrm>
          </p:grpSpPr>
          <p:sp>
            <p:nvSpPr>
              <p:cNvPr id="4" name="25 Forma libre"/>
              <p:cNvSpPr/>
              <p:nvPr/>
            </p:nvSpPr>
            <p:spPr>
              <a:xfrm>
                <a:off x="2416101" y="4906007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Güvenli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43 Forma libre"/>
              <p:cNvSpPr/>
              <p:nvPr/>
            </p:nvSpPr>
            <p:spPr>
              <a:xfrm>
                <a:off x="2402555" y="2143091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Daha uygun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44 Forma libre"/>
              <p:cNvSpPr/>
              <p:nvPr/>
            </p:nvSpPr>
            <p:spPr>
              <a:xfrm>
                <a:off x="2402555" y="2702514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Çevre dostu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45 Forma libre"/>
              <p:cNvSpPr/>
              <p:nvPr/>
            </p:nvSpPr>
            <p:spPr>
              <a:xfrm>
                <a:off x="2416101" y="3262412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Daha taze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46 Forma libre"/>
              <p:cNvSpPr/>
              <p:nvPr/>
            </p:nvSpPr>
            <p:spPr>
              <a:xfrm>
                <a:off x="2409328" y="3806018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Doğal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47 Forma libre"/>
              <p:cNvSpPr/>
              <p:nvPr/>
            </p:nvSpPr>
            <p:spPr>
              <a:xfrm>
                <a:off x="2402555" y="4359203"/>
                <a:ext cx="1862056" cy="520192"/>
              </a:xfrm>
              <a:custGeom>
                <a:avLst/>
                <a:gdLst>
                  <a:gd name="connsiteX0" fmla="*/ 0 w 1463040"/>
                  <a:gd name="connsiteY0" fmla="*/ 173401 h 1040384"/>
                  <a:gd name="connsiteX1" fmla="*/ 173401 w 1463040"/>
                  <a:gd name="connsiteY1" fmla="*/ 0 h 1040384"/>
                  <a:gd name="connsiteX2" fmla="*/ 1289639 w 1463040"/>
                  <a:gd name="connsiteY2" fmla="*/ 0 h 1040384"/>
                  <a:gd name="connsiteX3" fmla="*/ 1463040 w 1463040"/>
                  <a:gd name="connsiteY3" fmla="*/ 173401 h 1040384"/>
                  <a:gd name="connsiteX4" fmla="*/ 1463040 w 1463040"/>
                  <a:gd name="connsiteY4" fmla="*/ 866983 h 1040384"/>
                  <a:gd name="connsiteX5" fmla="*/ 1289639 w 1463040"/>
                  <a:gd name="connsiteY5" fmla="*/ 1040384 h 1040384"/>
                  <a:gd name="connsiteX6" fmla="*/ 173401 w 1463040"/>
                  <a:gd name="connsiteY6" fmla="*/ 1040384 h 1040384"/>
                  <a:gd name="connsiteX7" fmla="*/ 0 w 1463040"/>
                  <a:gd name="connsiteY7" fmla="*/ 866983 h 1040384"/>
                  <a:gd name="connsiteX8" fmla="*/ 0 w 1463040"/>
                  <a:gd name="connsiteY8" fmla="*/ 173401 h 104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3040" h="1040384">
                    <a:moveTo>
                      <a:pt x="0" y="173401"/>
                    </a:moveTo>
                    <a:cubicBezTo>
                      <a:pt x="0" y="77634"/>
                      <a:pt x="77634" y="0"/>
                      <a:pt x="173401" y="0"/>
                    </a:cubicBezTo>
                    <a:lnTo>
                      <a:pt x="1289639" y="0"/>
                    </a:lnTo>
                    <a:cubicBezTo>
                      <a:pt x="1385406" y="0"/>
                      <a:pt x="1463040" y="77634"/>
                      <a:pt x="1463040" y="173401"/>
                    </a:cubicBezTo>
                    <a:lnTo>
                      <a:pt x="1463040" y="866983"/>
                    </a:lnTo>
                    <a:cubicBezTo>
                      <a:pt x="1463040" y="962750"/>
                      <a:pt x="1385406" y="1040384"/>
                      <a:pt x="1289639" y="1040384"/>
                    </a:cubicBezTo>
                    <a:lnTo>
                      <a:pt x="173401" y="1040384"/>
                    </a:lnTo>
                    <a:cubicBezTo>
                      <a:pt x="77634" y="1040384"/>
                      <a:pt x="0" y="962750"/>
                      <a:pt x="0" y="866983"/>
                    </a:cubicBezTo>
                    <a:lnTo>
                      <a:pt x="0" y="17340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9525" tIns="89525" rIns="89525" bIns="89525" numCol="1" spcCol="1270" anchor="ctr" anchorCtr="0">
                <a:noAutofit/>
              </a:bodyPr>
              <a:lstStyle/>
              <a:p>
                <a:pPr algn="ctr" defTabSz="6000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1400" b="1" dirty="0">
                    <a:solidFill>
                      <a:schemeClr val="tx1"/>
                    </a:solidFill>
                  </a:rPr>
                  <a:t>Sağlıklı</a:t>
                </a:r>
                <a:endParaRPr lang="es-E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21 Forma libre"/>
              <p:cNvSpPr/>
              <p:nvPr/>
            </p:nvSpPr>
            <p:spPr>
              <a:xfrm>
                <a:off x="2391775" y="1225018"/>
                <a:ext cx="3733801" cy="827201"/>
              </a:xfrm>
              <a:custGeom>
                <a:avLst/>
                <a:gdLst>
                  <a:gd name="connsiteX0" fmla="*/ 0 w 1488962"/>
                  <a:gd name="connsiteY0" fmla="*/ 82720 h 827201"/>
                  <a:gd name="connsiteX1" fmla="*/ 82720 w 1488962"/>
                  <a:gd name="connsiteY1" fmla="*/ 0 h 827201"/>
                  <a:gd name="connsiteX2" fmla="*/ 1406242 w 1488962"/>
                  <a:gd name="connsiteY2" fmla="*/ 0 h 827201"/>
                  <a:gd name="connsiteX3" fmla="*/ 1488962 w 1488962"/>
                  <a:gd name="connsiteY3" fmla="*/ 82720 h 827201"/>
                  <a:gd name="connsiteX4" fmla="*/ 1488962 w 1488962"/>
                  <a:gd name="connsiteY4" fmla="*/ 744481 h 827201"/>
                  <a:gd name="connsiteX5" fmla="*/ 1406242 w 1488962"/>
                  <a:gd name="connsiteY5" fmla="*/ 827201 h 827201"/>
                  <a:gd name="connsiteX6" fmla="*/ 82720 w 1488962"/>
                  <a:gd name="connsiteY6" fmla="*/ 827201 h 827201"/>
                  <a:gd name="connsiteX7" fmla="*/ 0 w 1488962"/>
                  <a:gd name="connsiteY7" fmla="*/ 744481 h 827201"/>
                  <a:gd name="connsiteX8" fmla="*/ 0 w 1488962"/>
                  <a:gd name="connsiteY8" fmla="*/ 82720 h 827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8962" h="827201">
                    <a:moveTo>
                      <a:pt x="0" y="82720"/>
                    </a:moveTo>
                    <a:cubicBezTo>
                      <a:pt x="0" y="37035"/>
                      <a:pt x="37035" y="0"/>
                      <a:pt x="82720" y="0"/>
                    </a:cubicBezTo>
                    <a:lnTo>
                      <a:pt x="1406242" y="0"/>
                    </a:lnTo>
                    <a:cubicBezTo>
                      <a:pt x="1451927" y="0"/>
                      <a:pt x="1488962" y="37035"/>
                      <a:pt x="1488962" y="82720"/>
                    </a:cubicBezTo>
                    <a:lnTo>
                      <a:pt x="1488962" y="744481"/>
                    </a:lnTo>
                    <a:cubicBezTo>
                      <a:pt x="1488962" y="790166"/>
                      <a:pt x="1451927" y="827201"/>
                      <a:pt x="1406242" y="827201"/>
                    </a:cubicBezTo>
                    <a:lnTo>
                      <a:pt x="82720" y="827201"/>
                    </a:lnTo>
                    <a:cubicBezTo>
                      <a:pt x="37035" y="827201"/>
                      <a:pt x="0" y="790166"/>
                      <a:pt x="0" y="744481"/>
                    </a:cubicBezTo>
                    <a:lnTo>
                      <a:pt x="0" y="8272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1034" tIns="61034" rIns="61034" bIns="61034" numCol="1" spcCol="1270" anchor="ctr" anchorCtr="0">
                <a:noAutofit/>
              </a:bodyPr>
              <a:lstStyle/>
              <a:p>
                <a:pPr algn="ctr" defTabSz="50006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tr-TR" sz="2800" b="1" dirty="0">
                    <a:solidFill>
                      <a:schemeClr val="tx1"/>
                    </a:solidFill>
                  </a:rPr>
                  <a:t>Tüketici talepleri</a:t>
                </a:r>
                <a:endParaRPr lang="es-E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Sağ Ayraç 10"/>
              <p:cNvSpPr/>
              <p:nvPr/>
            </p:nvSpPr>
            <p:spPr>
              <a:xfrm>
                <a:off x="4732774" y="2260879"/>
                <a:ext cx="713433" cy="3004457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  <p:sp>
          <p:nvSpPr>
            <p:cNvPr id="12" name="Yuvarlatılmış Dikdörtgen 11"/>
            <p:cNvSpPr/>
            <p:nvPr/>
          </p:nvSpPr>
          <p:spPr>
            <a:xfrm>
              <a:off x="2456822" y="2854712"/>
              <a:ext cx="5275385" cy="16353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sz="2000" b="1" dirty="0">
                  <a:solidFill>
                    <a:schemeClr val="tx1"/>
                  </a:solidFill>
                </a:rPr>
                <a:t>Artan tüketici bilinci</a:t>
              </a:r>
            </a:p>
            <a:p>
              <a:endParaRPr lang="tr-TR" sz="2000" b="1" dirty="0">
                <a:solidFill>
                  <a:schemeClr val="tx1"/>
                </a:solidFill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dirty="0">
                  <a:solidFill>
                    <a:schemeClr val="tx1"/>
                  </a:solidFill>
                </a:rPr>
                <a:t>Gıda araştırmalarının tekel olmaktan çıkması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dirty="0">
                  <a:solidFill>
                    <a:schemeClr val="tx1"/>
                  </a:solidFill>
                </a:rPr>
                <a:t>Disiplinler arası çalışmaların halk diline dönüştürülmesi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tr-TR" dirty="0">
                  <a:solidFill>
                    <a:schemeClr val="tx1"/>
                  </a:solidFill>
                </a:rPr>
                <a:t>Sosyal medya katkısı</a:t>
              </a:r>
            </a:p>
            <a:p>
              <a:endParaRPr lang="tr-TR" dirty="0">
                <a:solidFill>
                  <a:schemeClr val="tx1"/>
                </a:solidFill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endParaRPr lang="tr-TR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87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fik 9"/>
          <p:cNvGraphicFramePr>
            <a:graphicFrameLocks/>
          </p:cNvGraphicFramePr>
          <p:nvPr>
            <p:extLst/>
          </p:nvPr>
        </p:nvGraphicFramePr>
        <p:xfrm>
          <a:off x="1614437" y="962758"/>
          <a:ext cx="8342643" cy="503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5" name="Grup 34"/>
          <p:cNvGrpSpPr/>
          <p:nvPr/>
        </p:nvGrpSpPr>
        <p:grpSpPr>
          <a:xfrm>
            <a:off x="5721997" y="883126"/>
            <a:ext cx="4946005" cy="4612192"/>
            <a:chOff x="5597327" y="-2"/>
            <a:chExt cx="6594673" cy="6149589"/>
          </a:xfrm>
        </p:grpSpPr>
        <p:cxnSp>
          <p:nvCxnSpPr>
            <p:cNvPr id="18" name="Düz Bağlayıcı 17"/>
            <p:cNvCxnSpPr/>
            <p:nvPr/>
          </p:nvCxnSpPr>
          <p:spPr>
            <a:xfrm>
              <a:off x="7757327" y="3104938"/>
              <a:ext cx="3276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>
            <a:xfrm flipH="1" flipV="1">
              <a:off x="11033089" y="656938"/>
              <a:ext cx="0" cy="24480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>
            <a:xfrm flipH="1">
              <a:off x="10872314" y="663190"/>
              <a:ext cx="144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Düz Bağlayıcı 24"/>
            <p:cNvCxnSpPr/>
            <p:nvPr/>
          </p:nvCxnSpPr>
          <p:spPr>
            <a:xfrm>
              <a:off x="7757327" y="2996081"/>
              <a:ext cx="216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Düz Bağlayıcı 25"/>
            <p:cNvCxnSpPr/>
            <p:nvPr/>
          </p:nvCxnSpPr>
          <p:spPr>
            <a:xfrm flipH="1" flipV="1">
              <a:off x="9915591" y="2986033"/>
              <a:ext cx="0" cy="13680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Düz Bağlayıcı 26"/>
            <p:cNvCxnSpPr/>
            <p:nvPr/>
          </p:nvCxnSpPr>
          <p:spPr>
            <a:xfrm>
              <a:off x="5703591" y="4343985"/>
              <a:ext cx="4212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Bağlayıcı 27"/>
            <p:cNvCxnSpPr/>
            <p:nvPr/>
          </p:nvCxnSpPr>
          <p:spPr>
            <a:xfrm>
              <a:off x="7749015" y="4665782"/>
              <a:ext cx="216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Düz Bağlayıcı 28"/>
            <p:cNvCxnSpPr/>
            <p:nvPr/>
          </p:nvCxnSpPr>
          <p:spPr>
            <a:xfrm flipH="1" flipV="1">
              <a:off x="9906874" y="4665782"/>
              <a:ext cx="0" cy="13680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Düz Bağlayıcı 29"/>
            <p:cNvCxnSpPr/>
            <p:nvPr/>
          </p:nvCxnSpPr>
          <p:spPr>
            <a:xfrm>
              <a:off x="5597327" y="6033782"/>
              <a:ext cx="432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Dikdörtgen 31"/>
            <p:cNvSpPr/>
            <p:nvPr/>
          </p:nvSpPr>
          <p:spPr>
            <a:xfrm>
              <a:off x="11113600" y="-2"/>
              <a:ext cx="1078400" cy="31049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Taze</a:t>
              </a:r>
            </a:p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ve/veya</a:t>
              </a:r>
            </a:p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Minimal işlenmiş</a:t>
              </a:r>
            </a:p>
          </p:txBody>
        </p:sp>
        <p:sp>
          <p:nvSpPr>
            <p:cNvPr id="33" name="Dikdörtgen 32"/>
            <p:cNvSpPr/>
            <p:nvPr/>
          </p:nvSpPr>
          <p:spPr>
            <a:xfrm>
              <a:off x="11103428" y="3104938"/>
              <a:ext cx="1088571" cy="134838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Şeffaflık</a:t>
              </a:r>
            </a:p>
          </p:txBody>
        </p:sp>
        <p:sp>
          <p:nvSpPr>
            <p:cNvPr id="34" name="Dikdörtgen 33"/>
            <p:cNvSpPr/>
            <p:nvPr/>
          </p:nvSpPr>
          <p:spPr>
            <a:xfrm>
              <a:off x="11103429" y="4453322"/>
              <a:ext cx="1088571" cy="16962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>
                  <a:solidFill>
                    <a:schemeClr val="tx1"/>
                  </a:solidFill>
                </a:rPr>
                <a:t>Mutfak</a:t>
              </a:r>
              <a:endParaRPr lang="tr-TR" sz="135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Metin kutusu 35"/>
          <p:cNvSpPr txBox="1"/>
          <p:nvPr/>
        </p:nvSpPr>
        <p:spPr>
          <a:xfrm>
            <a:off x="2771549" y="6039254"/>
            <a:ext cx="5900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/>
              <a:t>GIDA SEKTÖRÜNDE KÜRESEL EĞİLİMLER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1524001" y="857251"/>
            <a:ext cx="8322618" cy="4589585"/>
            <a:chOff x="0" y="857250"/>
            <a:chExt cx="8485833" cy="4589585"/>
          </a:xfrm>
        </p:grpSpPr>
        <p:sp>
          <p:nvSpPr>
            <p:cNvPr id="12" name="Dikdörtgen 11"/>
            <p:cNvSpPr/>
            <p:nvPr/>
          </p:nvSpPr>
          <p:spPr>
            <a:xfrm>
              <a:off x="0" y="857250"/>
              <a:ext cx="8485833" cy="2388995"/>
            </a:xfrm>
            <a:prstGeom prst="rect">
              <a:avLst/>
            </a:prstGeom>
            <a:solidFill>
              <a:srgbClr val="FFC00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13" name="Dikdörtgen 12"/>
            <p:cNvSpPr/>
            <p:nvPr/>
          </p:nvSpPr>
          <p:spPr>
            <a:xfrm>
              <a:off x="0" y="3246245"/>
              <a:ext cx="8485833" cy="934498"/>
            </a:xfrm>
            <a:prstGeom prst="rect">
              <a:avLst/>
            </a:prstGeom>
            <a:solidFill>
              <a:srgbClr val="92D05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14" name="Dikdörtgen 13"/>
            <p:cNvSpPr/>
            <p:nvPr/>
          </p:nvSpPr>
          <p:spPr>
            <a:xfrm>
              <a:off x="0" y="4180743"/>
              <a:ext cx="8485833" cy="1266092"/>
            </a:xfrm>
            <a:prstGeom prst="rect">
              <a:avLst/>
            </a:prstGeom>
            <a:solidFill>
              <a:srgbClr val="FF000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350"/>
            </a:p>
          </p:txBody>
        </p:sp>
        <p:sp>
          <p:nvSpPr>
            <p:cNvPr id="2" name="Sağ Ok 1"/>
            <p:cNvSpPr/>
            <p:nvPr/>
          </p:nvSpPr>
          <p:spPr>
            <a:xfrm>
              <a:off x="90436" y="2503503"/>
              <a:ext cx="966007" cy="11541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11251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Reoloji</a:t>
            </a:r>
            <a:r>
              <a:rPr lang="tr-TR" dirty="0" smtClean="0">
                <a:solidFill>
                  <a:srgbClr val="C00000"/>
                </a:solidFill>
              </a:rPr>
              <a:t>-gıda kalitesi ilişkisi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14" name="Grup 13"/>
          <p:cNvGrpSpPr/>
          <p:nvPr/>
        </p:nvGrpSpPr>
        <p:grpSpPr>
          <a:xfrm>
            <a:off x="1703512" y="1628800"/>
            <a:ext cx="8784976" cy="4729833"/>
            <a:chOff x="1703512" y="1628800"/>
            <a:chExt cx="8784976" cy="4729833"/>
          </a:xfrm>
        </p:grpSpPr>
        <p:sp>
          <p:nvSpPr>
            <p:cNvPr id="4" name="3 Oval"/>
            <p:cNvSpPr/>
            <p:nvPr/>
          </p:nvSpPr>
          <p:spPr>
            <a:xfrm>
              <a:off x="5303912" y="2996952"/>
              <a:ext cx="2016224" cy="19442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4 Metin kutusu"/>
            <p:cNvSpPr txBox="1"/>
            <p:nvPr/>
          </p:nvSpPr>
          <p:spPr>
            <a:xfrm>
              <a:off x="5735960" y="3645025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>
                  <a:solidFill>
                    <a:srgbClr val="C00000"/>
                  </a:solidFill>
                </a:rPr>
                <a:t>Gıda kalitesi</a:t>
              </a:r>
              <a:endParaRPr lang="tr-TR" b="1" dirty="0">
                <a:solidFill>
                  <a:srgbClr val="C00000"/>
                </a:solidFill>
              </a:endParaRPr>
            </a:p>
          </p:txBody>
        </p:sp>
        <p:cxnSp>
          <p:nvCxnSpPr>
            <p:cNvPr id="7" name="6 Düz Ok Bağlayıcısı"/>
            <p:cNvCxnSpPr/>
            <p:nvPr/>
          </p:nvCxnSpPr>
          <p:spPr>
            <a:xfrm>
              <a:off x="4943872" y="3262950"/>
              <a:ext cx="504056" cy="2880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7 Metin kutusu"/>
            <p:cNvSpPr txBox="1"/>
            <p:nvPr/>
          </p:nvSpPr>
          <p:spPr>
            <a:xfrm>
              <a:off x="1703512" y="1700808"/>
              <a:ext cx="3312368" cy="1600438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tr-TR" b="1" dirty="0"/>
                <a:t>Dahili kalite unsurları:</a:t>
              </a:r>
            </a:p>
            <a:p>
              <a:r>
                <a:rPr lang="tr-TR" sz="1600" dirty="0"/>
                <a:t>Görünüş</a:t>
              </a:r>
            </a:p>
            <a:p>
              <a:r>
                <a:rPr lang="tr-TR" sz="1600" dirty="0"/>
                <a:t>Renk</a:t>
              </a:r>
            </a:p>
            <a:p>
              <a:r>
                <a:rPr lang="tr-TR" sz="1600" dirty="0"/>
                <a:t>Şekil</a:t>
              </a:r>
            </a:p>
            <a:p>
              <a:r>
                <a:rPr lang="tr-TR" sz="1600" dirty="0"/>
                <a:t>Boyut</a:t>
              </a:r>
            </a:p>
            <a:p>
              <a:r>
                <a:rPr lang="tr-TR" sz="1600" dirty="0"/>
                <a:t>Yapı</a:t>
              </a:r>
              <a:endParaRPr lang="tr-TR" b="1" dirty="0"/>
            </a:p>
          </p:txBody>
        </p:sp>
        <p:sp>
          <p:nvSpPr>
            <p:cNvPr id="9" name="8 Metin kutusu"/>
            <p:cNvSpPr txBox="1"/>
            <p:nvPr/>
          </p:nvSpPr>
          <p:spPr>
            <a:xfrm>
              <a:off x="7320136" y="1628800"/>
              <a:ext cx="3096344" cy="1600438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tr-TR" b="1" dirty="0"/>
                <a:t>Harici kalite unsurları:</a:t>
              </a:r>
            </a:p>
            <a:p>
              <a:r>
                <a:rPr lang="tr-TR" sz="1600" dirty="0"/>
                <a:t>Fiyat</a:t>
              </a:r>
            </a:p>
            <a:p>
              <a:r>
                <a:rPr lang="tr-TR" sz="1600" dirty="0"/>
                <a:t>Marka</a:t>
              </a:r>
            </a:p>
            <a:p>
              <a:r>
                <a:rPr lang="tr-TR" sz="1600" dirty="0"/>
                <a:t>Üretildiği ülke</a:t>
              </a:r>
            </a:p>
            <a:p>
              <a:r>
                <a:rPr lang="tr-TR" sz="1600" dirty="0"/>
                <a:t>Besin değeri</a:t>
              </a:r>
            </a:p>
            <a:p>
              <a:r>
                <a:rPr lang="tr-TR" sz="1600" dirty="0"/>
                <a:t>Ürün bilgisi</a:t>
              </a:r>
              <a:endParaRPr lang="tr-TR" b="1" dirty="0"/>
            </a:p>
          </p:txBody>
        </p:sp>
        <p:sp>
          <p:nvSpPr>
            <p:cNvPr id="10" name="9 Metin kutusu"/>
            <p:cNvSpPr txBox="1"/>
            <p:nvPr/>
          </p:nvSpPr>
          <p:spPr>
            <a:xfrm>
              <a:off x="1703512" y="4725144"/>
              <a:ext cx="3744416" cy="160043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tr-TR" b="1" dirty="0"/>
                <a:t>Deneyimsel kalite özellikleri:</a:t>
              </a:r>
            </a:p>
            <a:p>
              <a:r>
                <a:rPr lang="tr-TR" sz="1600" dirty="0"/>
                <a:t>Tat ve </a:t>
              </a:r>
              <a:r>
                <a:rPr lang="tr-TR" sz="1600" dirty="0" err="1"/>
                <a:t>flavor</a:t>
              </a:r>
              <a:endParaRPr lang="tr-TR" sz="1600" dirty="0"/>
            </a:p>
            <a:p>
              <a:r>
                <a:rPr lang="tr-TR" sz="1600" dirty="0" err="1"/>
                <a:t>Tekstür</a:t>
              </a:r>
              <a:endParaRPr lang="tr-TR" sz="1600" dirty="0"/>
            </a:p>
            <a:p>
              <a:r>
                <a:rPr lang="tr-TR" sz="1600" dirty="0"/>
                <a:t>Akustik</a:t>
              </a:r>
            </a:p>
            <a:p>
              <a:r>
                <a:rPr lang="tr-TR" sz="1600" dirty="0"/>
                <a:t>Tazelik</a:t>
              </a:r>
            </a:p>
            <a:p>
              <a:r>
                <a:rPr lang="tr-TR" sz="1600" dirty="0"/>
                <a:t>Uygunluk (</a:t>
              </a:r>
              <a:r>
                <a:rPr lang="tr-TR" sz="1600" dirty="0" err="1"/>
                <a:t>convenience</a:t>
              </a:r>
              <a:r>
                <a:rPr lang="tr-TR" sz="1600" dirty="0"/>
                <a:t>)</a:t>
              </a:r>
              <a:endParaRPr lang="tr-TR" b="1" dirty="0"/>
            </a:p>
          </p:txBody>
        </p:sp>
        <p:cxnSp>
          <p:nvCxnSpPr>
            <p:cNvPr id="13" name="12 Düz Ok Bağlayıcısı"/>
            <p:cNvCxnSpPr/>
            <p:nvPr/>
          </p:nvCxnSpPr>
          <p:spPr>
            <a:xfrm flipV="1">
              <a:off x="5375920" y="4581128"/>
              <a:ext cx="216024" cy="14401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15 Metin kutusu"/>
            <p:cNvSpPr txBox="1"/>
            <p:nvPr/>
          </p:nvSpPr>
          <p:spPr>
            <a:xfrm>
              <a:off x="7464152" y="4758195"/>
              <a:ext cx="3024336" cy="1600438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tr-TR" b="1" dirty="0"/>
                <a:t>Diğer etkenler:</a:t>
              </a:r>
            </a:p>
            <a:p>
              <a:r>
                <a:rPr lang="tr-TR" sz="1600" dirty="0"/>
                <a:t>Sağlık ve doğallık</a:t>
              </a:r>
            </a:p>
            <a:p>
              <a:r>
                <a:rPr lang="tr-TR" sz="1600" dirty="0"/>
                <a:t>Hayvan dostu</a:t>
              </a:r>
            </a:p>
            <a:p>
              <a:r>
                <a:rPr lang="tr-TR" sz="1600" dirty="0"/>
                <a:t>Çevre dostu</a:t>
              </a:r>
            </a:p>
            <a:p>
              <a:r>
                <a:rPr lang="tr-TR" sz="1600" dirty="0"/>
                <a:t>Üretim modeli</a:t>
              </a:r>
            </a:p>
            <a:p>
              <a:r>
                <a:rPr lang="tr-TR" sz="1600" dirty="0"/>
                <a:t>Özgünlük</a:t>
              </a:r>
            </a:p>
          </p:txBody>
        </p:sp>
        <p:cxnSp>
          <p:nvCxnSpPr>
            <p:cNvPr id="17" name="16 Düz Ok Bağlayıcısı"/>
            <p:cNvCxnSpPr/>
            <p:nvPr/>
          </p:nvCxnSpPr>
          <p:spPr>
            <a:xfrm flipH="1">
              <a:off x="7104112" y="3212976"/>
              <a:ext cx="288032" cy="2023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Ok Bağlayıcısı"/>
            <p:cNvCxnSpPr/>
            <p:nvPr/>
          </p:nvCxnSpPr>
          <p:spPr>
            <a:xfrm flipH="1" flipV="1">
              <a:off x="7082078" y="4542171"/>
              <a:ext cx="423664" cy="2212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1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Neden </a:t>
            </a:r>
            <a:r>
              <a:rPr lang="tr-TR" dirty="0" err="1" smtClean="0">
                <a:solidFill>
                  <a:srgbClr val="C00000"/>
                </a:solidFill>
              </a:rPr>
              <a:t>reoloji</a:t>
            </a:r>
            <a:r>
              <a:rPr lang="tr-TR" dirty="0" smtClean="0">
                <a:solidFill>
                  <a:srgbClr val="C00000"/>
                </a:solidFill>
              </a:rPr>
              <a:t>?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703512" y="1700808"/>
            <a:ext cx="9073008" cy="4680520"/>
            <a:chOff x="1703512" y="1700808"/>
            <a:chExt cx="9073008" cy="4680520"/>
          </a:xfrm>
        </p:grpSpPr>
        <p:sp>
          <p:nvSpPr>
            <p:cNvPr id="4" name="3 Dörtlü Ok Belirtme Çizgisi"/>
            <p:cNvSpPr/>
            <p:nvPr/>
          </p:nvSpPr>
          <p:spPr>
            <a:xfrm>
              <a:off x="3071664" y="1700808"/>
              <a:ext cx="6264696" cy="4680520"/>
            </a:xfrm>
            <a:prstGeom prst="quadArrowCallou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4 Metin kutusu"/>
            <p:cNvSpPr txBox="1"/>
            <p:nvPr/>
          </p:nvSpPr>
          <p:spPr>
            <a:xfrm>
              <a:off x="5519936" y="2185700"/>
              <a:ext cx="13681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>
                  <a:solidFill>
                    <a:srgbClr val="C00000"/>
                  </a:solidFill>
                </a:rPr>
                <a:t>Üretim hattı dizaynı</a:t>
              </a:r>
              <a:endParaRPr lang="tr-TR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6" name="5 Metin kutusu"/>
            <p:cNvSpPr txBox="1"/>
            <p:nvPr/>
          </p:nvSpPr>
          <p:spPr>
            <a:xfrm>
              <a:off x="5519936" y="5445225"/>
              <a:ext cx="13681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>
                  <a:solidFill>
                    <a:srgbClr val="C00000"/>
                  </a:solidFill>
                </a:rPr>
                <a:t>Kalite kontrol</a:t>
              </a:r>
              <a:endParaRPr lang="tr-TR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7" name="6 Metin kutusu"/>
            <p:cNvSpPr txBox="1"/>
            <p:nvPr/>
          </p:nvSpPr>
          <p:spPr>
            <a:xfrm rot="16200000">
              <a:off x="3009238" y="3779458"/>
              <a:ext cx="13681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>
                  <a:solidFill>
                    <a:srgbClr val="C00000"/>
                  </a:solidFill>
                </a:rPr>
                <a:t>Raf ömrü belirlenmesi</a:t>
              </a:r>
              <a:endParaRPr lang="tr-TR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8" name="7 Metin kutusu"/>
            <p:cNvSpPr txBox="1"/>
            <p:nvPr/>
          </p:nvSpPr>
          <p:spPr>
            <a:xfrm rot="5400000">
              <a:off x="7678741" y="3779458"/>
              <a:ext cx="19442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>
                  <a:solidFill>
                    <a:srgbClr val="C00000"/>
                  </a:solidFill>
                </a:rPr>
                <a:t>Üretim modifikasyonları</a:t>
              </a:r>
              <a:endParaRPr lang="tr-TR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8 Metin kutusu"/>
            <p:cNvSpPr txBox="1"/>
            <p:nvPr/>
          </p:nvSpPr>
          <p:spPr>
            <a:xfrm>
              <a:off x="4943872" y="3789040"/>
              <a:ext cx="2448272" cy="707886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chemeClr val="bg1">
                      <a:lumMod val="95000"/>
                    </a:schemeClr>
                  </a:solidFill>
                </a:rPr>
                <a:t>REOLOJİ- YAPI İLİŞKİSİ</a:t>
              </a:r>
              <a:endParaRPr lang="tr-TR" sz="20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>
              <a:off x="6600056" y="1700808"/>
              <a:ext cx="19442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/>
                <a:t>Pompa gücü, boru çapı vb..</a:t>
              </a:r>
              <a:endParaRPr lang="tr-TR" sz="1400" b="1" dirty="0"/>
            </a:p>
          </p:txBody>
        </p:sp>
        <p:sp>
          <p:nvSpPr>
            <p:cNvPr id="11" name="10 Metin kutusu"/>
            <p:cNvSpPr txBox="1"/>
            <p:nvPr/>
          </p:nvSpPr>
          <p:spPr>
            <a:xfrm>
              <a:off x="6600056" y="5805264"/>
              <a:ext cx="22322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/>
                <a:t>Sertlik, yapışkanlık, öğütülebilme vb…</a:t>
              </a:r>
              <a:endParaRPr lang="tr-TR" sz="1400" b="1" dirty="0"/>
            </a:p>
          </p:txBody>
        </p:sp>
        <p:sp>
          <p:nvSpPr>
            <p:cNvPr id="12" name="11 Metin kutusu"/>
            <p:cNvSpPr txBox="1"/>
            <p:nvPr/>
          </p:nvSpPr>
          <p:spPr>
            <a:xfrm>
              <a:off x="1703512" y="3212976"/>
              <a:ext cx="216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/>
                <a:t>Depolama koşulları, nakliye modelleri</a:t>
              </a:r>
              <a:endParaRPr lang="tr-TR" sz="1400" b="1" dirty="0"/>
            </a:p>
          </p:txBody>
        </p:sp>
        <p:sp>
          <p:nvSpPr>
            <p:cNvPr id="13" name="12 Metin kutusu"/>
            <p:cNvSpPr txBox="1"/>
            <p:nvPr/>
          </p:nvSpPr>
          <p:spPr>
            <a:xfrm>
              <a:off x="8939808" y="2996952"/>
              <a:ext cx="18367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/>
                <a:t>Tüketici talebine uygun ürün geliştirme</a:t>
              </a:r>
              <a:endParaRPr lang="tr-TR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3273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Geniş ekran</PresentationFormat>
  <Paragraphs>148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Teması</vt:lpstr>
      <vt:lpstr>PowerPoint Sunusu</vt:lpstr>
      <vt:lpstr>Gıda işleme paradigmalarındaki değişimler</vt:lpstr>
      <vt:lpstr>PowerPoint Sunusu</vt:lpstr>
      <vt:lpstr>PowerPoint Sunusu</vt:lpstr>
      <vt:lpstr>Yeni Gıda İşleme Teknolojileri</vt:lpstr>
      <vt:lpstr>PowerPoint Sunusu</vt:lpstr>
      <vt:lpstr>PowerPoint Sunusu</vt:lpstr>
      <vt:lpstr>Reoloji-gıda kalitesi ilişkisi</vt:lpstr>
      <vt:lpstr>Neden reoloji?</vt:lpstr>
      <vt:lpstr>Reoloji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1</cp:revision>
  <dcterms:created xsi:type="dcterms:W3CDTF">2021-03-04T08:05:58Z</dcterms:created>
  <dcterms:modified xsi:type="dcterms:W3CDTF">2021-03-04T08:06:33Z</dcterms:modified>
</cp:coreProperties>
</file>