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65" r:id="rId3"/>
    <p:sldId id="266" r:id="rId4"/>
    <p:sldId id="260" r:id="rId5"/>
    <p:sldId id="261" r:id="rId6"/>
    <p:sldId id="267" r:id="rId7"/>
    <p:sldId id="262" r:id="rId8"/>
    <p:sldId id="268" r:id="rId9"/>
    <p:sldId id="269"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05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image" Target="../media/image2.jpeg"/></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11"/>
          </p:nvPr>
        </p:nvSpPr>
        <p:spPr/>
        <p:txBody>
          <a:bodyPr/>
          <a:lstStyle/>
          <a:p>
            <a:endParaRPr lang="tr-TR">
              <a:solidFill>
                <a:srgbClr val="073E87"/>
              </a:solidFill>
            </a:endParaRPr>
          </a:p>
        </p:txBody>
      </p:sp>
      <p:sp>
        <p:nvSpPr>
          <p:cNvPr id="6" name="Slide Number Placeholder 5"/>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21587678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11"/>
          </p:nvPr>
        </p:nvSpPr>
        <p:spPr/>
        <p:txBody>
          <a:bodyPr/>
          <a:lstStyle/>
          <a:p>
            <a:endParaRPr lang="tr-TR">
              <a:solidFill>
                <a:srgbClr val="073E87"/>
              </a:solidFill>
            </a:endParaRPr>
          </a:p>
        </p:txBody>
      </p:sp>
      <p:sp>
        <p:nvSpPr>
          <p:cNvPr id="6" name="Slide Number Placeholder 5"/>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6238087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4" name="Date Placeholder 3"/>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11"/>
          </p:nvPr>
        </p:nvSpPr>
        <p:spPr/>
        <p:txBody>
          <a:bodyPr/>
          <a:lstStyle/>
          <a:p>
            <a:endParaRPr lang="tr-TR">
              <a:solidFill>
                <a:srgbClr val="073E87"/>
              </a:solidFill>
            </a:endParaRPr>
          </a:p>
        </p:txBody>
      </p:sp>
      <p:sp>
        <p:nvSpPr>
          <p:cNvPr id="6" name="Slide Number Placeholder 5"/>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extLst>
      <p:ext uri="{BB962C8B-B14F-4D97-AF65-F5344CB8AC3E}">
        <p14:creationId xmlns:p14="http://schemas.microsoft.com/office/powerpoint/2010/main" val="13956777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11"/>
          </p:nvPr>
        </p:nvSpPr>
        <p:spPr/>
        <p:txBody>
          <a:bodyPr/>
          <a:lstStyle/>
          <a:p>
            <a:endParaRPr lang="tr-TR">
              <a:solidFill>
                <a:srgbClr val="073E87"/>
              </a:solidFill>
            </a:endParaRPr>
          </a:p>
        </p:txBody>
      </p:sp>
      <p:sp>
        <p:nvSpPr>
          <p:cNvPr id="6" name="Slide Number Placeholder 5"/>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
        <p:nvSpPr>
          <p:cNvPr id="7" name="Title 6"/>
          <p:cNvSpPr>
            <a:spLocks noGrp="1"/>
          </p:cNvSpPr>
          <p:nvPr>
            <p:ph type="title"/>
          </p:nvPr>
        </p:nvSpPr>
        <p:spPr/>
        <p:txBody>
          <a:bodyPr/>
          <a:lstStyle/>
          <a:p>
            <a:r>
              <a:rPr lang="tr-TR" smtClean="0"/>
              <a:t>Asıl başlık stili için tıklatın</a:t>
            </a:r>
            <a:endParaRPr lang="en-US"/>
          </a:p>
        </p:txBody>
      </p:sp>
    </p:spTree>
    <p:extLst>
      <p:ext uri="{BB962C8B-B14F-4D97-AF65-F5344CB8AC3E}">
        <p14:creationId xmlns:p14="http://schemas.microsoft.com/office/powerpoint/2010/main" val="25039151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11"/>
          </p:nvPr>
        </p:nvSpPr>
        <p:spPr/>
        <p:txBody>
          <a:bodyPr/>
          <a:lstStyle/>
          <a:p>
            <a:endParaRPr lang="tr-TR">
              <a:solidFill>
                <a:srgbClr val="073E87"/>
              </a:solidFill>
            </a:endParaRPr>
          </a:p>
        </p:txBody>
      </p:sp>
      <p:sp>
        <p:nvSpPr>
          <p:cNvPr id="6" name="Slide Number Placeholder 5"/>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14526758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5" name="Date Placeholder 4"/>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6" name="Footer Placeholder 5"/>
          <p:cNvSpPr>
            <a:spLocks noGrp="1"/>
          </p:cNvSpPr>
          <p:nvPr>
            <p:ph type="ftr" sz="quarter" idx="11"/>
          </p:nvPr>
        </p:nvSpPr>
        <p:spPr/>
        <p:txBody>
          <a:bodyPr/>
          <a:lstStyle/>
          <a:p>
            <a:endParaRPr lang="tr-TR">
              <a:solidFill>
                <a:srgbClr val="073E87"/>
              </a:solidFill>
            </a:endParaRPr>
          </a:p>
        </p:txBody>
      </p:sp>
      <p:sp>
        <p:nvSpPr>
          <p:cNvPr id="7" name="Slide Number Placeholder 6"/>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
        <p:nvSpPr>
          <p:cNvPr id="9" name="Content Placeholder 8"/>
          <p:cNvSpPr>
            <a:spLocks noGrp="1"/>
          </p:cNvSpPr>
          <p:nvPr>
            <p:ph sz="quarter" idx="13"/>
          </p:nvPr>
        </p:nvSpPr>
        <p:spPr>
          <a:xfrm>
            <a:off x="676655" y="2679192"/>
            <a:ext cx="3822192" cy="34472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extLst>
      <p:ext uri="{BB962C8B-B14F-4D97-AF65-F5344CB8AC3E}">
        <p14:creationId xmlns:p14="http://schemas.microsoft.com/office/powerpoint/2010/main" val="1468291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8" name="Footer Placeholder 7"/>
          <p:cNvSpPr>
            <a:spLocks noGrp="1"/>
          </p:cNvSpPr>
          <p:nvPr>
            <p:ph type="ftr" sz="quarter" idx="11"/>
          </p:nvPr>
        </p:nvSpPr>
        <p:spPr/>
        <p:txBody>
          <a:bodyPr/>
          <a:lstStyle/>
          <a:p>
            <a:endParaRPr lang="tr-TR">
              <a:solidFill>
                <a:srgbClr val="073E87"/>
              </a:solidFill>
            </a:endParaRPr>
          </a:p>
        </p:txBody>
      </p:sp>
      <p:sp>
        <p:nvSpPr>
          <p:cNvPr id="9" name="Slide Number Placeholder 8"/>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35145652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4" name="Footer Placeholder 3"/>
          <p:cNvSpPr>
            <a:spLocks noGrp="1"/>
          </p:cNvSpPr>
          <p:nvPr>
            <p:ph type="ftr" sz="quarter" idx="11"/>
          </p:nvPr>
        </p:nvSpPr>
        <p:spPr/>
        <p:txBody>
          <a:bodyPr/>
          <a:lstStyle/>
          <a:p>
            <a:endParaRPr lang="tr-TR">
              <a:solidFill>
                <a:srgbClr val="073E87"/>
              </a:solidFill>
            </a:endParaRPr>
          </a:p>
        </p:txBody>
      </p:sp>
      <p:sp>
        <p:nvSpPr>
          <p:cNvPr id="5" name="Slide Number Placeholder 4"/>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33620925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Date Placeholder 1"/>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3" name="Footer Placeholder 2"/>
          <p:cNvSpPr>
            <a:spLocks noGrp="1"/>
          </p:cNvSpPr>
          <p:nvPr>
            <p:ph type="ftr" sz="quarter" idx="11"/>
          </p:nvPr>
        </p:nvSpPr>
        <p:spPr/>
        <p:txBody>
          <a:bodyPr/>
          <a:lstStyle/>
          <a:p>
            <a:endParaRPr lang="tr-TR">
              <a:solidFill>
                <a:srgbClr val="073E87"/>
              </a:solidFill>
            </a:endParaRPr>
          </a:p>
        </p:txBody>
      </p:sp>
      <p:sp>
        <p:nvSpPr>
          <p:cNvPr id="4" name="Slide Number Placeholder 3"/>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26694778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 name="Date Placeholder 4"/>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6" name="Footer Placeholder 5"/>
          <p:cNvSpPr>
            <a:spLocks noGrp="1"/>
          </p:cNvSpPr>
          <p:nvPr>
            <p:ph type="ftr" sz="quarter" idx="11"/>
          </p:nvPr>
        </p:nvSpPr>
        <p:spPr/>
        <p:txBody>
          <a:bodyPr/>
          <a:lstStyle/>
          <a:p>
            <a:endParaRPr lang="tr-TR">
              <a:solidFill>
                <a:srgbClr val="073E87"/>
              </a:solidFill>
            </a:endParaRPr>
          </a:p>
        </p:txBody>
      </p:sp>
      <p:sp>
        <p:nvSpPr>
          <p:cNvPr id="7" name="Slide Number Placeholder 6"/>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extLst>
      <p:ext uri="{BB962C8B-B14F-4D97-AF65-F5344CB8AC3E}">
        <p14:creationId xmlns:p14="http://schemas.microsoft.com/office/powerpoint/2010/main" val="762341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6" name="Footer Placeholder 5"/>
          <p:cNvSpPr>
            <a:spLocks noGrp="1"/>
          </p:cNvSpPr>
          <p:nvPr>
            <p:ph type="ftr" sz="quarter" idx="11"/>
          </p:nvPr>
        </p:nvSpPr>
        <p:spPr/>
        <p:txBody>
          <a:bodyPr/>
          <a:lstStyle/>
          <a:p>
            <a:endParaRPr lang="tr-TR">
              <a:solidFill>
                <a:srgbClr val="073E87"/>
              </a:solidFill>
            </a:endParaRPr>
          </a:p>
        </p:txBody>
      </p:sp>
      <p:sp>
        <p:nvSpPr>
          <p:cNvPr id="7" name="Slide Number Placeholder 6"/>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Tree>
    <p:extLst>
      <p:ext uri="{BB962C8B-B14F-4D97-AF65-F5344CB8AC3E}">
        <p14:creationId xmlns:p14="http://schemas.microsoft.com/office/powerpoint/2010/main" val="23844797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tr-TR">
              <a:solidFill>
                <a:srgbClr val="073E87"/>
              </a:solidFill>
            </a:endParaRPr>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70B00E80-B4E9-4E5C-A46F-8721FBC2B769}" type="slidenum">
              <a:rPr lang="tr-TR" smtClean="0">
                <a:solidFill>
                  <a:srgbClr val="073E87"/>
                </a:solidFill>
              </a:rPr>
              <a:pPr/>
              <a:t>‹#›</a:t>
            </a:fld>
            <a:endParaRPr lang="tr-TR">
              <a:solidFill>
                <a:srgbClr val="073E87"/>
              </a:solidFill>
            </a:endParaRPr>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extLst>
      <p:ext uri="{BB962C8B-B14F-4D97-AF65-F5344CB8AC3E}">
        <p14:creationId xmlns:p14="http://schemas.microsoft.com/office/powerpoint/2010/main" val="386223983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package" Target="../embeddings/Microsoft_Word_Belgesi1.docx"/><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2.jpeg"/><Relationship Id="rId4" Type="http://schemas.openxmlformats.org/officeDocument/2006/relationships/image" Target="../media/image3.e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540328"/>
            <a:ext cx="9324527" cy="6317672"/>
          </a:xfrm>
        </p:spPr>
        <p:txBody>
          <a:bodyPr>
            <a:normAutofit/>
          </a:bodyPr>
          <a:lstStyle/>
          <a:p>
            <a:pPr marL="0" indent="0" algn="ctr" defTabSz="360000">
              <a:buNone/>
            </a:pPr>
            <a:r>
              <a:rPr lang="tr-TR" sz="3200" b="1" cap="all" dirty="0" smtClean="0"/>
              <a:t>KUSURSUZ </a:t>
            </a:r>
            <a:r>
              <a:rPr lang="tr-TR" sz="3200" b="1" cap="all" dirty="0"/>
              <a:t>SORUMLULUK (SEBEP </a:t>
            </a:r>
            <a:r>
              <a:rPr lang="tr-TR" sz="3200" b="1" cap="all" dirty="0" smtClean="0"/>
              <a:t>SORUMLULUĞU)</a:t>
            </a:r>
            <a:endParaRPr lang="tr-TR" sz="3200" b="1" cap="all" dirty="0"/>
          </a:p>
          <a:p>
            <a:pPr marL="0" indent="0" defTabSz="360000">
              <a:buNone/>
            </a:pPr>
            <a:endParaRPr lang="tr-TR" cap="small" dirty="0" smtClean="0"/>
          </a:p>
          <a:p>
            <a:pPr marL="0" indent="0" defTabSz="360000">
              <a:buNone/>
            </a:pPr>
            <a:endParaRPr lang="tr-TR" cap="small" dirty="0"/>
          </a:p>
          <a:p>
            <a:pPr marL="0" indent="0" defTabSz="360000">
              <a:buNone/>
            </a:pPr>
            <a:r>
              <a:rPr lang="tr-TR" cap="small" dirty="0" smtClean="0"/>
              <a:t>I.KUSURSUZ </a:t>
            </a:r>
            <a:r>
              <a:rPr lang="tr-TR" cap="small" dirty="0"/>
              <a:t>SORUMLULUĞUN TÜRLERİ	</a:t>
            </a:r>
            <a:endParaRPr lang="tr-TR" cap="all" dirty="0"/>
          </a:p>
          <a:p>
            <a:pPr marL="0" indent="0" defTabSz="360000">
              <a:buNone/>
            </a:pPr>
            <a:r>
              <a:rPr lang="tr-TR" dirty="0" smtClean="0"/>
              <a:t>	1)Hakkaniyet </a:t>
            </a:r>
            <a:r>
              <a:rPr lang="tr-TR" dirty="0"/>
              <a:t>sorumluluğu	</a:t>
            </a:r>
          </a:p>
          <a:p>
            <a:pPr marL="0" indent="0" defTabSz="360000">
              <a:buNone/>
            </a:pPr>
            <a:r>
              <a:rPr lang="tr-TR" dirty="0" smtClean="0"/>
              <a:t>		a)Ayırt </a:t>
            </a:r>
            <a:r>
              <a:rPr lang="tr-TR" dirty="0"/>
              <a:t>etme gücü bulunmayan kişilerin verdiği zarardan sorumluluk	</a:t>
            </a:r>
          </a:p>
          <a:p>
            <a:pPr marL="0" indent="0" defTabSz="360000">
              <a:buNone/>
            </a:pPr>
            <a:r>
              <a:rPr lang="tr-TR" dirty="0" smtClean="0"/>
              <a:t>		</a:t>
            </a:r>
            <a:endParaRPr lang="tr-TR" dirty="0"/>
          </a:p>
        </p:txBody>
      </p:sp>
    </p:spTree>
    <p:extLst>
      <p:ext uri="{BB962C8B-B14F-4D97-AF65-F5344CB8AC3E}">
        <p14:creationId xmlns:p14="http://schemas.microsoft.com/office/powerpoint/2010/main" val="404685914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Nesne 5"/>
          <p:cNvGraphicFramePr>
            <a:graphicFrameLocks noChangeAspect="1"/>
          </p:cNvGraphicFramePr>
          <p:nvPr>
            <p:extLst>
              <p:ext uri="{D42A27DB-BD31-4B8C-83A1-F6EECF244321}">
                <p14:modId xmlns:p14="http://schemas.microsoft.com/office/powerpoint/2010/main" val="2650102462"/>
              </p:ext>
            </p:extLst>
          </p:nvPr>
        </p:nvGraphicFramePr>
        <p:xfrm>
          <a:off x="1" y="-157163"/>
          <a:ext cx="9143999" cy="7015163"/>
        </p:xfrm>
        <a:graphic>
          <a:graphicData uri="http://schemas.openxmlformats.org/presentationml/2006/ole">
            <mc:AlternateContent xmlns:mc="http://schemas.openxmlformats.org/markup-compatibility/2006">
              <mc:Choice xmlns:v="urn:schemas-microsoft-com:vml" Requires="v">
                <p:oleObj spid="_x0000_s1030" name="Belge" r:id="rId3" imgW="8906542" imgH="5746651" progId="Word.Document.12">
                  <p:embed/>
                </p:oleObj>
              </mc:Choice>
              <mc:Fallback>
                <p:oleObj name="Belge" r:id="rId3" imgW="8906542" imgH="5746651" progId="Word.Document.12">
                  <p:embed/>
                  <p:pic>
                    <p:nvPicPr>
                      <p:cNvPr id="0" name=""/>
                      <p:cNvPicPr/>
                      <p:nvPr/>
                    </p:nvPicPr>
                    <p:blipFill>
                      <a:blip r:embed="rId4"/>
                      <a:stretch>
                        <a:fillRect/>
                      </a:stretch>
                    </p:blipFill>
                    <p:spPr>
                      <a:xfrm>
                        <a:off x="1" y="-157163"/>
                        <a:ext cx="9143999" cy="7015163"/>
                      </a:xfrm>
                      <a:prstGeom prst="rect">
                        <a:avLst/>
                      </a:prstGeom>
                      <a:blipFill>
                        <a:blip r:embed="rId5"/>
                        <a:tile tx="0" ty="0" sx="100000" sy="100000" flip="none" algn="tl"/>
                      </a:blipFill>
                    </p:spPr>
                  </p:pic>
                </p:oleObj>
              </mc:Fallback>
            </mc:AlternateContent>
          </a:graphicData>
        </a:graphic>
      </p:graphicFrame>
    </p:spTree>
    <p:extLst>
      <p:ext uri="{BB962C8B-B14F-4D97-AF65-F5344CB8AC3E}">
        <p14:creationId xmlns:p14="http://schemas.microsoft.com/office/powerpoint/2010/main" val="10442372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b="1" dirty="0" smtClean="0">
                <a:solidFill>
                  <a:schemeClr val="tx1"/>
                </a:solidFill>
                <a:latin typeface="Times New Roman" panose="02020603050405020304" pitchFamily="18" charset="0"/>
                <a:cs typeface="Times New Roman" panose="02020603050405020304" pitchFamily="18" charset="0"/>
              </a:rPr>
              <a:t>ÖZEN SORUMLULUĞU (OLAĞAN SEBEP SORUMLULUĞU)</a:t>
            </a:r>
            <a:endParaRPr lang="tr-TR" b="1" dirty="0">
              <a:solidFill>
                <a:schemeClr val="tx1"/>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normAutofit fontScale="92500"/>
          </a:bodyPr>
          <a:lstStyle/>
          <a:p>
            <a:pPr marL="0" indent="0">
              <a:buNone/>
            </a:pPr>
            <a:r>
              <a:rPr lang="tr-TR" b="1" dirty="0" smtClean="0">
                <a:solidFill>
                  <a:schemeClr val="tx1"/>
                </a:solidFill>
              </a:rPr>
              <a:t>    </a:t>
            </a:r>
            <a:r>
              <a:rPr lang="tr-TR" sz="3200" b="1" u="sng" dirty="0" smtClean="0">
                <a:solidFill>
                  <a:schemeClr val="tx1"/>
                </a:solidFill>
                <a:latin typeface="Times New Roman" panose="02020603050405020304" pitchFamily="18" charset="0"/>
                <a:cs typeface="Times New Roman" panose="02020603050405020304" pitchFamily="18" charset="0"/>
              </a:rPr>
              <a:t>Özen sorumluluğu halleri</a:t>
            </a:r>
          </a:p>
          <a:p>
            <a:pPr marL="0" indent="0">
              <a:buNone/>
            </a:pPr>
            <a:r>
              <a:rPr lang="tr-TR" sz="3200" b="1" dirty="0" smtClean="0">
                <a:solidFill>
                  <a:schemeClr val="tx1"/>
                </a:solidFill>
                <a:latin typeface="Times New Roman" panose="02020603050405020304" pitchFamily="18" charset="0"/>
                <a:cs typeface="Times New Roman" panose="02020603050405020304" pitchFamily="18" charset="0"/>
              </a:rPr>
              <a:t>         a) Adam çalıştıranın sorumluluğu</a:t>
            </a:r>
          </a:p>
          <a:p>
            <a:pPr marL="0" indent="0">
              <a:buNone/>
            </a:pPr>
            <a:r>
              <a:rPr lang="tr-TR" sz="3200" b="1" dirty="0" smtClean="0">
                <a:solidFill>
                  <a:schemeClr val="tx1"/>
                </a:solidFill>
                <a:latin typeface="Times New Roman" panose="02020603050405020304" pitchFamily="18" charset="0"/>
                <a:cs typeface="Times New Roman" panose="02020603050405020304" pitchFamily="18" charset="0"/>
              </a:rPr>
              <a:t>         b) Hayvan bulunduranın sorumluluğu</a:t>
            </a:r>
          </a:p>
          <a:p>
            <a:pPr marL="0" indent="0">
              <a:buNone/>
            </a:pPr>
            <a:r>
              <a:rPr lang="tr-TR" sz="3200" b="1" dirty="0" smtClean="0">
                <a:solidFill>
                  <a:schemeClr val="tx1"/>
                </a:solidFill>
                <a:latin typeface="Times New Roman" panose="02020603050405020304" pitchFamily="18" charset="0"/>
                <a:cs typeface="Times New Roman" panose="02020603050405020304" pitchFamily="18" charset="0"/>
              </a:rPr>
              <a:t>         c) Ev Başkanının sorumluluğu</a:t>
            </a:r>
          </a:p>
          <a:p>
            <a:pPr marL="0" indent="0">
              <a:buNone/>
            </a:pPr>
            <a:r>
              <a:rPr lang="tr-TR" sz="3200" b="1" dirty="0" smtClean="0">
                <a:solidFill>
                  <a:schemeClr val="tx1"/>
                </a:solidFill>
                <a:latin typeface="Times New Roman" panose="02020603050405020304" pitchFamily="18" charset="0"/>
                <a:cs typeface="Times New Roman" panose="02020603050405020304" pitchFamily="18" charset="0"/>
              </a:rPr>
              <a:t>         d) Yapı malikinin sorumluluğu</a:t>
            </a:r>
          </a:p>
          <a:p>
            <a:pPr marL="0" indent="0">
              <a:buNone/>
            </a:pPr>
            <a:r>
              <a:rPr lang="tr-TR" sz="3200" b="1" dirty="0" smtClean="0">
                <a:solidFill>
                  <a:schemeClr val="tx1"/>
                </a:solidFill>
                <a:latin typeface="Times New Roman" panose="02020603050405020304" pitchFamily="18" charset="0"/>
                <a:cs typeface="Times New Roman" panose="02020603050405020304" pitchFamily="18" charset="0"/>
              </a:rPr>
              <a:t>         e) Taşınmaz malikinin sorumluluğu</a:t>
            </a:r>
            <a:endParaRPr lang="tr-TR" sz="32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905917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32509" y="540328"/>
            <a:ext cx="5535635" cy="5585836"/>
          </a:xfrm>
        </p:spPr>
        <p:txBody>
          <a:bodyPr>
            <a:normAutofit/>
          </a:bodyPr>
          <a:lstStyle/>
          <a:p>
            <a:pPr marL="0" indent="0">
              <a:buNone/>
            </a:pPr>
            <a:r>
              <a:rPr lang="tr-TR" dirty="0"/>
              <a:t>	</a:t>
            </a:r>
            <a:endParaRPr lang="tr-TR" dirty="0" smtClean="0"/>
          </a:p>
          <a:p>
            <a:pPr marL="0" indent="0">
              <a:buNone/>
            </a:pPr>
            <a:endParaRPr lang="tr-TR" dirty="0"/>
          </a:p>
          <a:p>
            <a:pPr marL="0" indent="0">
              <a:buNone/>
            </a:pPr>
            <a:endParaRPr lang="tr-TR" dirty="0" smtClean="0"/>
          </a:p>
          <a:p>
            <a:pPr marL="0" indent="0">
              <a:buNone/>
            </a:pPr>
            <a:endParaRPr lang="tr-TR" dirty="0"/>
          </a:p>
          <a:p>
            <a:pPr marL="0" indent="0">
              <a:buNone/>
            </a:pPr>
            <a:r>
              <a:rPr lang="tr-TR" dirty="0" smtClean="0"/>
              <a:t>b)Hayvan </a:t>
            </a:r>
            <a:r>
              <a:rPr lang="tr-TR" dirty="0"/>
              <a:t>bulunduranın sorumluluğu	</a:t>
            </a:r>
          </a:p>
          <a:p>
            <a:pPr marL="0" indent="0">
              <a:buNone/>
            </a:pPr>
            <a:r>
              <a:rPr lang="tr-TR" dirty="0"/>
              <a:t> </a:t>
            </a:r>
            <a:r>
              <a:rPr lang="tr-TR" dirty="0" smtClean="0"/>
              <a:t>    </a:t>
            </a:r>
            <a:r>
              <a:rPr lang="tr-TR" dirty="0" err="1" smtClean="0"/>
              <a:t>aa</a:t>
            </a:r>
            <a:r>
              <a:rPr lang="tr-TR" dirty="0" smtClean="0"/>
              <a:t>)Genel </a:t>
            </a:r>
            <a:r>
              <a:rPr lang="tr-TR" dirty="0"/>
              <a:t>bilgi ve sorumluluğun niteliği	</a:t>
            </a:r>
          </a:p>
          <a:p>
            <a:pPr marL="0" indent="0">
              <a:buNone/>
            </a:pPr>
            <a:r>
              <a:rPr lang="tr-TR" dirty="0" smtClean="0"/>
              <a:t>     </a:t>
            </a:r>
            <a:r>
              <a:rPr lang="tr-TR" dirty="0" err="1" smtClean="0"/>
              <a:t>bb</a:t>
            </a:r>
            <a:r>
              <a:rPr lang="tr-TR" dirty="0" smtClean="0"/>
              <a:t>)Sorumluluğun </a:t>
            </a:r>
            <a:r>
              <a:rPr lang="tr-TR" dirty="0"/>
              <a:t>şartları	</a:t>
            </a:r>
          </a:p>
          <a:p>
            <a:pPr marL="0" indent="0">
              <a:buNone/>
            </a:pPr>
            <a:r>
              <a:rPr lang="tr-TR" dirty="0" smtClean="0"/>
              <a:t>	1/a)Genel </a:t>
            </a:r>
            <a:r>
              <a:rPr lang="tr-TR" dirty="0"/>
              <a:t>şartlar	</a:t>
            </a:r>
          </a:p>
          <a:p>
            <a:pPr marL="0" indent="0">
              <a:buNone/>
            </a:pPr>
            <a:r>
              <a:rPr lang="tr-TR" dirty="0" smtClean="0"/>
              <a:t>	    1/</a:t>
            </a:r>
            <a:r>
              <a:rPr lang="tr-TR" dirty="0" err="1" smtClean="0"/>
              <a:t>aa</a:t>
            </a:r>
            <a:r>
              <a:rPr lang="tr-TR" dirty="0" smtClean="0"/>
              <a:t>)Zarar</a:t>
            </a:r>
            <a:r>
              <a:rPr lang="tr-TR" dirty="0"/>
              <a:t>	</a:t>
            </a:r>
          </a:p>
          <a:p>
            <a:pPr marL="0" indent="0">
              <a:buNone/>
            </a:pPr>
            <a:r>
              <a:rPr lang="tr-TR" dirty="0" smtClean="0"/>
              <a:t>	    1/</a:t>
            </a:r>
            <a:r>
              <a:rPr lang="tr-TR" dirty="0" err="1" smtClean="0"/>
              <a:t>bb</a:t>
            </a:r>
            <a:r>
              <a:rPr lang="tr-TR" dirty="0" smtClean="0"/>
              <a:t>)Uygun </a:t>
            </a:r>
            <a:r>
              <a:rPr lang="tr-TR" dirty="0"/>
              <a:t>illiyet bağı	</a:t>
            </a:r>
          </a:p>
          <a:p>
            <a:pPr marL="0" indent="0">
              <a:buNone/>
            </a:pPr>
            <a:r>
              <a:rPr lang="tr-TR" dirty="0" smtClean="0"/>
              <a:t>	    1/cc)Hukuka </a:t>
            </a:r>
            <a:r>
              <a:rPr lang="tr-TR" dirty="0"/>
              <a:t>aykırılık	</a:t>
            </a:r>
          </a:p>
        </p:txBody>
      </p:sp>
      <p:pic>
        <p:nvPicPr>
          <p:cNvPr id="4" name="Picture 4" descr="köpek saldırdı ile ilgili görsel sonucu"/>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08104" y="4005064"/>
            <a:ext cx="3511295" cy="243840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köpek saldırdı ile ilgili görsel sonucu"/>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60503" y="1387340"/>
            <a:ext cx="3358896" cy="26177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849659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32509" y="540328"/>
            <a:ext cx="5607643" cy="5585836"/>
          </a:xfrm>
        </p:spPr>
        <p:txBody>
          <a:bodyPr>
            <a:normAutofit/>
          </a:bodyPr>
          <a:lstStyle/>
          <a:p>
            <a:pPr marL="0" indent="0">
              <a:buNone/>
            </a:pPr>
            <a:r>
              <a:rPr lang="tr-TR" dirty="0" smtClean="0"/>
              <a:t> </a:t>
            </a:r>
          </a:p>
          <a:p>
            <a:pPr marL="0" indent="0">
              <a:buNone/>
            </a:pPr>
            <a:endParaRPr lang="tr-TR" dirty="0"/>
          </a:p>
          <a:p>
            <a:pPr marL="0" indent="0">
              <a:buNone/>
            </a:pPr>
            <a:endParaRPr lang="tr-TR" dirty="0" smtClean="0"/>
          </a:p>
          <a:p>
            <a:pPr marL="0" indent="0">
              <a:buNone/>
            </a:pPr>
            <a:endParaRPr lang="tr-TR" dirty="0"/>
          </a:p>
          <a:p>
            <a:pPr marL="0" indent="0">
              <a:buNone/>
            </a:pPr>
            <a:r>
              <a:rPr lang="tr-TR" dirty="0" smtClean="0"/>
              <a:t>   </a:t>
            </a:r>
            <a:r>
              <a:rPr lang="tr-TR" dirty="0" smtClean="0"/>
              <a:t>Özel </a:t>
            </a:r>
            <a:r>
              <a:rPr lang="tr-TR" dirty="0"/>
              <a:t>şartlar	</a:t>
            </a:r>
          </a:p>
          <a:p>
            <a:pPr marL="0" indent="0">
              <a:buNone/>
            </a:pPr>
            <a:r>
              <a:rPr lang="tr-TR" dirty="0" smtClean="0"/>
              <a:t>   </a:t>
            </a:r>
            <a:r>
              <a:rPr lang="tr-TR" dirty="0" smtClean="0"/>
              <a:t>Hayvan </a:t>
            </a:r>
            <a:r>
              <a:rPr lang="tr-TR" dirty="0"/>
              <a:t>bulundurma </a:t>
            </a:r>
            <a:r>
              <a:rPr lang="tr-TR" dirty="0" smtClean="0"/>
              <a:t>ilişkisi</a:t>
            </a:r>
            <a:endParaRPr lang="tr-TR" dirty="0"/>
          </a:p>
          <a:p>
            <a:pPr marL="0" indent="0">
              <a:buNone/>
            </a:pPr>
            <a:r>
              <a:rPr lang="tr-TR" dirty="0" smtClean="0"/>
              <a:t>        </a:t>
            </a:r>
            <a:r>
              <a:rPr lang="tr-TR" dirty="0" smtClean="0"/>
              <a:t>Zarar</a:t>
            </a:r>
            <a:r>
              <a:rPr lang="tr-TR" dirty="0"/>
              <a:t>, bir hayvan </a:t>
            </a:r>
            <a:r>
              <a:rPr lang="tr-TR" dirty="0" smtClean="0"/>
              <a:t>hareketinden doğmalıdır</a:t>
            </a:r>
            <a:r>
              <a:rPr lang="tr-TR" dirty="0"/>
              <a:t>	</a:t>
            </a:r>
          </a:p>
          <a:p>
            <a:pPr marL="0" indent="0">
              <a:buNone/>
            </a:pPr>
            <a:r>
              <a:rPr lang="tr-TR" dirty="0" smtClean="0"/>
              <a:t> </a:t>
            </a:r>
            <a:r>
              <a:rPr lang="tr-TR" dirty="0" smtClean="0"/>
              <a:t>Hayvan </a:t>
            </a:r>
            <a:r>
              <a:rPr lang="tr-TR" dirty="0"/>
              <a:t>bulunduran kurtuluş kanıtı </a:t>
            </a:r>
            <a:r>
              <a:rPr lang="tr-TR" dirty="0" smtClean="0"/>
              <a:t>getirememiş olmalıdır</a:t>
            </a:r>
            <a:r>
              <a:rPr lang="tr-TR" dirty="0"/>
              <a:t>	</a:t>
            </a:r>
          </a:p>
          <a:p>
            <a:pPr marL="0" indent="0">
              <a:buNone/>
            </a:pPr>
            <a:r>
              <a:rPr lang="tr-TR" dirty="0" smtClean="0"/>
              <a:t>H</a:t>
            </a:r>
            <a:r>
              <a:rPr lang="tr-TR" dirty="0" smtClean="0"/>
              <a:t>ayvan </a:t>
            </a:r>
            <a:r>
              <a:rPr lang="tr-TR" dirty="0"/>
              <a:t>bulunduranın rücu hakkı	</a:t>
            </a:r>
          </a:p>
          <a:p>
            <a:pPr marL="0" indent="0">
              <a:buNone/>
            </a:pPr>
            <a:r>
              <a:rPr lang="en-GB" dirty="0" err="1" smtClean="0"/>
              <a:t>Taşınmaz</a:t>
            </a:r>
            <a:r>
              <a:rPr lang="en-GB" dirty="0" smtClean="0"/>
              <a:t> </a:t>
            </a:r>
            <a:r>
              <a:rPr lang="en-GB" dirty="0" err="1"/>
              <a:t>zilyedinin</a:t>
            </a:r>
            <a:r>
              <a:rPr lang="en-GB" dirty="0"/>
              <a:t> </a:t>
            </a:r>
            <a:r>
              <a:rPr lang="en-GB" dirty="0" err="1"/>
              <a:t>hayvanı</a:t>
            </a:r>
            <a:r>
              <a:rPr lang="en-GB" dirty="0"/>
              <a:t> </a:t>
            </a:r>
            <a:r>
              <a:rPr lang="en-GB" dirty="0" err="1"/>
              <a:t>hapis</a:t>
            </a:r>
            <a:r>
              <a:rPr lang="en-GB" dirty="0"/>
              <a:t> </a:t>
            </a:r>
            <a:r>
              <a:rPr lang="en-GB" dirty="0" err="1"/>
              <a:t>ve</a:t>
            </a:r>
            <a:r>
              <a:rPr lang="en-GB" dirty="0"/>
              <a:t> </a:t>
            </a:r>
            <a:r>
              <a:rPr lang="en-GB" dirty="0" err="1"/>
              <a:t>öldürme</a:t>
            </a:r>
            <a:r>
              <a:rPr lang="en-GB" dirty="0"/>
              <a:t> </a:t>
            </a:r>
            <a:r>
              <a:rPr lang="en-GB" dirty="0" err="1"/>
              <a:t>hakkı</a:t>
            </a:r>
            <a:endParaRPr lang="tr-TR" dirty="0"/>
          </a:p>
        </p:txBody>
      </p:sp>
      <p:pic>
        <p:nvPicPr>
          <p:cNvPr id="4" name="Picture 4" descr="ismet sungurbey hayvan hakları ile ilgili görsel sonucu"/>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32240" y="404664"/>
            <a:ext cx="2181678" cy="3430544"/>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ismet sungurbey hayvan hakları ile ilgili görsel sonucu"/>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12295" y="3717032"/>
            <a:ext cx="2021568" cy="34274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108373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539552" y="0"/>
            <a:ext cx="8374742" cy="740229"/>
          </a:xfrm>
        </p:spPr>
        <p:txBody>
          <a:bodyPr>
            <a:normAutofit fontScale="90000"/>
          </a:bodyPr>
          <a:lstStyle/>
          <a:p>
            <a:r>
              <a:rPr lang="tr-TR" b="1" dirty="0" smtClean="0">
                <a:solidFill>
                  <a:schemeClr val="tx1"/>
                </a:solidFill>
                <a:latin typeface="Times New Roman" pitchFamily="18" charset="0"/>
                <a:cs typeface="Times New Roman" pitchFamily="18" charset="0"/>
              </a:rPr>
              <a:t/>
            </a:r>
            <a:br>
              <a:rPr lang="tr-TR" b="1" dirty="0" smtClean="0">
                <a:solidFill>
                  <a:schemeClr val="tx1"/>
                </a:solidFill>
                <a:latin typeface="Times New Roman" pitchFamily="18" charset="0"/>
                <a:cs typeface="Times New Roman" pitchFamily="18" charset="0"/>
              </a:rPr>
            </a:br>
            <a:r>
              <a:rPr lang="tr-TR" b="1" dirty="0">
                <a:solidFill>
                  <a:schemeClr val="tx1"/>
                </a:solidFill>
                <a:latin typeface="Times New Roman" pitchFamily="18" charset="0"/>
                <a:cs typeface="Times New Roman" pitchFamily="18" charset="0"/>
              </a:rPr>
              <a:t/>
            </a:r>
            <a:br>
              <a:rPr lang="tr-TR" b="1" dirty="0">
                <a:solidFill>
                  <a:schemeClr val="tx1"/>
                </a:solidFill>
                <a:latin typeface="Times New Roman" pitchFamily="18" charset="0"/>
                <a:cs typeface="Times New Roman" pitchFamily="18" charset="0"/>
              </a:rPr>
            </a:br>
            <a:r>
              <a:rPr lang="tr-TR" b="1" dirty="0" smtClean="0">
                <a:solidFill>
                  <a:schemeClr val="tx1"/>
                </a:solidFill>
                <a:latin typeface="Times New Roman" pitchFamily="18" charset="0"/>
                <a:cs typeface="Times New Roman" pitchFamily="18" charset="0"/>
              </a:rPr>
              <a:t>4. HD. T. 18.03.1980, E. 1980/2696, K. 1980/3507</a:t>
            </a:r>
            <a:endParaRPr lang="tr-TR" b="1" dirty="0">
              <a:solidFill>
                <a:schemeClr val="tx1"/>
              </a:solidFill>
              <a:latin typeface="Times New Roman" pitchFamily="18" charset="0"/>
              <a:cs typeface="Times New Roman" pitchFamily="18" charset="0"/>
            </a:endParaRPr>
          </a:p>
        </p:txBody>
      </p:sp>
      <p:sp>
        <p:nvSpPr>
          <p:cNvPr id="3" name="İçerik Yer Tutucusu 2"/>
          <p:cNvSpPr>
            <a:spLocks noGrp="1"/>
          </p:cNvSpPr>
          <p:nvPr>
            <p:ph idx="1"/>
          </p:nvPr>
        </p:nvSpPr>
        <p:spPr>
          <a:xfrm>
            <a:off x="76199" y="1628799"/>
            <a:ext cx="8403773" cy="5229201"/>
          </a:xfrm>
        </p:spPr>
        <p:txBody>
          <a:bodyPr>
            <a:normAutofit fontScale="85000" lnSpcReduction="20000"/>
          </a:bodyPr>
          <a:lstStyle/>
          <a:p>
            <a:pPr algn="just"/>
            <a:r>
              <a:rPr lang="tr-TR" sz="2800" dirty="0">
                <a:latin typeface="Times New Roman" pitchFamily="18" charset="0"/>
                <a:cs typeface="Times New Roman" pitchFamily="18" charset="0"/>
              </a:rPr>
              <a:t>Olayımızda, </a:t>
            </a:r>
            <a:r>
              <a:rPr lang="tr-TR" sz="2800" b="1" u="sng" dirty="0">
                <a:effectLst>
                  <a:outerShdw blurRad="38100" dist="38100" dir="2700000" algn="tl">
                    <a:srgbClr val="000000">
                      <a:alpha val="43137"/>
                    </a:srgbClr>
                  </a:outerShdw>
                </a:effectLst>
                <a:latin typeface="Times New Roman" pitchFamily="18" charset="0"/>
                <a:cs typeface="Times New Roman" pitchFamily="18" charset="0"/>
              </a:rPr>
              <a:t>davalı hayvan sahiplerinin köpeklerini başıboş bıraktıkları ve köpeklerin davacıya ait tavuk çiftliğine girip tavukları kümes içinde boğduğu ve diğer tavuklara da zarar verdiği </a:t>
            </a:r>
            <a:r>
              <a:rPr lang="tr-TR" sz="2800" dirty="0">
                <a:latin typeface="Times New Roman" pitchFamily="18" charset="0"/>
                <a:cs typeface="Times New Roman" pitchFamily="18" charset="0"/>
              </a:rPr>
              <a:t>gerçekleştiğine göre, davalıların, </a:t>
            </a:r>
            <a:r>
              <a:rPr lang="tr-TR" sz="2800" b="1" u="sng" dirty="0">
                <a:effectLst>
                  <a:outerShdw blurRad="38100" dist="38100" dir="2700000" algn="tl">
                    <a:srgbClr val="000000">
                      <a:alpha val="43137"/>
                    </a:srgbClr>
                  </a:outerShdw>
                </a:effectLst>
                <a:latin typeface="Times New Roman" pitchFamily="18" charset="0"/>
                <a:cs typeface="Times New Roman" pitchFamily="18" charset="0"/>
              </a:rPr>
              <a:t>hayvanları üzerinde gerekli özen ve gözetim ödevlerini göstermemiş </a:t>
            </a:r>
            <a:r>
              <a:rPr lang="tr-TR" sz="2800" dirty="0">
                <a:latin typeface="Times New Roman" pitchFamily="18" charset="0"/>
                <a:cs typeface="Times New Roman" pitchFamily="18" charset="0"/>
              </a:rPr>
              <a:t>bulundukları açıkça anlaşılmaktadır. Esasen davalılar bu konuda gerekli özeni göstermiş olsalar dahi zarara engel </a:t>
            </a:r>
            <a:r>
              <a:rPr lang="tr-TR" sz="2800" dirty="0" err="1">
                <a:latin typeface="Times New Roman" pitchFamily="18" charset="0"/>
                <a:cs typeface="Times New Roman" pitchFamily="18" charset="0"/>
              </a:rPr>
              <a:t>olamıyacaklarını</a:t>
            </a:r>
            <a:r>
              <a:rPr lang="tr-TR" sz="2800" dirty="0">
                <a:latin typeface="Times New Roman" pitchFamily="18" charset="0"/>
                <a:cs typeface="Times New Roman" pitchFamily="18" charset="0"/>
              </a:rPr>
              <a:t> da </a:t>
            </a:r>
            <a:r>
              <a:rPr lang="tr-TR" sz="2800" dirty="0" err="1">
                <a:latin typeface="Times New Roman" pitchFamily="18" charset="0"/>
                <a:cs typeface="Times New Roman" pitchFamily="18" charset="0"/>
              </a:rPr>
              <a:t>ispatlıyamamışlardır</a:t>
            </a:r>
            <a:r>
              <a:rPr lang="tr-TR" sz="2800" dirty="0">
                <a:latin typeface="Times New Roman" pitchFamily="18" charset="0"/>
                <a:cs typeface="Times New Roman" pitchFamily="18" charset="0"/>
              </a:rPr>
              <a:t>. </a:t>
            </a:r>
            <a:r>
              <a:rPr lang="tr-TR" sz="2800" dirty="0" err="1">
                <a:latin typeface="Times New Roman" pitchFamily="18" charset="0"/>
                <a:cs typeface="Times New Roman" pitchFamily="18" charset="0"/>
              </a:rPr>
              <a:t>BK.nun</a:t>
            </a:r>
            <a:r>
              <a:rPr lang="tr-TR" sz="2800" dirty="0">
                <a:latin typeface="Times New Roman" pitchFamily="18" charset="0"/>
                <a:cs typeface="Times New Roman" pitchFamily="18" charset="0"/>
              </a:rPr>
              <a:t> 56. maddesindeki dikkat ve özen terimi, zararın doğmasına engel olmak için alınması gerekli önlemleri içine alır</a:t>
            </a:r>
            <a:r>
              <a:rPr lang="tr-TR" sz="2800" b="1" u="sng" dirty="0">
                <a:effectLst>
                  <a:outerShdw blurRad="38100" dist="38100" dir="2700000" algn="tl">
                    <a:srgbClr val="000000">
                      <a:alpha val="43137"/>
                    </a:srgbClr>
                  </a:outerShdw>
                </a:effectLst>
                <a:latin typeface="Times New Roman" pitchFamily="18" charset="0"/>
                <a:cs typeface="Times New Roman" pitchFamily="18" charset="0"/>
              </a:rPr>
              <a:t>. Bu önlemlerin alınmamasında, hayvanı idare edenin kusuru bulunmaması durumu değiştirmez</a:t>
            </a:r>
            <a:r>
              <a:rPr lang="tr-TR" sz="2800" dirty="0">
                <a:latin typeface="Times New Roman" pitchFamily="18" charset="0"/>
                <a:cs typeface="Times New Roman" pitchFamily="18" charset="0"/>
              </a:rPr>
              <a:t>. Bu bakımdan, hayvan idare eden kimse hiçbir kusuru bulunmasa da ( Doğan zarardan yukarıda anılan tedbirleri aldığını </a:t>
            </a:r>
            <a:r>
              <a:rPr lang="tr-TR" sz="2800" dirty="0" err="1">
                <a:latin typeface="Times New Roman" pitchFamily="18" charset="0"/>
                <a:cs typeface="Times New Roman" pitchFamily="18" charset="0"/>
              </a:rPr>
              <a:t>ispatlıyamadıkça</a:t>
            </a:r>
            <a:r>
              <a:rPr lang="tr-TR" sz="2800" dirty="0">
                <a:latin typeface="Times New Roman" pitchFamily="18" charset="0"/>
                <a:cs typeface="Times New Roman" pitchFamily="18" charset="0"/>
              </a:rPr>
              <a:t> ) sorumlu tutulur. Davalıların yırtıcı av köpeklerini başıboş bırakmak suretiyle dikkat, özen ve gözetim ödevini yerine getirmedikleri gerçekleşmiştir</a:t>
            </a:r>
            <a:r>
              <a:rPr lang="tr-TR" dirty="0"/>
              <a:t>.</a:t>
            </a:r>
          </a:p>
        </p:txBody>
      </p:sp>
    </p:spTree>
    <p:extLst>
      <p:ext uri="{BB962C8B-B14F-4D97-AF65-F5344CB8AC3E}">
        <p14:creationId xmlns:p14="http://schemas.microsoft.com/office/powerpoint/2010/main" val="39954053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32509" y="540328"/>
            <a:ext cx="8354291" cy="6201040"/>
          </a:xfrm>
        </p:spPr>
        <p:txBody>
          <a:bodyPr>
            <a:normAutofit/>
          </a:bodyPr>
          <a:lstStyle/>
          <a:p>
            <a:pPr marL="0" indent="0" defTabSz="360000">
              <a:buNone/>
            </a:pPr>
            <a:r>
              <a:rPr lang="tr-TR" dirty="0" smtClean="0"/>
              <a:t>Ev </a:t>
            </a:r>
            <a:r>
              <a:rPr lang="tr-TR" dirty="0"/>
              <a:t>Başkanının sorumluluğu	</a:t>
            </a:r>
          </a:p>
          <a:p>
            <a:pPr marL="0" indent="0" defTabSz="360000">
              <a:buNone/>
            </a:pPr>
            <a:r>
              <a:rPr lang="tr-TR" dirty="0" smtClean="0"/>
              <a:t>	</a:t>
            </a:r>
            <a:r>
              <a:rPr lang="tr-TR" dirty="0" smtClean="0"/>
              <a:t>Sorumluluğun </a:t>
            </a:r>
            <a:r>
              <a:rPr lang="tr-TR" dirty="0"/>
              <a:t>niteliği	</a:t>
            </a:r>
          </a:p>
          <a:p>
            <a:pPr marL="0" indent="0" defTabSz="360000">
              <a:buNone/>
            </a:pPr>
            <a:r>
              <a:rPr lang="tr-TR" dirty="0" smtClean="0"/>
              <a:t>	</a:t>
            </a:r>
            <a:r>
              <a:rPr lang="tr-TR" dirty="0" smtClean="0"/>
              <a:t>Sorumluluğun </a:t>
            </a:r>
            <a:r>
              <a:rPr lang="tr-TR" dirty="0"/>
              <a:t>şartları	</a:t>
            </a:r>
          </a:p>
          <a:p>
            <a:pPr marL="0" indent="0" defTabSz="360000">
              <a:buNone/>
            </a:pPr>
            <a:r>
              <a:rPr lang="tr-TR" dirty="0" smtClean="0"/>
              <a:t>	</a:t>
            </a:r>
            <a:r>
              <a:rPr lang="en-GB" dirty="0" err="1" smtClean="0"/>
              <a:t>Ev</a:t>
            </a:r>
            <a:r>
              <a:rPr lang="en-GB" dirty="0" smtClean="0"/>
              <a:t> </a:t>
            </a:r>
            <a:r>
              <a:rPr lang="en-GB" dirty="0" err="1"/>
              <a:t>başkanının</a:t>
            </a:r>
            <a:r>
              <a:rPr lang="en-GB" dirty="0"/>
              <a:t> </a:t>
            </a:r>
            <a:r>
              <a:rPr lang="en-GB" dirty="0" err="1"/>
              <a:t>rücu</a:t>
            </a:r>
            <a:r>
              <a:rPr lang="en-GB" dirty="0"/>
              <a:t> </a:t>
            </a:r>
            <a:r>
              <a:rPr lang="en-GB" dirty="0" err="1" smtClean="0"/>
              <a:t>hakkı</a:t>
            </a:r>
            <a:endParaRPr lang="tr-TR" dirty="0" smtClean="0"/>
          </a:p>
          <a:p>
            <a:pPr marL="0" indent="0" defTabSz="360000">
              <a:buNone/>
            </a:pPr>
            <a:endParaRPr lang="tr-TR" dirty="0"/>
          </a:p>
          <a:p>
            <a:pPr marL="0" indent="0" defTabSz="360000">
              <a:buNone/>
            </a:pPr>
            <a:r>
              <a:rPr lang="tr-TR" dirty="0"/>
              <a:t>Taşınmaz malikinin sorumluluğu	</a:t>
            </a:r>
          </a:p>
          <a:p>
            <a:pPr marL="0" indent="0" defTabSz="360000">
              <a:buNone/>
            </a:pPr>
            <a:r>
              <a:rPr lang="tr-TR" dirty="0"/>
              <a:t>	Sorumluluğun niteliği	</a:t>
            </a:r>
          </a:p>
          <a:p>
            <a:pPr marL="0" indent="0" defTabSz="360000">
              <a:buNone/>
            </a:pPr>
            <a:r>
              <a:rPr lang="tr-TR" dirty="0"/>
              <a:t>	Sorumluluğun şartları	</a:t>
            </a:r>
          </a:p>
          <a:p>
            <a:pPr marL="0" indent="0" defTabSz="360000">
              <a:buNone/>
            </a:pPr>
            <a:endParaRPr lang="tr-TR" dirty="0"/>
          </a:p>
        </p:txBody>
      </p:sp>
    </p:spTree>
    <p:extLst>
      <p:ext uri="{BB962C8B-B14F-4D97-AF65-F5344CB8AC3E}">
        <p14:creationId xmlns:p14="http://schemas.microsoft.com/office/powerpoint/2010/main" val="222167516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1 Başlık"/>
          <p:cNvSpPr>
            <a:spLocks noGrp="1"/>
          </p:cNvSpPr>
          <p:nvPr>
            <p:ph type="title"/>
          </p:nvPr>
        </p:nvSpPr>
        <p:spPr>
          <a:xfrm>
            <a:off x="457200" y="457200"/>
            <a:ext cx="8229600" cy="960438"/>
          </a:xfrm>
          <a:gradFill rotWithShape="0">
            <a:gsLst>
              <a:gs pos="0">
                <a:srgbClr val="FFF200"/>
              </a:gs>
              <a:gs pos="45000">
                <a:srgbClr val="FF7A00"/>
              </a:gs>
              <a:gs pos="70000">
                <a:srgbClr val="FF0300"/>
              </a:gs>
              <a:gs pos="100000">
                <a:srgbClr val="4D0808"/>
              </a:gs>
            </a:gsLst>
            <a:lin ang="1200000"/>
          </a:gradFill>
        </p:spPr>
        <p:txBody>
          <a:bodyPr/>
          <a:lstStyle/>
          <a:p>
            <a:r>
              <a:rPr lang="tr-TR" sz="3200" b="1" dirty="0" smtClean="0">
                <a:solidFill>
                  <a:schemeClr val="tx1"/>
                </a:solidFill>
                <a:latin typeface="Times New Roman" pitchFamily="18" charset="0"/>
                <a:cs typeface="Times New Roman" pitchFamily="18" charset="0"/>
              </a:rPr>
              <a:t>Yargıtay Uygulaması </a:t>
            </a:r>
          </a:p>
        </p:txBody>
      </p:sp>
      <p:sp>
        <p:nvSpPr>
          <p:cNvPr id="3" name="2 İçerik Yer Tutucusu"/>
          <p:cNvSpPr>
            <a:spLocks noGrp="1"/>
          </p:cNvSpPr>
          <p:nvPr>
            <p:ph idx="1"/>
          </p:nvPr>
        </p:nvSpPr>
        <p:spPr>
          <a:xfrm>
            <a:off x="457200" y="1219201"/>
            <a:ext cx="8229600" cy="5444646"/>
          </a:xfrm>
          <a:gradFill>
            <a:gsLst>
              <a:gs pos="0">
                <a:srgbClr val="DDEBCF"/>
              </a:gs>
              <a:gs pos="50000">
                <a:srgbClr val="9CB86E"/>
              </a:gs>
              <a:gs pos="100000">
                <a:srgbClr val="156B13"/>
              </a:gs>
            </a:gsLst>
            <a:lin ang="1200000" scaled="0"/>
          </a:gradFill>
        </p:spPr>
        <p:txBody>
          <a:bodyPr>
            <a:normAutofit fontScale="92500" lnSpcReduction="10000"/>
          </a:bodyPr>
          <a:lstStyle/>
          <a:p>
            <a:pPr>
              <a:defRPr/>
            </a:pPr>
            <a:r>
              <a:rPr lang="tr-TR" sz="2000" b="1" dirty="0" smtClean="0">
                <a:effectLst>
                  <a:outerShdw blurRad="38100" dist="38100" dir="2700000" algn="tl">
                    <a:srgbClr val="000000">
                      <a:alpha val="43137"/>
                    </a:srgbClr>
                  </a:outerShdw>
                </a:effectLst>
                <a:latin typeface="Times New Roman" pitchFamily="18" charset="0"/>
                <a:cs typeface="Times New Roman" pitchFamily="18" charset="0"/>
              </a:rPr>
              <a:t>Yargıtay’a göre</a:t>
            </a:r>
            <a:r>
              <a:rPr lang="tr-TR" sz="2000" dirty="0" smtClean="0">
                <a:latin typeface="Times New Roman" pitchFamily="18" charset="0"/>
                <a:cs typeface="Times New Roman" pitchFamily="18" charset="0"/>
              </a:rPr>
              <a:t>;  (1. HD. T. 18.2.2002, E. 2002/1500,  K. 2002/2021)</a:t>
            </a:r>
          </a:p>
          <a:p>
            <a:pPr algn="just">
              <a:defRPr/>
            </a:pPr>
            <a:r>
              <a:rPr lang="tr-TR" sz="2400" dirty="0" smtClean="0">
                <a:latin typeface="Times New Roman" pitchFamily="18" charset="0"/>
                <a:cs typeface="Times New Roman" pitchFamily="18" charset="0"/>
              </a:rPr>
              <a:t>Taşınmaz malikini komşusuna zarar verebilecek her türlü taşkınlıklardan kaçınmakla yükümlü kılan aynı kanunun 737. maddesi, komşuluk ilişkilerinden </a:t>
            </a:r>
            <a:r>
              <a:rPr lang="tr-TR" sz="2400" i="1" u="sng" dirty="0" smtClean="0">
                <a:latin typeface="Times New Roman" pitchFamily="18" charset="0"/>
                <a:cs typeface="Times New Roman" pitchFamily="18" charset="0"/>
              </a:rPr>
              <a:t>doğan zorunlu çıkar çatışmalarını düzenlemiş, bir arada yaşamak durumunda olan, komşu taşınmaz maliklerinin ekonomik, sosyal çıkarlarını dengede tutabilmek için onlara katlanma ve kaçınma ödevleri yüklemiştir.  </a:t>
            </a:r>
            <a:r>
              <a:rPr lang="tr-TR" sz="2400" dirty="0" smtClean="0">
                <a:latin typeface="Times New Roman" pitchFamily="18" charset="0"/>
                <a:cs typeface="Times New Roman" pitchFamily="18" charset="0"/>
              </a:rPr>
              <a:t>O halde</a:t>
            </a:r>
            <a:r>
              <a:rPr lang="tr-TR" sz="2400" b="1" u="sng" dirty="0" smtClean="0">
                <a:latin typeface="Times New Roman" pitchFamily="18" charset="0"/>
                <a:cs typeface="Times New Roman" pitchFamily="18" charset="0"/>
              </a:rPr>
              <a:t>, bir toplumda birlikte yaşama imkânı sağlayan </a:t>
            </a:r>
            <a:r>
              <a:rPr lang="tr-TR" sz="2400" b="1" u="sng" dirty="0" err="1" smtClean="0">
                <a:latin typeface="Times New Roman" pitchFamily="18" charset="0"/>
                <a:cs typeface="Times New Roman" pitchFamily="18" charset="0"/>
              </a:rPr>
              <a:t>insalcıl</a:t>
            </a:r>
            <a:r>
              <a:rPr lang="tr-TR" sz="2400" b="1" u="sng" dirty="0" smtClean="0">
                <a:latin typeface="Times New Roman" pitchFamily="18" charset="0"/>
                <a:cs typeface="Times New Roman" pitchFamily="18" charset="0"/>
              </a:rPr>
              <a:t>, gerçekçi, zorunlu temel hukuk kuralına göre, hakim; somut olayın özelliğini, taşınmazların konumlarını, kullanma amaçlarını, niteliklerini, yöresel örf ve adetleri, toplumun doğal ihtiyaç ve gerçeklerini göz önünde bulundurarak, komşuların birbirlerine göstermekle yükümlü oldukları olağan katlanma ve hoşgörü sınırını aşan bir taşkınlığın bulunup bulunmadığını</a:t>
            </a: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tesbit</a:t>
            </a:r>
            <a:r>
              <a:rPr lang="tr-TR" sz="2400" dirty="0" smtClean="0">
                <a:latin typeface="Times New Roman" pitchFamily="18" charset="0"/>
                <a:cs typeface="Times New Roman" pitchFamily="18" charset="0"/>
              </a:rPr>
              <a:t> zararı giderici önlemlerden en uygununu bulma, kaçınılmaz müdahaleleri yapmak suretiyle özverileri denkleştirme durumundadır. </a:t>
            </a:r>
          </a:p>
          <a:p>
            <a:pPr>
              <a:defRPr/>
            </a:pPr>
            <a:endParaRPr lang="tr-TR" sz="2000" dirty="0"/>
          </a:p>
        </p:txBody>
      </p:sp>
    </p:spTree>
    <p:extLst>
      <p:ext uri="{BB962C8B-B14F-4D97-AF65-F5344CB8AC3E}">
        <p14:creationId xmlns:p14="http://schemas.microsoft.com/office/powerpoint/2010/main" val="32669680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1 Başlık"/>
          <p:cNvSpPr>
            <a:spLocks noGrp="1"/>
          </p:cNvSpPr>
          <p:nvPr>
            <p:ph type="title"/>
          </p:nvPr>
        </p:nvSpPr>
        <p:spPr>
          <a:gradFill rotWithShape="0">
            <a:gsLst>
              <a:gs pos="0">
                <a:srgbClr val="03D4A8"/>
              </a:gs>
              <a:gs pos="25000">
                <a:srgbClr val="21D6E0"/>
              </a:gs>
              <a:gs pos="75000">
                <a:srgbClr val="0087E6"/>
              </a:gs>
              <a:gs pos="100000">
                <a:srgbClr val="005CBF"/>
              </a:gs>
            </a:gsLst>
            <a:lin ang="5400000"/>
          </a:gradFill>
        </p:spPr>
        <p:txBody>
          <a:bodyPr/>
          <a:lstStyle/>
          <a:p>
            <a:pPr algn="ctr"/>
            <a:r>
              <a:rPr lang="tr-TR" sz="3200" dirty="0" smtClean="0">
                <a:solidFill>
                  <a:schemeClr val="tx1"/>
                </a:solidFill>
                <a:latin typeface="Times New Roman" pitchFamily="18" charset="0"/>
                <a:cs typeface="Times New Roman" pitchFamily="18" charset="0"/>
              </a:rPr>
              <a:t>Baz İstasyonları </a:t>
            </a:r>
          </a:p>
        </p:txBody>
      </p:sp>
      <p:sp>
        <p:nvSpPr>
          <p:cNvPr id="3" name="2 İçerik Yer Tutucusu"/>
          <p:cNvSpPr>
            <a:spLocks noGrp="1"/>
          </p:cNvSpPr>
          <p:nvPr>
            <p:ph idx="1"/>
          </p:nvPr>
        </p:nvSpPr>
        <p:spPr>
          <a:xfrm>
            <a:off x="457200" y="1600200"/>
            <a:ext cx="5486400" cy="4876800"/>
          </a:xfrm>
          <a:solidFill>
            <a:srgbClr val="FFFF00">
              <a:alpha val="43000"/>
            </a:srgbClr>
          </a:solidFill>
        </p:spPr>
        <p:txBody>
          <a:bodyPr>
            <a:normAutofit fontScale="85000" lnSpcReduction="20000"/>
          </a:bodyPr>
          <a:lstStyle/>
          <a:p>
            <a:pPr algn="just">
              <a:defRPr/>
            </a:pPr>
            <a:r>
              <a:rPr lang="da-DK" sz="3000" b="1" dirty="0" smtClean="0">
                <a:solidFill>
                  <a:schemeClr val="tx1"/>
                </a:solidFill>
                <a:latin typeface="Times New Roman" pitchFamily="18" charset="0"/>
                <a:cs typeface="Times New Roman" pitchFamily="18" charset="0"/>
              </a:rPr>
              <a:t>H</a:t>
            </a:r>
            <a:r>
              <a:rPr lang="tr-TR" sz="3000" b="1" dirty="0" smtClean="0">
                <a:solidFill>
                  <a:schemeClr val="tx1"/>
                </a:solidFill>
                <a:latin typeface="Times New Roman" pitchFamily="18" charset="0"/>
                <a:cs typeface="Times New Roman" pitchFamily="18" charset="0"/>
              </a:rPr>
              <a:t>GK. T. 17.12.2012, </a:t>
            </a:r>
            <a:r>
              <a:rPr lang="da-DK" sz="3000" b="1" dirty="0" smtClean="0">
                <a:solidFill>
                  <a:schemeClr val="tx1"/>
                </a:solidFill>
                <a:latin typeface="Times New Roman" pitchFamily="18" charset="0"/>
                <a:cs typeface="Times New Roman" pitchFamily="18" charset="0"/>
              </a:rPr>
              <a:t>E. 2012/4-822</a:t>
            </a:r>
            <a:r>
              <a:rPr lang="tr-TR" sz="3000" b="1" dirty="0" smtClean="0">
                <a:solidFill>
                  <a:schemeClr val="tx1"/>
                </a:solidFill>
                <a:latin typeface="Times New Roman" pitchFamily="18" charset="0"/>
                <a:cs typeface="Times New Roman" pitchFamily="18" charset="0"/>
              </a:rPr>
              <a:t>, </a:t>
            </a:r>
            <a:r>
              <a:rPr lang="da-DK" sz="3000" b="1" dirty="0" smtClean="0">
                <a:solidFill>
                  <a:schemeClr val="tx1"/>
                </a:solidFill>
                <a:latin typeface="Times New Roman" pitchFamily="18" charset="0"/>
                <a:cs typeface="Times New Roman" pitchFamily="18" charset="0"/>
              </a:rPr>
              <a:t>K. 2012/727</a:t>
            </a:r>
          </a:p>
          <a:p>
            <a:pPr algn="just">
              <a:buFontTx/>
              <a:buNone/>
              <a:defRPr/>
            </a:pPr>
            <a:r>
              <a:rPr lang="tr-TR" sz="1800" dirty="0" smtClean="0">
                <a:latin typeface="Times New Roman" pitchFamily="18" charset="0"/>
                <a:cs typeface="Times New Roman" pitchFamily="18" charset="0"/>
              </a:rPr>
              <a:t>	</a:t>
            </a:r>
            <a:r>
              <a:rPr lang="tr-TR" sz="2400" dirty="0" smtClean="0">
                <a:latin typeface="Times New Roman" pitchFamily="18" charset="0"/>
                <a:cs typeface="Times New Roman" pitchFamily="18" charset="0"/>
              </a:rPr>
              <a:t>“Baz istasyonunun getirdiği yararın haberleşmeyi amaçladığı görülmekteyse de </a:t>
            </a:r>
            <a:r>
              <a:rPr lang="tr-TR" sz="2400" b="1" i="1" dirty="0" smtClean="0">
                <a:effectLst>
                  <a:outerShdw blurRad="38100" dist="38100" dir="2700000" algn="tl">
                    <a:srgbClr val="000000">
                      <a:alpha val="43137"/>
                    </a:srgbClr>
                  </a:outerShdw>
                </a:effectLst>
                <a:latin typeface="Times New Roman" pitchFamily="18" charset="0"/>
                <a:cs typeface="Times New Roman" pitchFamily="18" charset="0"/>
              </a:rPr>
              <a:t>zararının insan sağlığı ve yaşamı ile ilgili olduğu gözetildiğinde ikinci değere önem verilmesi gerekir</a:t>
            </a:r>
            <a:r>
              <a:rPr lang="tr-TR" sz="2400" dirty="0" smtClean="0">
                <a:latin typeface="Times New Roman" pitchFamily="18" charset="0"/>
                <a:cs typeface="Times New Roman" pitchFamily="18" charset="0"/>
              </a:rPr>
              <a:t>. Bu itibarla yapılan belirlemelerin dar anlamda parayla ölçülebilen bir zarar yok ise de </a:t>
            </a:r>
            <a:r>
              <a:rPr lang="tr-TR" sz="2400" b="1" u="sng" dirty="0" smtClean="0">
                <a:latin typeface="Times New Roman" pitchFamily="18" charset="0"/>
                <a:cs typeface="Times New Roman" pitchFamily="18" charset="0"/>
              </a:rPr>
              <a:t>çevre binalarda ve bu bağlamda davacının oturduğu konutta yaşayanlar için sağlık bakımından büyük endişeler taşıdığı, psikolojik olarak yaşamlarını olumsuz bir biçimde etkilediği ve bunun da psikolojik yapıda tedirginlik ve ümitsizlik yaratacağı ve bu haliyle de yaşamdaki sağlık değerleri düşünüldüğünde burada oturmanın olumsuz hale geleceği nazara alınarak davacının zarar gördüğü kabul edilmiş”</a:t>
            </a:r>
            <a:r>
              <a:rPr lang="tr-TR" sz="2400" dirty="0" smtClean="0">
                <a:latin typeface="Times New Roman" pitchFamily="18" charset="0"/>
                <a:cs typeface="Times New Roman" pitchFamily="18" charset="0"/>
              </a:rPr>
              <a:t> tir. </a:t>
            </a:r>
            <a:endParaRPr lang="tr-TR" sz="2400" dirty="0">
              <a:latin typeface="Times New Roman" pitchFamily="18" charset="0"/>
              <a:cs typeface="Times New Roman" pitchFamily="18" charset="0"/>
            </a:endParaRPr>
          </a:p>
        </p:txBody>
      </p:sp>
      <p:pic>
        <p:nvPicPr>
          <p:cNvPr id="45060" name="Picture 2" descr="http://www.dunya.com/d/news/1180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43600" y="1600200"/>
            <a:ext cx="2933700" cy="487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9116103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lga Biçimi">
  <a:themeElements>
    <a:clrScheme name="Dalga Biçimi">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Dalga Biçimi">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alga Biçimi">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TotalTime>
  <Words>350</Words>
  <Application>Microsoft Office PowerPoint</Application>
  <PresentationFormat>Ekran Gösterisi (4:3)</PresentationFormat>
  <Paragraphs>51</Paragraphs>
  <Slides>9</Slides>
  <Notes>0</Notes>
  <HiddenSlides>0</HiddenSlides>
  <MMClips>0</MMClips>
  <ScaleCrop>false</ScaleCrop>
  <HeadingPairs>
    <vt:vector size="6" baseType="variant">
      <vt:variant>
        <vt:lpstr>Tema</vt:lpstr>
      </vt:variant>
      <vt:variant>
        <vt:i4>1</vt:i4>
      </vt:variant>
      <vt:variant>
        <vt:lpstr>Katıştırılmış OLE Hizmet Programları</vt:lpstr>
      </vt:variant>
      <vt:variant>
        <vt:i4>1</vt:i4>
      </vt:variant>
      <vt:variant>
        <vt:lpstr>Slayt Başlıkları</vt:lpstr>
      </vt:variant>
      <vt:variant>
        <vt:i4>9</vt:i4>
      </vt:variant>
    </vt:vector>
  </HeadingPairs>
  <TitlesOfParts>
    <vt:vector size="11" baseType="lpstr">
      <vt:lpstr>Dalga Biçimi</vt:lpstr>
      <vt:lpstr>Belge</vt:lpstr>
      <vt:lpstr>PowerPoint Sunusu</vt:lpstr>
      <vt:lpstr>PowerPoint Sunusu</vt:lpstr>
      <vt:lpstr>ÖZEN SORUMLULUĞU (OLAĞAN SEBEP SORUMLULUĞU)</vt:lpstr>
      <vt:lpstr>PowerPoint Sunusu</vt:lpstr>
      <vt:lpstr>PowerPoint Sunusu</vt:lpstr>
      <vt:lpstr>  4. HD. T. 18.03.1980, E. 1980/2696, K. 1980/3507</vt:lpstr>
      <vt:lpstr>PowerPoint Sunusu</vt:lpstr>
      <vt:lpstr>Yargıtay Uygulaması </vt:lpstr>
      <vt:lpstr>Baz İstasyonları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asus</dc:creator>
  <cp:lastModifiedBy>Veysel Başpınar</cp:lastModifiedBy>
  <cp:revision>8</cp:revision>
  <dcterms:created xsi:type="dcterms:W3CDTF">2018-02-28T12:55:30Z</dcterms:created>
  <dcterms:modified xsi:type="dcterms:W3CDTF">2018-03-03T11:01:51Z</dcterms:modified>
</cp:coreProperties>
</file>