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57" r:id="rId4"/>
    <p:sldId id="260" r:id="rId5"/>
    <p:sldId id="261" r:id="rId6"/>
    <p:sldId id="277" r:id="rId7"/>
    <p:sldId id="279" r:id="rId8"/>
    <p:sldId id="263" r:id="rId9"/>
    <p:sldId id="266"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97" autoAdjust="0"/>
    <p:restoredTop sz="94660"/>
  </p:normalViewPr>
  <p:slideViewPr>
    <p:cSldViewPr>
      <p:cViewPr>
        <p:scale>
          <a:sx n="100" d="100"/>
          <a:sy n="100" d="100"/>
        </p:scale>
        <p:origin x="58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t>6.04.2022</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BD1420A-4B6B-40FB-9A6F-7E1A814AC037}"/>
              </a:ext>
            </a:extLst>
          </p:cNvPr>
          <p:cNvSpPr>
            <a:spLocks noGrp="1"/>
          </p:cNvSpPr>
          <p:nvPr>
            <p:ph type="title"/>
          </p:nvPr>
        </p:nvSpPr>
        <p:spPr/>
        <p:txBody>
          <a:bodyPr/>
          <a:lstStyle/>
          <a:p>
            <a:r>
              <a:rPr lang="tr-TR" dirty="0">
                <a:solidFill>
                  <a:srgbClr val="00B050"/>
                </a:solidFill>
              </a:rPr>
              <a:t>Çatışma Yönetiminde Liderlik </a:t>
            </a:r>
            <a:endParaRPr lang="tr-TR" dirty="0"/>
          </a:p>
        </p:txBody>
      </p:sp>
      <p:sp>
        <p:nvSpPr>
          <p:cNvPr id="3" name="İçerik Yer Tutucusu 2">
            <a:extLst>
              <a:ext uri="{FF2B5EF4-FFF2-40B4-BE49-F238E27FC236}">
                <a16:creationId xmlns:a16="http://schemas.microsoft.com/office/drawing/2014/main" id="{ED201B8C-32A2-4846-9446-735E4EDF42D0}"/>
              </a:ext>
            </a:extLst>
          </p:cNvPr>
          <p:cNvSpPr>
            <a:spLocks noGrp="1"/>
          </p:cNvSpPr>
          <p:nvPr>
            <p:ph idx="1"/>
          </p:nvPr>
        </p:nvSpPr>
        <p:spPr/>
        <p:txBody>
          <a:bodyPr>
            <a:normAutofit fontScale="92500" lnSpcReduction="10000"/>
          </a:bodyPr>
          <a:lstStyle/>
          <a:p>
            <a:pPr algn="just"/>
            <a:r>
              <a:rPr lang="tr-TR" dirty="0"/>
              <a:t>«Yönetim bir örgütte önceden belirlenmiş amaçları gerçekleştirecek işleri yapmak için bir araya getirilen insanları örgütleyip eşgüdümleyerek eyleme geçirme sürecidir»            (Başaran, 1989, s.14). İnsanları eyleme geçirme sürecinde çatışmaların olması kaçınılmazdır. Çatışmaları çözme işi yöneticinindir. Yöneticinin liderlik özelliği çatışmayı çözme sürecini etkiler.  Bu nedenle liderlik kavramının ve liderlik türlerinin incelenmesi gereklidir.</a:t>
            </a:r>
          </a:p>
          <a:p>
            <a:pPr algn="just"/>
            <a:endParaRPr lang="tr-TR" dirty="0"/>
          </a:p>
        </p:txBody>
      </p:sp>
    </p:spTree>
    <p:extLst>
      <p:ext uri="{BB962C8B-B14F-4D97-AF65-F5344CB8AC3E}">
        <p14:creationId xmlns:p14="http://schemas.microsoft.com/office/powerpoint/2010/main" val="2653393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FC52F07-0FC6-4919-9991-129F13C91ED1}"/>
              </a:ext>
            </a:extLst>
          </p:cNvPr>
          <p:cNvSpPr>
            <a:spLocks noGrp="1"/>
          </p:cNvSpPr>
          <p:nvPr>
            <p:ph type="title"/>
          </p:nvPr>
        </p:nvSpPr>
        <p:spPr/>
        <p:txBody>
          <a:bodyPr/>
          <a:lstStyle/>
          <a:p>
            <a:r>
              <a:rPr lang="tr-TR" dirty="0">
                <a:solidFill>
                  <a:srgbClr val="00B050"/>
                </a:solidFill>
              </a:rPr>
              <a:t>Çatışma Yönetiminde Liderlik</a:t>
            </a:r>
            <a:endParaRPr lang="tr-TR" dirty="0"/>
          </a:p>
        </p:txBody>
      </p:sp>
      <p:sp>
        <p:nvSpPr>
          <p:cNvPr id="3" name="İçerik Yer Tutucusu 2">
            <a:extLst>
              <a:ext uri="{FF2B5EF4-FFF2-40B4-BE49-F238E27FC236}">
                <a16:creationId xmlns:a16="http://schemas.microsoft.com/office/drawing/2014/main" id="{6175F6D0-790D-445D-B802-1E18BBABCBD0}"/>
              </a:ext>
            </a:extLst>
          </p:cNvPr>
          <p:cNvSpPr>
            <a:spLocks noGrp="1"/>
          </p:cNvSpPr>
          <p:nvPr>
            <p:ph idx="1"/>
          </p:nvPr>
        </p:nvSpPr>
        <p:spPr/>
        <p:txBody>
          <a:bodyPr>
            <a:normAutofit/>
          </a:bodyPr>
          <a:lstStyle/>
          <a:p>
            <a:pPr algn="just"/>
            <a:r>
              <a:rPr lang="tr-TR" dirty="0"/>
              <a:t>Liderlik toplumun her alanında ihtiyaç duyulan geçmişten günümüze kuramsal olarak farklı şekillerde ele alınan bir kavramdır. Teknolojik değişimler, bilginin üretim ve yoğunluğunun hızla artması, kaynakların sınırlı olması rekabetin artması, örgütlerde liderlik anlayışlarının değişmesine yeni liderlik tiplerinin ortaya çıkmasına neden olmuştur. (Özbek ve </a:t>
            </a:r>
            <a:r>
              <a:rPr lang="tr-TR" dirty="0" err="1"/>
              <a:t>Kızılyallı</a:t>
            </a:r>
            <a:r>
              <a:rPr lang="tr-TR" dirty="0"/>
              <a:t>, 2017).</a:t>
            </a:r>
          </a:p>
          <a:p>
            <a:endParaRPr lang="tr-TR" dirty="0"/>
          </a:p>
        </p:txBody>
      </p:sp>
    </p:spTree>
    <p:extLst>
      <p:ext uri="{BB962C8B-B14F-4D97-AF65-F5344CB8AC3E}">
        <p14:creationId xmlns:p14="http://schemas.microsoft.com/office/powerpoint/2010/main" val="27225534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B02E1F4-64AB-46CE-B61F-B99AD3E657F5}"/>
              </a:ext>
            </a:extLst>
          </p:cNvPr>
          <p:cNvSpPr>
            <a:spLocks noGrp="1"/>
          </p:cNvSpPr>
          <p:nvPr>
            <p:ph type="title"/>
          </p:nvPr>
        </p:nvSpPr>
        <p:spPr/>
        <p:txBody>
          <a:bodyPr/>
          <a:lstStyle/>
          <a:p>
            <a:r>
              <a:rPr lang="tr-TR" dirty="0">
                <a:solidFill>
                  <a:srgbClr val="00B050"/>
                </a:solidFill>
              </a:rPr>
              <a:t>Çatışma Yönetiminde Liderlik</a:t>
            </a:r>
            <a:endParaRPr lang="tr-TR" dirty="0"/>
          </a:p>
        </p:txBody>
      </p:sp>
      <p:sp>
        <p:nvSpPr>
          <p:cNvPr id="3" name="İçerik Yer Tutucusu 2">
            <a:extLst>
              <a:ext uri="{FF2B5EF4-FFF2-40B4-BE49-F238E27FC236}">
                <a16:creationId xmlns:a16="http://schemas.microsoft.com/office/drawing/2014/main" id="{CD47A45C-74BA-44F8-B3A6-7DA5E706DE1E}"/>
              </a:ext>
            </a:extLst>
          </p:cNvPr>
          <p:cNvSpPr>
            <a:spLocks noGrp="1"/>
          </p:cNvSpPr>
          <p:nvPr>
            <p:ph idx="1"/>
          </p:nvPr>
        </p:nvSpPr>
        <p:spPr/>
        <p:txBody>
          <a:bodyPr>
            <a:normAutofit/>
          </a:bodyPr>
          <a:lstStyle/>
          <a:p>
            <a:pPr algn="just"/>
            <a:r>
              <a:rPr lang="tr-TR" dirty="0"/>
              <a:t>Örgütlerdeki insan ilişkileri, yöneticilerin ve </a:t>
            </a:r>
            <a:r>
              <a:rPr lang="tr-TR" dirty="0" err="1"/>
              <a:t>işgörenlerin</a:t>
            </a:r>
            <a:r>
              <a:rPr lang="tr-TR" dirty="0"/>
              <a:t> insanları anlama ve kavrama anlayışlarından etkilenir. Bu nedenle yöneticilerin liderlik tarzları ile çatışmaları çözme tarzları arasında bir benzerlik vardır. (Ceylan, 2013, s., 168).</a:t>
            </a:r>
          </a:p>
          <a:p>
            <a:endParaRPr lang="tr-TR" dirty="0"/>
          </a:p>
        </p:txBody>
      </p:sp>
    </p:spTree>
    <p:extLst>
      <p:ext uri="{BB962C8B-B14F-4D97-AF65-F5344CB8AC3E}">
        <p14:creationId xmlns:p14="http://schemas.microsoft.com/office/powerpoint/2010/main" val="33627092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F3CD4FA-A18A-4450-B0C5-09BDB29D7450}"/>
              </a:ext>
            </a:extLst>
          </p:cNvPr>
          <p:cNvSpPr>
            <a:spLocks noGrp="1"/>
          </p:cNvSpPr>
          <p:nvPr>
            <p:ph type="title"/>
          </p:nvPr>
        </p:nvSpPr>
        <p:spPr/>
        <p:txBody>
          <a:bodyPr>
            <a:normAutofit/>
          </a:bodyPr>
          <a:lstStyle/>
          <a:p>
            <a:r>
              <a:rPr lang="tr-TR" dirty="0">
                <a:solidFill>
                  <a:srgbClr val="00B050"/>
                </a:solidFill>
              </a:rPr>
              <a:t>Çatışma Yönetimi ve Liderlik Türleri</a:t>
            </a:r>
          </a:p>
        </p:txBody>
      </p:sp>
      <p:sp>
        <p:nvSpPr>
          <p:cNvPr id="3" name="İçerik Yer Tutucusu 2">
            <a:extLst>
              <a:ext uri="{FF2B5EF4-FFF2-40B4-BE49-F238E27FC236}">
                <a16:creationId xmlns:a16="http://schemas.microsoft.com/office/drawing/2014/main" id="{9C7EE664-FD8F-4BAE-B127-CBFA0B245A99}"/>
              </a:ext>
            </a:extLst>
          </p:cNvPr>
          <p:cNvSpPr>
            <a:spLocks noGrp="1"/>
          </p:cNvSpPr>
          <p:nvPr>
            <p:ph idx="1"/>
          </p:nvPr>
        </p:nvSpPr>
        <p:spPr/>
        <p:txBody>
          <a:bodyPr>
            <a:normAutofit lnSpcReduction="10000"/>
          </a:bodyPr>
          <a:lstStyle/>
          <a:p>
            <a:pPr algn="just"/>
            <a:r>
              <a:rPr lang="tr-TR" dirty="0"/>
              <a:t>Çatışmayı ve çatışmanın yarattığı sorunları ortadan kaldırmak yöneticilerin görevidir. Yönetici çatışmayı yöneterek örgütün yaratıcılık yeteneğini engellenmesini önler. Burada  yöneticinin göstereceği liderlik davranışı çatışmanın çözümlenme biçimin  de etkiler(Güney, 2007, 51). Katılımcı ve destekleyici liderlik tarzı çatışmanın daha sağlıklı yönetilmesini sağlayabilir (Yüksel, 2007, 165). </a:t>
            </a:r>
          </a:p>
        </p:txBody>
      </p:sp>
    </p:spTree>
    <p:extLst>
      <p:ext uri="{BB962C8B-B14F-4D97-AF65-F5344CB8AC3E}">
        <p14:creationId xmlns:p14="http://schemas.microsoft.com/office/powerpoint/2010/main" val="33755241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403BC04-C149-46E8-9A24-5CEAF02D5ED3}"/>
              </a:ext>
            </a:extLst>
          </p:cNvPr>
          <p:cNvSpPr>
            <a:spLocks noGrp="1"/>
          </p:cNvSpPr>
          <p:nvPr>
            <p:ph type="title"/>
          </p:nvPr>
        </p:nvSpPr>
        <p:spPr/>
        <p:txBody>
          <a:bodyPr>
            <a:normAutofit/>
          </a:bodyPr>
          <a:lstStyle/>
          <a:p>
            <a:r>
              <a:rPr lang="tr-TR" dirty="0">
                <a:solidFill>
                  <a:srgbClr val="00B050"/>
                </a:solidFill>
              </a:rPr>
              <a:t>Lider ile Yönetici Arasındaki Farklar</a:t>
            </a:r>
          </a:p>
        </p:txBody>
      </p:sp>
      <p:graphicFrame>
        <p:nvGraphicFramePr>
          <p:cNvPr id="4" name="İçerik Yer Tutucusu 3">
            <a:extLst>
              <a:ext uri="{FF2B5EF4-FFF2-40B4-BE49-F238E27FC236}">
                <a16:creationId xmlns:a16="http://schemas.microsoft.com/office/drawing/2014/main" id="{630D0D1E-EF2C-4BE2-BAE2-C7E1DC7F6815}"/>
              </a:ext>
            </a:extLst>
          </p:cNvPr>
          <p:cNvGraphicFramePr>
            <a:graphicFrameLocks noGrp="1"/>
          </p:cNvGraphicFramePr>
          <p:nvPr>
            <p:ph idx="1"/>
            <p:extLst>
              <p:ext uri="{D42A27DB-BD31-4B8C-83A1-F6EECF244321}">
                <p14:modId xmlns:p14="http://schemas.microsoft.com/office/powerpoint/2010/main" val="3492130931"/>
              </p:ext>
            </p:extLst>
          </p:nvPr>
        </p:nvGraphicFramePr>
        <p:xfrm>
          <a:off x="1547664" y="1763014"/>
          <a:ext cx="6624736" cy="3481268"/>
        </p:xfrm>
        <a:graphic>
          <a:graphicData uri="http://schemas.openxmlformats.org/drawingml/2006/table">
            <a:tbl>
              <a:tblPr firstRow="1" firstCol="1" bandRow="1">
                <a:tableStyleId>{5C22544A-7EE6-4342-B048-85BDC9FD1C3A}</a:tableStyleId>
              </a:tblPr>
              <a:tblGrid>
                <a:gridCol w="3623509">
                  <a:extLst>
                    <a:ext uri="{9D8B030D-6E8A-4147-A177-3AD203B41FA5}">
                      <a16:colId xmlns:a16="http://schemas.microsoft.com/office/drawing/2014/main" val="4026101021"/>
                    </a:ext>
                  </a:extLst>
                </a:gridCol>
                <a:gridCol w="3001227">
                  <a:extLst>
                    <a:ext uri="{9D8B030D-6E8A-4147-A177-3AD203B41FA5}">
                      <a16:colId xmlns:a16="http://schemas.microsoft.com/office/drawing/2014/main" val="539314766"/>
                    </a:ext>
                  </a:extLst>
                </a:gridCol>
              </a:tblGrid>
              <a:tr h="275731">
                <a:tc>
                  <a:txBody>
                    <a:bodyPr/>
                    <a:lstStyle/>
                    <a:p>
                      <a:pPr>
                        <a:lnSpc>
                          <a:spcPct val="115000"/>
                        </a:lnSpc>
                        <a:spcAft>
                          <a:spcPts val="0"/>
                        </a:spcAft>
                      </a:pPr>
                      <a:r>
                        <a:rPr lang="tr-TR" sz="1600">
                          <a:effectLst/>
                        </a:rPr>
                        <a:t>Lider</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tr-TR" sz="1600">
                          <a:effectLst/>
                        </a:rPr>
                        <a:t>Yönetici</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89361154"/>
                  </a:ext>
                </a:extLst>
              </a:tr>
              <a:tr h="3205537">
                <a:tc>
                  <a:txBody>
                    <a:bodyPr/>
                    <a:lstStyle/>
                    <a:p>
                      <a:pPr>
                        <a:lnSpc>
                          <a:spcPct val="115000"/>
                        </a:lnSpc>
                        <a:spcAft>
                          <a:spcPts val="0"/>
                        </a:spcAft>
                      </a:pPr>
                      <a:r>
                        <a:rPr lang="tr-TR" sz="1600" dirty="0">
                          <a:effectLst/>
                        </a:rPr>
                        <a:t>Değişmeyle ilgilenir.</a:t>
                      </a:r>
                    </a:p>
                    <a:p>
                      <a:pPr>
                        <a:lnSpc>
                          <a:spcPct val="115000"/>
                        </a:lnSpc>
                        <a:spcAft>
                          <a:spcPts val="0"/>
                        </a:spcAft>
                      </a:pPr>
                      <a:r>
                        <a:rPr lang="tr-TR" sz="1600" dirty="0">
                          <a:effectLst/>
                        </a:rPr>
                        <a:t>Yönlendiricidir.</a:t>
                      </a:r>
                    </a:p>
                    <a:p>
                      <a:pPr>
                        <a:lnSpc>
                          <a:spcPct val="115000"/>
                        </a:lnSpc>
                        <a:spcAft>
                          <a:spcPts val="0"/>
                        </a:spcAft>
                      </a:pPr>
                      <a:r>
                        <a:rPr lang="tr-TR" sz="1600" dirty="0">
                          <a:effectLst/>
                        </a:rPr>
                        <a:t>Konuşma metnini kendisi yazar.</a:t>
                      </a:r>
                    </a:p>
                    <a:p>
                      <a:pPr>
                        <a:lnSpc>
                          <a:spcPct val="115000"/>
                        </a:lnSpc>
                        <a:spcAft>
                          <a:spcPts val="0"/>
                        </a:spcAft>
                      </a:pPr>
                      <a:r>
                        <a:rPr lang="tr-TR" sz="1600" dirty="0">
                          <a:effectLst/>
                        </a:rPr>
                        <a:t>Moral otoriteye dayanır.</a:t>
                      </a:r>
                    </a:p>
                    <a:p>
                      <a:pPr>
                        <a:lnSpc>
                          <a:spcPct val="115000"/>
                        </a:lnSpc>
                        <a:spcAft>
                          <a:spcPts val="0"/>
                        </a:spcAft>
                      </a:pPr>
                      <a:r>
                        <a:rPr lang="tr-TR" sz="1600" dirty="0">
                          <a:effectLst/>
                        </a:rPr>
                        <a:t>İzleyenlere mücadele ruhu aşılar.</a:t>
                      </a:r>
                    </a:p>
                    <a:p>
                      <a:pPr>
                        <a:lnSpc>
                          <a:spcPct val="115000"/>
                        </a:lnSpc>
                        <a:spcAft>
                          <a:spcPts val="0"/>
                        </a:spcAft>
                      </a:pPr>
                      <a:r>
                        <a:rPr lang="tr-TR" sz="1600" dirty="0">
                          <a:effectLst/>
                        </a:rPr>
                        <a:t>Vizyon sahibidir.</a:t>
                      </a:r>
                    </a:p>
                    <a:p>
                      <a:pPr>
                        <a:lnSpc>
                          <a:spcPct val="115000"/>
                        </a:lnSpc>
                        <a:spcAft>
                          <a:spcPts val="0"/>
                        </a:spcAft>
                      </a:pPr>
                      <a:r>
                        <a:rPr lang="tr-TR" sz="1600" dirty="0">
                          <a:effectLst/>
                        </a:rPr>
                        <a:t>Paylaşılmış amaca dayalı gücü vardır.</a:t>
                      </a:r>
                    </a:p>
                    <a:p>
                      <a:pPr>
                        <a:lnSpc>
                          <a:spcPct val="115000"/>
                        </a:lnSpc>
                        <a:spcAft>
                          <a:spcPts val="0"/>
                        </a:spcAft>
                      </a:pPr>
                      <a:r>
                        <a:rPr lang="tr-TR" sz="1600" dirty="0">
                          <a:effectLst/>
                        </a:rPr>
                        <a:t> Güdüler.</a:t>
                      </a:r>
                    </a:p>
                    <a:p>
                      <a:pPr>
                        <a:lnSpc>
                          <a:spcPct val="115000"/>
                        </a:lnSpc>
                        <a:spcAft>
                          <a:spcPts val="0"/>
                        </a:spcAft>
                      </a:pPr>
                      <a:r>
                        <a:rPr lang="tr-TR" sz="1600" dirty="0">
                          <a:effectLst/>
                        </a:rPr>
                        <a:t>İlham verir.</a:t>
                      </a:r>
                    </a:p>
                    <a:p>
                      <a:pPr>
                        <a:lnSpc>
                          <a:spcPct val="115000"/>
                        </a:lnSpc>
                        <a:spcAft>
                          <a:spcPts val="0"/>
                        </a:spcAft>
                      </a:pPr>
                      <a:r>
                        <a:rPr lang="tr-TR" sz="1600" dirty="0">
                          <a:effectLst/>
                        </a:rPr>
                        <a:t>Aydınlatır.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tr-TR" sz="1600" dirty="0">
                          <a:effectLst/>
                        </a:rPr>
                        <a:t>Yapıyı korumayla ilgilenir.</a:t>
                      </a:r>
                    </a:p>
                    <a:p>
                      <a:pPr>
                        <a:lnSpc>
                          <a:spcPct val="115000"/>
                        </a:lnSpc>
                        <a:spcAft>
                          <a:spcPts val="0"/>
                        </a:spcAft>
                      </a:pPr>
                      <a:r>
                        <a:rPr lang="tr-TR" sz="1600" dirty="0">
                          <a:effectLst/>
                        </a:rPr>
                        <a:t>Yöneticidir.</a:t>
                      </a:r>
                    </a:p>
                    <a:p>
                      <a:pPr>
                        <a:lnSpc>
                          <a:spcPct val="115000"/>
                        </a:lnSpc>
                        <a:spcAft>
                          <a:spcPts val="0"/>
                        </a:spcAft>
                      </a:pPr>
                      <a:r>
                        <a:rPr lang="tr-TR" sz="1600" dirty="0">
                          <a:effectLst/>
                        </a:rPr>
                        <a:t>Yazılan konuşma metnin okur.</a:t>
                      </a:r>
                    </a:p>
                    <a:p>
                      <a:pPr>
                        <a:lnSpc>
                          <a:spcPct val="115000"/>
                        </a:lnSpc>
                        <a:spcAft>
                          <a:spcPts val="0"/>
                        </a:spcAft>
                      </a:pPr>
                      <a:r>
                        <a:rPr lang="tr-TR" sz="1600" dirty="0">
                          <a:effectLst/>
                        </a:rPr>
                        <a:t>Bürokratik otoriteye dayanır.</a:t>
                      </a:r>
                    </a:p>
                    <a:p>
                      <a:pPr>
                        <a:lnSpc>
                          <a:spcPct val="115000"/>
                        </a:lnSpc>
                        <a:spcAft>
                          <a:spcPts val="0"/>
                        </a:spcAft>
                      </a:pPr>
                      <a:r>
                        <a:rPr lang="tr-TR" sz="1600" dirty="0">
                          <a:effectLst/>
                        </a:rPr>
                        <a:t>Mutlu topluluğu korur.</a:t>
                      </a:r>
                    </a:p>
                    <a:p>
                      <a:pPr>
                        <a:lnSpc>
                          <a:spcPct val="115000"/>
                        </a:lnSpc>
                        <a:spcAft>
                          <a:spcPts val="0"/>
                        </a:spcAft>
                      </a:pPr>
                      <a:r>
                        <a:rPr lang="tr-TR" sz="1600" dirty="0">
                          <a:effectLst/>
                        </a:rPr>
                        <a:t>Liste ve bütçe sahibidir.</a:t>
                      </a:r>
                    </a:p>
                    <a:p>
                      <a:pPr>
                        <a:lnSpc>
                          <a:spcPct val="115000"/>
                        </a:lnSpc>
                        <a:spcAft>
                          <a:spcPts val="0"/>
                        </a:spcAft>
                      </a:pPr>
                      <a:r>
                        <a:rPr lang="tr-TR" sz="1600" dirty="0">
                          <a:effectLst/>
                        </a:rPr>
                        <a:t>Ödül ve cezaya dayalı gücü vardır.</a:t>
                      </a:r>
                    </a:p>
                    <a:p>
                      <a:pPr>
                        <a:lnSpc>
                          <a:spcPct val="115000"/>
                        </a:lnSpc>
                        <a:spcAft>
                          <a:spcPts val="0"/>
                        </a:spcAft>
                      </a:pPr>
                      <a:r>
                        <a:rPr lang="tr-TR" sz="1600" dirty="0">
                          <a:effectLst/>
                        </a:rPr>
                        <a:t>Denetler.</a:t>
                      </a:r>
                    </a:p>
                    <a:p>
                      <a:pPr>
                        <a:lnSpc>
                          <a:spcPct val="115000"/>
                        </a:lnSpc>
                        <a:spcAft>
                          <a:spcPts val="0"/>
                        </a:spcAft>
                      </a:pPr>
                      <a:r>
                        <a:rPr lang="tr-TR" sz="1600" dirty="0">
                          <a:effectLst/>
                        </a:rPr>
                        <a:t>Düzenler.</a:t>
                      </a:r>
                    </a:p>
                    <a:p>
                      <a:pPr>
                        <a:lnSpc>
                          <a:spcPct val="115000"/>
                        </a:lnSpc>
                        <a:spcAft>
                          <a:spcPts val="0"/>
                        </a:spcAft>
                      </a:pPr>
                      <a:r>
                        <a:rPr lang="tr-TR" sz="1600" dirty="0">
                          <a:effectLst/>
                        </a:rPr>
                        <a:t>Eşgüdümler.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8697370"/>
                  </a:ext>
                </a:extLst>
              </a:tr>
            </a:tbl>
          </a:graphicData>
        </a:graphic>
      </p:graphicFrame>
      <p:sp>
        <p:nvSpPr>
          <p:cNvPr id="5" name="Dikdörtgen 4">
            <a:extLst>
              <a:ext uri="{FF2B5EF4-FFF2-40B4-BE49-F238E27FC236}">
                <a16:creationId xmlns:a16="http://schemas.microsoft.com/office/drawing/2014/main" id="{6053AC3A-E2CB-4F2D-8521-430A502CECFD}"/>
              </a:ext>
            </a:extLst>
          </p:cNvPr>
          <p:cNvSpPr/>
          <p:nvPr/>
        </p:nvSpPr>
        <p:spPr>
          <a:xfrm>
            <a:off x="2706713" y="5244282"/>
            <a:ext cx="3730573" cy="392159"/>
          </a:xfrm>
          <a:prstGeom prst="rect">
            <a:avLst/>
          </a:prstGeom>
        </p:spPr>
        <p:txBody>
          <a:bodyPr wrap="none">
            <a:spAutoFit/>
          </a:bodyPr>
          <a:lstStyle/>
          <a:p>
            <a:pPr>
              <a:lnSpc>
                <a:spcPct val="115000"/>
              </a:lnSpc>
              <a:spcAft>
                <a:spcPts val="1000"/>
              </a:spcAft>
            </a:pPr>
            <a:r>
              <a:rPr lang="tr-TR" dirty="0">
                <a:latin typeface="Calibri" panose="020F0502020204030204" pitchFamily="34" charset="0"/>
                <a:ea typeface="Calibri" panose="020F0502020204030204" pitchFamily="34" charset="0"/>
                <a:cs typeface="Times New Roman" panose="02020603050405020304" pitchFamily="18" charset="0"/>
              </a:rPr>
              <a:t>(</a:t>
            </a:r>
            <a:r>
              <a:rPr lang="tr-TR" dirty="0" err="1">
                <a:latin typeface="Calibri" panose="020F0502020204030204" pitchFamily="34" charset="0"/>
                <a:ea typeface="Calibri" panose="020F0502020204030204" pitchFamily="34" charset="0"/>
                <a:cs typeface="Times New Roman" panose="02020603050405020304" pitchFamily="18" charset="0"/>
              </a:rPr>
              <a:t>Starrat</a:t>
            </a:r>
            <a:r>
              <a:rPr lang="tr-TR" dirty="0">
                <a:latin typeface="Calibri" panose="020F0502020204030204" pitchFamily="34" charset="0"/>
                <a:ea typeface="Calibri" panose="020F0502020204030204" pitchFamily="34" charset="0"/>
                <a:cs typeface="Times New Roman" panose="02020603050405020304" pitchFamily="18" charset="0"/>
              </a:rPr>
              <a:t>, 1995’den </a:t>
            </a:r>
            <a:r>
              <a:rPr lang="tr-TR" dirty="0" err="1">
                <a:latin typeface="Calibri" panose="020F0502020204030204" pitchFamily="34" charset="0"/>
                <a:ea typeface="Calibri" panose="020F0502020204030204" pitchFamily="34" charset="0"/>
                <a:cs typeface="Times New Roman" panose="02020603050405020304" pitchFamily="18" charset="0"/>
              </a:rPr>
              <a:t>Akt</a:t>
            </a:r>
            <a:r>
              <a:rPr lang="tr-TR" dirty="0">
                <a:latin typeface="Calibri" panose="020F0502020204030204" pitchFamily="34" charset="0"/>
                <a:ea typeface="Calibri" panose="020F0502020204030204" pitchFamily="34" charset="0"/>
                <a:cs typeface="Times New Roman" panose="02020603050405020304" pitchFamily="18" charset="0"/>
              </a:rPr>
              <a:t>.; Çelik, 2003, 3)</a:t>
            </a:r>
          </a:p>
        </p:txBody>
      </p:sp>
    </p:spTree>
    <p:extLst>
      <p:ext uri="{BB962C8B-B14F-4D97-AF65-F5344CB8AC3E}">
        <p14:creationId xmlns:p14="http://schemas.microsoft.com/office/powerpoint/2010/main" val="13141207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41AED9B-2CA2-4C40-983F-1FEB71AF4336}"/>
              </a:ext>
            </a:extLst>
          </p:cNvPr>
          <p:cNvSpPr>
            <a:spLocks noGrp="1"/>
          </p:cNvSpPr>
          <p:nvPr>
            <p:ph type="title"/>
          </p:nvPr>
        </p:nvSpPr>
        <p:spPr/>
        <p:txBody>
          <a:bodyPr/>
          <a:lstStyle/>
          <a:p>
            <a:r>
              <a:rPr lang="tr-TR" dirty="0" err="1">
                <a:solidFill>
                  <a:srgbClr val="00B050"/>
                </a:solidFill>
              </a:rPr>
              <a:t>Dönüşümsel</a:t>
            </a:r>
            <a:r>
              <a:rPr lang="tr-TR" dirty="0">
                <a:solidFill>
                  <a:srgbClr val="00B050"/>
                </a:solidFill>
              </a:rPr>
              <a:t> Liderlik</a:t>
            </a:r>
          </a:p>
        </p:txBody>
      </p:sp>
      <p:sp>
        <p:nvSpPr>
          <p:cNvPr id="4" name="Metin kutusu 3">
            <a:extLst>
              <a:ext uri="{FF2B5EF4-FFF2-40B4-BE49-F238E27FC236}">
                <a16:creationId xmlns:a16="http://schemas.microsoft.com/office/drawing/2014/main" id="{8151D300-FDC5-7C4D-A1B0-A05E8AFDFFF4}"/>
              </a:ext>
            </a:extLst>
          </p:cNvPr>
          <p:cNvSpPr txBox="1"/>
          <p:nvPr/>
        </p:nvSpPr>
        <p:spPr>
          <a:xfrm>
            <a:off x="755576" y="1859339"/>
            <a:ext cx="7784192" cy="3139321"/>
          </a:xfrm>
          <a:prstGeom prst="rect">
            <a:avLst/>
          </a:prstGeom>
          <a:noFill/>
        </p:spPr>
        <p:txBody>
          <a:bodyPr wrap="square" rtlCol="0">
            <a:spAutoFit/>
          </a:bodyPr>
          <a:lstStyle/>
          <a:p>
            <a:pPr marL="257175" indent="-257175" algn="just">
              <a:buFontTx/>
              <a:buChar char="-"/>
            </a:pPr>
            <a:r>
              <a:rPr lang="tr-TR" dirty="0" err="1"/>
              <a:t>Dönüşümsel</a:t>
            </a:r>
            <a:r>
              <a:rPr lang="tr-TR" dirty="0"/>
              <a:t> liderlik insan ve değişim odaklı bir yaklaşımdır. </a:t>
            </a:r>
            <a:r>
              <a:rPr lang="tr-TR" dirty="0" err="1"/>
              <a:t>Dönüşümsel</a:t>
            </a:r>
            <a:r>
              <a:rPr lang="tr-TR" dirty="0"/>
              <a:t> lider, kendini izleyenlerin davranışları üzerinde dönüşüm sağlayarak örgütün değişimi ve çevreye uyumunu sağlar (Celep, 2004, 23).</a:t>
            </a:r>
          </a:p>
          <a:p>
            <a:endParaRPr lang="tr-TR" dirty="0"/>
          </a:p>
          <a:p>
            <a:pPr marL="257175" indent="-257175" algn="just">
              <a:buFontTx/>
              <a:buChar char="-"/>
            </a:pPr>
            <a:r>
              <a:rPr lang="tr-TR" dirty="0" err="1"/>
              <a:t>Dönüşümsel</a:t>
            </a:r>
            <a:r>
              <a:rPr lang="tr-TR" dirty="0"/>
              <a:t> lider, güven ve saygı çerçevesinde kurduğu ilişki ve </a:t>
            </a:r>
            <a:r>
              <a:rPr lang="tr-TR" dirty="0" err="1"/>
              <a:t>işgörenle</a:t>
            </a:r>
            <a:r>
              <a:rPr lang="tr-TR" dirty="0"/>
              <a:t> beraber çalışarak  </a:t>
            </a:r>
            <a:r>
              <a:rPr lang="tr-TR" dirty="0" err="1"/>
              <a:t>işgörenin</a:t>
            </a:r>
            <a:r>
              <a:rPr lang="tr-TR" dirty="0"/>
              <a:t> doyumunu artırır.  </a:t>
            </a:r>
            <a:r>
              <a:rPr lang="tr-TR" dirty="0" err="1"/>
              <a:t>Dönüşümsel</a:t>
            </a:r>
            <a:r>
              <a:rPr lang="tr-TR" dirty="0"/>
              <a:t> lider ahlaki değerler ve yüksek ideallerle </a:t>
            </a:r>
            <a:r>
              <a:rPr lang="tr-TR" dirty="0" err="1"/>
              <a:t>işgöreni</a:t>
            </a:r>
            <a:r>
              <a:rPr lang="tr-TR" dirty="0"/>
              <a:t> güdüleyerek  etik davranışlarla örnek kişi olarak davranır (Celep, 2004, 24).</a:t>
            </a:r>
          </a:p>
          <a:p>
            <a:pPr marL="257175" indent="-257175" algn="just">
              <a:buFontTx/>
              <a:buChar char="-"/>
            </a:pPr>
            <a:endParaRPr lang="tr-TR" dirty="0"/>
          </a:p>
          <a:p>
            <a:pPr marL="257175" indent="-257175">
              <a:buFontTx/>
              <a:buChar char="-"/>
            </a:pPr>
            <a:endParaRPr lang="tr-TR" dirty="0"/>
          </a:p>
          <a:p>
            <a:pPr marL="257175" indent="-257175">
              <a:buFontTx/>
              <a:buChar char="-"/>
            </a:pPr>
            <a:endParaRPr lang="tr-TR" dirty="0"/>
          </a:p>
        </p:txBody>
      </p:sp>
    </p:spTree>
    <p:extLst>
      <p:ext uri="{BB962C8B-B14F-4D97-AF65-F5344CB8AC3E}">
        <p14:creationId xmlns:p14="http://schemas.microsoft.com/office/powerpoint/2010/main" val="21060889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599537A-7871-6C4A-9CC9-796A8E6AA3A2}"/>
              </a:ext>
            </a:extLst>
          </p:cNvPr>
          <p:cNvSpPr>
            <a:spLocks noGrp="1"/>
          </p:cNvSpPr>
          <p:nvPr>
            <p:ph type="title"/>
          </p:nvPr>
        </p:nvSpPr>
        <p:spPr/>
        <p:txBody>
          <a:bodyPr/>
          <a:lstStyle/>
          <a:p>
            <a:r>
              <a:rPr lang="tr-TR" dirty="0">
                <a:solidFill>
                  <a:srgbClr val="00B050"/>
                </a:solidFill>
              </a:rPr>
              <a:t>Karizmatik Liderlik</a:t>
            </a:r>
          </a:p>
        </p:txBody>
      </p:sp>
      <p:sp>
        <p:nvSpPr>
          <p:cNvPr id="4" name="Metin kutusu 3">
            <a:extLst>
              <a:ext uri="{FF2B5EF4-FFF2-40B4-BE49-F238E27FC236}">
                <a16:creationId xmlns:a16="http://schemas.microsoft.com/office/drawing/2014/main" id="{8333299E-1112-B040-A494-CA22ABC7D432}"/>
              </a:ext>
            </a:extLst>
          </p:cNvPr>
          <p:cNvSpPr txBox="1"/>
          <p:nvPr/>
        </p:nvSpPr>
        <p:spPr>
          <a:xfrm>
            <a:off x="1007604" y="1439455"/>
            <a:ext cx="6588732" cy="2031325"/>
          </a:xfrm>
          <a:prstGeom prst="rect">
            <a:avLst/>
          </a:prstGeom>
          <a:noFill/>
        </p:spPr>
        <p:txBody>
          <a:bodyPr wrap="square" rtlCol="0">
            <a:spAutoFit/>
          </a:bodyPr>
          <a:lstStyle/>
          <a:p>
            <a:pPr algn="just"/>
            <a:r>
              <a:rPr lang="tr-TR" dirty="0"/>
              <a:t>Karizmatik liderliğin kaynağı liderin kişiliğidir. Liderin kişiliğinden kaynaklanan çekicilik izleyenleri peşinden sürükler (Çalışkan, 2017, 249).</a:t>
            </a:r>
          </a:p>
          <a:p>
            <a:pPr algn="just"/>
            <a:r>
              <a:rPr lang="tr-TR" dirty="0"/>
              <a:t>«Karizmatik liderde yüksek özgüven, yüksek etkileme ve baskın olma gereksinimi ve kendi inançlarının ahlaki yönden doğru olduğuna güçlü şekilde ikna etme özelliği» vardır(Celep, 2004, 33).</a:t>
            </a:r>
          </a:p>
          <a:p>
            <a:endParaRPr lang="tr-TR" dirty="0"/>
          </a:p>
        </p:txBody>
      </p:sp>
    </p:spTree>
    <p:extLst>
      <p:ext uri="{BB962C8B-B14F-4D97-AF65-F5344CB8AC3E}">
        <p14:creationId xmlns:p14="http://schemas.microsoft.com/office/powerpoint/2010/main" val="9668703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7D7FB05-9876-41C9-8CCF-3D9728E96384}"/>
              </a:ext>
            </a:extLst>
          </p:cNvPr>
          <p:cNvSpPr>
            <a:spLocks noGrp="1"/>
          </p:cNvSpPr>
          <p:nvPr>
            <p:ph type="title"/>
          </p:nvPr>
        </p:nvSpPr>
        <p:spPr/>
        <p:txBody>
          <a:bodyPr/>
          <a:lstStyle/>
          <a:p>
            <a:r>
              <a:rPr lang="tr-TR" dirty="0">
                <a:solidFill>
                  <a:srgbClr val="00B050"/>
                </a:solidFill>
              </a:rPr>
              <a:t>Durumsal Liderlik</a:t>
            </a:r>
          </a:p>
        </p:txBody>
      </p:sp>
      <p:sp>
        <p:nvSpPr>
          <p:cNvPr id="3" name="İçerik Yer Tutucusu 2">
            <a:extLst>
              <a:ext uri="{FF2B5EF4-FFF2-40B4-BE49-F238E27FC236}">
                <a16:creationId xmlns:a16="http://schemas.microsoft.com/office/drawing/2014/main" id="{D938F66A-1032-4538-B3CC-9F0399104233}"/>
              </a:ext>
            </a:extLst>
          </p:cNvPr>
          <p:cNvSpPr>
            <a:spLocks noGrp="1"/>
          </p:cNvSpPr>
          <p:nvPr>
            <p:ph idx="1"/>
          </p:nvPr>
        </p:nvSpPr>
        <p:spPr>
          <a:xfrm>
            <a:off x="1403648" y="1600201"/>
            <a:ext cx="7283152" cy="2332856"/>
          </a:xfrm>
        </p:spPr>
        <p:txBody>
          <a:bodyPr/>
          <a:lstStyle/>
          <a:p>
            <a:pPr marL="0" indent="0" algn="just">
              <a:buNone/>
            </a:pPr>
            <a:r>
              <a:rPr lang="tr-TR" dirty="0"/>
              <a:t>	Bir örgüte uygun en iyi liderlik, liderin örgütteki çeşitli durumlara uyum sağlayabilmesi ile mümkündür (Ateş, 2017, 133).</a:t>
            </a:r>
          </a:p>
        </p:txBody>
      </p:sp>
    </p:spTree>
    <p:extLst>
      <p:ext uri="{BB962C8B-B14F-4D97-AF65-F5344CB8AC3E}">
        <p14:creationId xmlns:p14="http://schemas.microsoft.com/office/powerpoint/2010/main" val="32608138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F495143-E552-4DE3-A581-C26F42A98A70}"/>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651B446E-98C5-4640-9104-950B71C090B9}"/>
              </a:ext>
            </a:extLst>
          </p:cNvPr>
          <p:cNvSpPr>
            <a:spLocks noGrp="1"/>
          </p:cNvSpPr>
          <p:nvPr>
            <p:ph idx="1"/>
          </p:nvPr>
        </p:nvSpPr>
        <p:spPr/>
        <p:txBody>
          <a:bodyPr>
            <a:normAutofit/>
          </a:bodyPr>
          <a:lstStyle/>
          <a:p>
            <a:pPr algn="just"/>
            <a:r>
              <a:rPr lang="tr-TR" sz="1600" dirty="0">
                <a:latin typeface="Times New Roman" panose="02020603050405020304" pitchFamily="18" charset="0"/>
                <a:cs typeface="Times New Roman" panose="02020603050405020304" pitchFamily="18" charset="0"/>
              </a:rPr>
              <a:t>Özbek, O., </a:t>
            </a:r>
            <a:r>
              <a:rPr lang="tr-TR" sz="1600" dirty="0" err="1">
                <a:latin typeface="Times New Roman" panose="02020603050405020304" pitchFamily="18" charset="0"/>
                <a:cs typeface="Times New Roman" panose="02020603050405020304" pitchFamily="18" charset="0"/>
              </a:rPr>
              <a:t>Kızılyallı</a:t>
            </a:r>
            <a:r>
              <a:rPr lang="tr-TR" sz="1600" dirty="0">
                <a:latin typeface="Times New Roman" panose="02020603050405020304" pitchFamily="18" charset="0"/>
                <a:cs typeface="Times New Roman" panose="02020603050405020304" pitchFamily="18" charset="0"/>
              </a:rPr>
              <a:t>, M. (2017). Lisans öğrencilerinin liderlik davranışlarına ilişkin öz algıları: Ölçek geliştirme çalışması, </a:t>
            </a:r>
            <a:r>
              <a:rPr lang="tr-TR" sz="1600" dirty="0" err="1">
                <a:latin typeface="Times New Roman" panose="02020603050405020304" pitchFamily="18" charset="0"/>
                <a:cs typeface="Times New Roman" panose="02020603050405020304" pitchFamily="18" charset="0"/>
              </a:rPr>
              <a:t>Journal</a:t>
            </a:r>
            <a:r>
              <a:rPr lang="tr-TR" sz="1600" dirty="0">
                <a:latin typeface="Times New Roman" panose="02020603050405020304" pitchFamily="18" charset="0"/>
                <a:cs typeface="Times New Roman" panose="02020603050405020304" pitchFamily="18" charset="0"/>
              </a:rPr>
              <a:t> of Human </a:t>
            </a:r>
            <a:r>
              <a:rPr lang="tr-TR" sz="1600" dirty="0" err="1">
                <a:latin typeface="Times New Roman" panose="02020603050405020304" pitchFamily="18" charset="0"/>
                <a:cs typeface="Times New Roman" panose="02020603050405020304" pitchFamily="18" charset="0"/>
              </a:rPr>
              <a:t>Sciences</a:t>
            </a:r>
            <a:r>
              <a:rPr lang="tr-TR"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14 </a:t>
            </a:r>
            <a:r>
              <a:rPr lang="tr-TR" sz="1600" dirty="0">
                <a:latin typeface="Times New Roman" panose="02020603050405020304" pitchFamily="18" charset="0"/>
                <a:cs typeface="Times New Roman" panose="02020603050405020304" pitchFamily="18" charset="0"/>
              </a:rPr>
              <a:t>(</a:t>
            </a:r>
            <a:r>
              <a:rPr lang="en-US" sz="1600" dirty="0">
                <a:latin typeface="Times New Roman" panose="02020603050405020304" pitchFamily="18" charset="0"/>
                <a:cs typeface="Times New Roman" panose="02020603050405020304" pitchFamily="18" charset="0"/>
              </a:rPr>
              <a:t>4</a:t>
            </a:r>
            <a:r>
              <a:rPr lang="tr-TR"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  </a:t>
            </a:r>
            <a:r>
              <a:rPr lang="tr-TR" sz="1600" dirty="0">
                <a:latin typeface="Times New Roman" panose="02020603050405020304" pitchFamily="18" charset="0"/>
                <a:cs typeface="Times New Roman" panose="02020603050405020304" pitchFamily="18" charset="0"/>
              </a:rPr>
              <a:t>4112-4122.</a:t>
            </a:r>
          </a:p>
          <a:p>
            <a:pPr algn="just"/>
            <a:r>
              <a:rPr lang="tr-TR" sz="1600" dirty="0">
                <a:latin typeface="Times New Roman" panose="02020603050405020304" pitchFamily="18" charset="0"/>
                <a:cs typeface="Times New Roman" panose="02020603050405020304" pitchFamily="18" charset="0"/>
              </a:rPr>
              <a:t>Başaran, İ. E. (1998). Yönetim. Gül yayınevi. Ankara. </a:t>
            </a:r>
          </a:p>
          <a:p>
            <a:pPr algn="just"/>
            <a:r>
              <a:rPr lang="tr-TR" sz="1600" dirty="0">
                <a:latin typeface="Times New Roman" panose="02020603050405020304" pitchFamily="18" charset="0"/>
                <a:cs typeface="Times New Roman" panose="02020603050405020304" pitchFamily="18" charset="0"/>
              </a:rPr>
              <a:t>Ceylan, M (2013). Çatışma ve Stres Yönetimi I. «Çatışma Yönetiminde Liderlik Stilleri». Anadolu Üniversitesi Yayınları: Eskişehir.</a:t>
            </a:r>
          </a:p>
          <a:p>
            <a:pPr algn="just"/>
            <a:r>
              <a:rPr lang="tr-TR" sz="1600" dirty="0">
                <a:latin typeface="Times New Roman" panose="02020603050405020304" pitchFamily="18" charset="0"/>
                <a:cs typeface="Times New Roman" panose="02020603050405020304" pitchFamily="18" charset="0"/>
              </a:rPr>
              <a:t>Güney, S. (2007). «Yönetim ve organizasyonun bazı temel kavramları», Yönetim ve Organizasyon, Nobel yayın dağıtım: Ankara.</a:t>
            </a:r>
          </a:p>
          <a:p>
            <a:pPr algn="just"/>
            <a:r>
              <a:rPr lang="tr-TR" sz="1600" dirty="0">
                <a:latin typeface="Times New Roman" panose="02020603050405020304" pitchFamily="18" charset="0"/>
                <a:cs typeface="Times New Roman" panose="02020603050405020304" pitchFamily="18" charset="0"/>
              </a:rPr>
              <a:t>Yüksel, Ö. (2007). «Örgüt Geliştirme», Yönetim ve Organizasyon, Nobel yayın dağıtım: Ankara.</a:t>
            </a:r>
          </a:p>
          <a:p>
            <a:pPr algn="just"/>
            <a:r>
              <a:rPr lang="tr-TR" sz="1600" dirty="0">
                <a:latin typeface="Times New Roman" panose="02020603050405020304" pitchFamily="18" charset="0"/>
                <a:cs typeface="Times New Roman" panose="02020603050405020304" pitchFamily="18" charset="0"/>
              </a:rPr>
              <a:t>Çelik, V. (2003). Eğitimsel Liderlik. </a:t>
            </a:r>
            <a:r>
              <a:rPr lang="tr-TR" sz="1600" dirty="0" err="1">
                <a:latin typeface="Times New Roman" panose="02020603050405020304" pitchFamily="18" charset="0"/>
                <a:cs typeface="Times New Roman" panose="02020603050405020304" pitchFamily="18" charset="0"/>
              </a:rPr>
              <a:t>PegemA</a:t>
            </a:r>
            <a:r>
              <a:rPr lang="tr-TR" sz="1600" dirty="0">
                <a:latin typeface="Times New Roman" panose="02020603050405020304" pitchFamily="18" charset="0"/>
                <a:cs typeface="Times New Roman" panose="02020603050405020304" pitchFamily="18" charset="0"/>
              </a:rPr>
              <a:t> Yayıncılık: Ankara.</a:t>
            </a:r>
          </a:p>
          <a:p>
            <a:pPr algn="just"/>
            <a:r>
              <a:rPr lang="tr-TR" sz="1600" dirty="0">
                <a:latin typeface="Times New Roman" panose="02020603050405020304" pitchFamily="18" charset="0"/>
                <a:cs typeface="Times New Roman" panose="02020603050405020304" pitchFamily="18" charset="0"/>
              </a:rPr>
              <a:t>Celep, C. (2004). </a:t>
            </a:r>
            <a:r>
              <a:rPr lang="tr-TR" sz="1600" dirty="0" err="1">
                <a:latin typeface="Times New Roman" panose="02020603050405020304" pitchFamily="18" charset="0"/>
                <a:cs typeface="Times New Roman" panose="02020603050405020304" pitchFamily="18" charset="0"/>
              </a:rPr>
              <a:t>Dönüşümsel</a:t>
            </a:r>
            <a:r>
              <a:rPr lang="tr-TR" sz="1600" dirty="0">
                <a:latin typeface="Times New Roman" panose="02020603050405020304" pitchFamily="18" charset="0"/>
                <a:cs typeface="Times New Roman" panose="02020603050405020304" pitchFamily="18" charset="0"/>
              </a:rPr>
              <a:t> Liderlik. Anı yayıncılık: Ankara.</a:t>
            </a:r>
          </a:p>
          <a:p>
            <a:pPr algn="just"/>
            <a:r>
              <a:rPr lang="tr-TR" sz="1600" dirty="0">
                <a:latin typeface="Times New Roman" panose="02020603050405020304" pitchFamily="18" charset="0"/>
                <a:cs typeface="Times New Roman" panose="02020603050405020304" pitchFamily="18" charset="0"/>
              </a:rPr>
              <a:t>Çalışkan, A. (2017). «Karizmatik Liderlik Teorisi». Yönetim ve Strateji 101 Teori ve Yaklaşım. (Editörler: Turunç Ö., Turgut H) Siyasal Kitabevi: Ankara.</a:t>
            </a:r>
          </a:p>
          <a:p>
            <a:pPr algn="just"/>
            <a:r>
              <a:rPr lang="tr-TR" sz="1600" dirty="0">
                <a:latin typeface="Times New Roman" panose="02020603050405020304" pitchFamily="18" charset="0"/>
                <a:cs typeface="Times New Roman" panose="02020603050405020304" pitchFamily="18" charset="0"/>
              </a:rPr>
              <a:t>Ateş, A. (2017). «Durumsal Liderlik Teorisi». Yönetim ve Strateji 101 Teori ve Yaklaşım. (Editörler: Turunç Ö., Turgut H) Siyasal Kitabevi: Ankara.</a:t>
            </a:r>
          </a:p>
          <a:p>
            <a:pPr algn="just"/>
            <a:endParaRPr lang="tr-TR" sz="1600" dirty="0"/>
          </a:p>
        </p:txBody>
      </p:sp>
    </p:spTree>
    <p:extLst>
      <p:ext uri="{BB962C8B-B14F-4D97-AF65-F5344CB8AC3E}">
        <p14:creationId xmlns:p14="http://schemas.microsoft.com/office/powerpoint/2010/main" val="771663526"/>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246</TotalTime>
  <Words>679</Words>
  <Application>Microsoft Office PowerPoint</Application>
  <PresentationFormat>Ekran Gösterisi (4:3)</PresentationFormat>
  <Paragraphs>52</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Times New Roman</vt:lpstr>
      <vt:lpstr>Ofis Teması</vt:lpstr>
      <vt:lpstr>Çatışma Yönetiminde Liderlik </vt:lpstr>
      <vt:lpstr>Çatışma Yönetiminde Liderlik</vt:lpstr>
      <vt:lpstr>Çatışma Yönetiminde Liderlik</vt:lpstr>
      <vt:lpstr>Çatışma Yönetimi ve Liderlik Türleri</vt:lpstr>
      <vt:lpstr>Lider ile Yönetici Arasındaki Farklar</vt:lpstr>
      <vt:lpstr>Dönüşümsel Liderlik</vt:lpstr>
      <vt:lpstr>Karizmatik Liderlik</vt:lpstr>
      <vt:lpstr>Durumsal Liderlik</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hp</dc:creator>
  <cp:lastModifiedBy>hp</cp:lastModifiedBy>
  <cp:revision>20</cp:revision>
  <dcterms:created xsi:type="dcterms:W3CDTF">2020-04-29T13:08:46Z</dcterms:created>
  <dcterms:modified xsi:type="dcterms:W3CDTF">2022-04-06T07:27:58Z</dcterms:modified>
</cp:coreProperties>
</file>