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8"/>
  </p:notesMasterIdLst>
  <p:sldIdLst>
    <p:sldId id="325" r:id="rId2"/>
    <p:sldId id="326" r:id="rId3"/>
    <p:sldId id="327" r:id="rId4"/>
    <p:sldId id="328" r:id="rId5"/>
    <p:sldId id="330" r:id="rId6"/>
    <p:sldId id="331" r:id="rId7"/>
    <p:sldId id="332" r:id="rId8"/>
    <p:sldId id="333" r:id="rId9"/>
    <p:sldId id="334" r:id="rId10"/>
    <p:sldId id="335" r:id="rId11"/>
    <p:sldId id="339" r:id="rId12"/>
    <p:sldId id="341" r:id="rId13"/>
    <p:sldId id="342" r:id="rId14"/>
    <p:sldId id="343" r:id="rId15"/>
    <p:sldId id="344" r:id="rId16"/>
    <p:sldId id="346" r:id="rId17"/>
    <p:sldId id="347" r:id="rId18"/>
    <p:sldId id="349" r:id="rId19"/>
    <p:sldId id="351" r:id="rId20"/>
    <p:sldId id="352" r:id="rId21"/>
    <p:sldId id="353" r:id="rId22"/>
    <p:sldId id="354" r:id="rId23"/>
    <p:sldId id="355" r:id="rId24"/>
    <p:sldId id="356" r:id="rId25"/>
    <p:sldId id="357" r:id="rId26"/>
    <p:sldId id="358" r:id="rId27"/>
    <p:sldId id="359" r:id="rId28"/>
    <p:sldId id="360" r:id="rId29"/>
    <p:sldId id="361" r:id="rId30"/>
    <p:sldId id="362" r:id="rId31"/>
    <p:sldId id="363" r:id="rId32"/>
    <p:sldId id="364" r:id="rId33"/>
    <p:sldId id="365" r:id="rId34"/>
    <p:sldId id="366" r:id="rId35"/>
    <p:sldId id="367" r:id="rId36"/>
    <p:sldId id="368" r:id="rId37"/>
    <p:sldId id="369" r:id="rId38"/>
    <p:sldId id="370" r:id="rId39"/>
    <p:sldId id="371" r:id="rId40"/>
    <p:sldId id="372" r:id="rId41"/>
    <p:sldId id="373" r:id="rId42"/>
    <p:sldId id="375" r:id="rId43"/>
    <p:sldId id="376" r:id="rId44"/>
    <p:sldId id="377" r:id="rId45"/>
    <p:sldId id="379" r:id="rId46"/>
    <p:sldId id="380" r:id="rId47"/>
    <p:sldId id="381" r:id="rId48"/>
    <p:sldId id="383" r:id="rId49"/>
    <p:sldId id="384" r:id="rId50"/>
    <p:sldId id="385" r:id="rId51"/>
    <p:sldId id="386" r:id="rId52"/>
    <p:sldId id="387" r:id="rId53"/>
    <p:sldId id="388" r:id="rId54"/>
    <p:sldId id="390" r:id="rId55"/>
    <p:sldId id="391" r:id="rId56"/>
    <p:sldId id="398" r:id="rId57"/>
  </p:sldIdLst>
  <p:sldSz cx="9144000" cy="6858000" type="screen4x3"/>
  <p:notesSz cx="6858000" cy="9144000"/>
  <p:photoAlbum/>
  <p:custDataLst>
    <p:tags r:id="rId5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691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gs" Target="tags/tag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705BC-8AED-475B-B3A8-2F63D52681A8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09701-3E3B-4AFF-80EE-532BBD7DB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33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C15720-9D44-4E7C-B909-576ED1C778A9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7526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09701-3E3B-4AFF-80EE-532BBD7DB1A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26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9EA8-C435-4683-BD60-F08D6084BFBC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3528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00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0A71-D9BB-4838-8457-1C7C963585A9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34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8E3F-C74D-42CB-AE15-646BDB6C9D32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78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FCE03A-2FBF-498E-9CFD-83E3CB1C6D12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1600200" y="6356352"/>
            <a:ext cx="5943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8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4FD7-73B0-419C-A421-36883A67546F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8D9B-C07F-4E07-8F16-E72C94745903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7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7B8-EBA6-4731-B164-95FED486B19C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18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AB79-D5E2-4E8F-BE8B-3D633B2F66AD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0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D221-72A0-4FC2-9910-BC8DCE131768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39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D69E0-FEC8-40A5-AFF8-DF022C640E06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34290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79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457A3-D74D-4EA9-B7A8-941F30695E0C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8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97870-0594-4919-B2BB-51D4330512B8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4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4B4AB-1FFE-4748-8EF0-5C082D5743EC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21B04-B269-45F8-9C48-A079A0B7B6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3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Chapter 10</a:t>
            </a:r>
            <a:br>
              <a:rPr lang="en-US" dirty="0"/>
            </a:br>
            <a:r>
              <a:rPr lang="en-US" dirty="0"/>
              <a:t>C Structures, Unions, Bit Manipulation and Enumerations</a:t>
            </a:r>
          </a:p>
        </p:txBody>
      </p:sp>
      <p:sp>
        <p:nvSpPr>
          <p:cNvPr id="10243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en-US" altLang="en-US" dirty="0"/>
              <a:t>C How to Program, 8/e, 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4290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52390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Structure Definitions (Cont.)</a:t>
            </a:r>
          </a:p>
        </p:txBody>
      </p:sp>
      <p:sp>
        <p:nvSpPr>
          <p:cNvPr id="24579" name="Text Placeholder 2"/>
          <p:cNvSpPr>
            <a:spLocks noGrp="1"/>
          </p:cNvSpPr>
          <p:nvPr>
            <p:ph type="body" idx="1"/>
          </p:nvPr>
        </p:nvSpPr>
        <p:spPr>
          <a:xfrm>
            <a:off x="178558" y="990600"/>
            <a:ext cx="8813042" cy="55626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 of a given structure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may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also be declared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by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placing a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comma-separated list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 names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between the closing brace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definition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semicolon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ends the structure definition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preceding definition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could have been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incorporated into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definition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follows:</a:t>
            </a:r>
          </a:p>
          <a:p>
            <a:pPr marL="914400" lvl="2" indent="0" eaLnBrk="1" hangingPunct="1">
              <a:lnSpc>
                <a:spcPct val="90000"/>
              </a:lnSpc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card {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*face;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*suit;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}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 deck[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52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], *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cardPtr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01513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Structure Definitions (Cont.)</a:t>
            </a: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>
          <a:xfrm>
            <a:off x="184244" y="1066800"/>
            <a:ext cx="8807355" cy="52895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Consider the following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definition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in which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sample1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sample2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type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example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declared:</a:t>
            </a:r>
          </a:p>
          <a:p>
            <a:pPr marL="914400" lvl="2" indent="0" eaLnBrk="1" hangingPunct="1"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example {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c;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} sample1, sample2;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computer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2-byte words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may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require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member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example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aligned on a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word boundary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i.e.,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at the beginning of a word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(this is machine dependent). </a:t>
            </a:r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657206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Initializing Structures</a:t>
            </a:r>
          </a:p>
        </p:txBody>
      </p:sp>
      <p:sp>
        <p:nvSpPr>
          <p:cNvPr id="34819" name="Text Placeholder 2"/>
          <p:cNvSpPr>
            <a:spLocks noGrp="1"/>
          </p:cNvSpPr>
          <p:nvPr>
            <p:ph type="body" idx="1"/>
          </p:nvPr>
        </p:nvSpPr>
        <p:spPr>
          <a:xfrm>
            <a:off x="137614" y="914399"/>
            <a:ext cx="8853985" cy="5807077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Structures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using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initializer lists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with arrays.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 a structure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follow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 name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definition with an equals sign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brace-enclosed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comma-separated list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initializers.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declaration</a:t>
            </a:r>
          </a:p>
          <a:p>
            <a:pPr marL="914400" lvl="2" indent="0" algn="just" eaLnBrk="1" hangingPunct="1">
              <a:buNone/>
            </a:pPr>
            <a:r>
              <a:rPr lang="en-US" altLang="en-US" sz="26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 card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 = {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"Three"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"Hearts"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creates 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be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(as defined in Section 10.2)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face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"Three"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suit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"Hearts"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80281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Initializing Structures (Cont.)</a:t>
            </a:r>
          </a:p>
        </p:txBody>
      </p:sp>
      <p:sp>
        <p:nvSpPr>
          <p:cNvPr id="35843" name="Text Placeholder 2"/>
          <p:cNvSpPr>
            <a:spLocks noGrp="1"/>
          </p:cNvSpPr>
          <p:nvPr>
            <p:ph type="body" idx="1"/>
          </p:nvPr>
        </p:nvSpPr>
        <p:spPr>
          <a:xfrm>
            <a:off x="159224" y="994606"/>
            <a:ext cx="8832376" cy="5710994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If there are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fewer initializers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in the list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i="1" dirty="0">
                <a:solidFill>
                  <a:srgbClr val="000000"/>
                </a:solidFill>
                <a:latin typeface="Cambria" panose="02040503050406030204" pitchFamily="18" charset="0"/>
              </a:rPr>
              <a:t>than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members in the structure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remaining members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automatically initialized to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(or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if the member is a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/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variables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defined outside a function definition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(i.e., </a:t>
            </a:r>
            <a:r>
              <a:rPr lang="en-US" altLang="en-US" sz="3000" b="1" i="1" dirty="0">
                <a:solidFill>
                  <a:srgbClr val="000000"/>
                </a:solidFill>
                <a:latin typeface="Cambria" panose="02040503050406030204" pitchFamily="18" charset="0"/>
              </a:rPr>
              <a:t>externally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) are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 to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if they’re </a:t>
            </a:r>
            <a:r>
              <a:rPr lang="en-US" altLang="en-US" sz="30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 explicitly initialized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in the external definition. </a:t>
            </a:r>
          </a:p>
          <a:p>
            <a:pPr algn="just" eaLnBrk="1" hangingPunct="1"/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variables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may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also be initialized</a:t>
            </a:r>
            <a:endParaRPr lang="tr-TR" altLang="en-US" sz="3000" u="sng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in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assignment statements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by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assigning a structure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27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same type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or by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assigning values to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individual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members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of the structure.</a:t>
            </a:r>
          </a:p>
        </p:txBody>
      </p:sp>
    </p:spTree>
    <p:extLst>
      <p:ext uri="{BB962C8B-B14F-4D97-AF65-F5344CB8AC3E}">
        <p14:creationId xmlns:p14="http://schemas.microsoft.com/office/powerpoint/2010/main" val="4102460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5021"/>
            <a:ext cx="8229600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Accessing Structure Members</a:t>
            </a:r>
          </a:p>
        </p:txBody>
      </p:sp>
      <p:sp>
        <p:nvSpPr>
          <p:cNvPr id="36867" name="Text Placeholder 2"/>
          <p:cNvSpPr>
            <a:spLocks noGrp="1"/>
          </p:cNvSpPr>
          <p:nvPr>
            <p:ph type="body" idx="1"/>
          </p:nvPr>
        </p:nvSpPr>
        <p:spPr>
          <a:xfrm>
            <a:off x="125104" y="786474"/>
            <a:ext cx="8915400" cy="5837238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Two operators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are used to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access members of structures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: 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000" dirty="0">
                <a:solidFill>
                  <a:srgbClr val="0000FF"/>
                </a:solidFill>
                <a:latin typeface="Cambria" panose="02040503050406030204" pitchFamily="18" charset="0"/>
              </a:rPr>
              <a:t>structure member operator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dirty="0">
                <a:solidFill>
                  <a:srgbClr val="0000FF"/>
                </a:solidFill>
                <a:latin typeface="Cambria" panose="02040503050406030204" pitchFamily="18" charset="0"/>
              </a:rPr>
              <a:t>(</a:t>
            </a:r>
            <a:r>
              <a:rPr lang="en-US" altLang="en-US" sz="3000" dirty="0">
                <a:solidFill>
                  <a:srgbClr val="0000FF"/>
                </a:solidFill>
                <a:latin typeface="Consolas" panose="020B0609020204030204" pitchFamily="49" charset="0"/>
              </a:rPr>
              <a:t>.</a:t>
            </a:r>
            <a:r>
              <a:rPr lang="en-US" altLang="en-US" sz="3000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—also called the dot operator—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and the </a:t>
            </a:r>
            <a:r>
              <a:rPr lang="en-US" altLang="en-US" sz="3000" dirty="0">
                <a:solidFill>
                  <a:srgbClr val="0000FF"/>
                </a:solidFill>
                <a:latin typeface="Cambria" panose="02040503050406030204" pitchFamily="18" charset="0"/>
              </a:rPr>
              <a:t>structure pointer operator (</a:t>
            </a:r>
            <a:r>
              <a:rPr lang="en-US" altLang="en-US" sz="3000" dirty="0">
                <a:solidFill>
                  <a:srgbClr val="0000FF"/>
                </a:solidFill>
                <a:latin typeface="Consolas" panose="020B0609020204030204" pitchFamily="49" charset="0"/>
              </a:rPr>
              <a:t>-&gt;</a:t>
            </a:r>
            <a:r>
              <a:rPr lang="en-US" altLang="en-US" sz="3000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—also called the </a:t>
            </a:r>
            <a:r>
              <a:rPr lang="en-US" altLang="en-US" sz="3000" dirty="0">
                <a:solidFill>
                  <a:srgbClr val="0000FF"/>
                </a:solidFill>
                <a:latin typeface="Cambria" panose="02040503050406030204" pitchFamily="18" charset="0"/>
              </a:rPr>
              <a:t>arrow operator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000" dirty="0">
                <a:solidFill>
                  <a:srgbClr val="0000FF"/>
                </a:solidFill>
                <a:latin typeface="Cambria" panose="02040503050406030204" pitchFamily="18" charset="0"/>
              </a:rPr>
              <a:t>structure member operator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accesses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 structure member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via the </a:t>
            </a:r>
            <a:r>
              <a:rPr lang="en-US" altLang="en-US" sz="30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variable name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For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example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to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 member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suit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variable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defined in Section 10.3, use the statement</a:t>
            </a:r>
            <a:r>
              <a:rPr lang="tr-TR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pPr marL="914400" lvl="2" indent="0" eaLnBrk="1" hangingPunct="1">
              <a:buNone/>
            </a:pP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"%s"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aCard.suit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b="1" dirty="0">
                <a:solidFill>
                  <a:srgbClr val="00BF00"/>
                </a:solidFill>
                <a:latin typeface="Consolas" panose="020B0609020204030204" pitchFamily="49" charset="0"/>
              </a:rPr>
              <a:t>// displays Hearts</a:t>
            </a:r>
          </a:p>
        </p:txBody>
      </p:sp>
    </p:spTree>
    <p:extLst>
      <p:ext uri="{BB962C8B-B14F-4D97-AF65-F5344CB8AC3E}">
        <p14:creationId xmlns:p14="http://schemas.microsoft.com/office/powerpoint/2010/main" val="45768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Accessing Structure Members (Cont.)</a:t>
            </a:r>
          </a:p>
        </p:txBody>
      </p:sp>
      <p:sp>
        <p:nvSpPr>
          <p:cNvPr id="37891" name="Text Placeholder 2"/>
          <p:cNvSpPr>
            <a:spLocks noGrp="1"/>
          </p:cNvSpPr>
          <p:nvPr>
            <p:ph type="body" idx="1"/>
          </p:nvPr>
        </p:nvSpPr>
        <p:spPr>
          <a:xfrm>
            <a:off x="163772" y="1099784"/>
            <a:ext cx="8827827" cy="52578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structure pointer operator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—consisting of a </a:t>
            </a:r>
            <a:r>
              <a:rPr lang="en-US" altLang="en-US" sz="30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minus (</a:t>
            </a:r>
            <a:r>
              <a:rPr lang="en-US" altLang="en-US" sz="30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-</a:t>
            </a:r>
            <a:r>
              <a:rPr lang="en-US" altLang="en-US" sz="30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) sign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and a </a:t>
            </a:r>
            <a:r>
              <a:rPr lang="en-US" altLang="en-US" sz="30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greater than (</a:t>
            </a:r>
            <a:r>
              <a:rPr lang="en-US" altLang="en-US" sz="30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sz="30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) sign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no intervening spaces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accesses a structure member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via a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pointer to the structure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Assume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that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cardPtr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has been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declared to point to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and that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of structure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has been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to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cardPtr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 member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suit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cardPtr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use the statement</a:t>
            </a:r>
          </a:p>
          <a:p>
            <a:pPr lvl="2" eaLnBrk="1" hangingPunct="1"/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"%s"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cardPtr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-&gt;suit); </a:t>
            </a:r>
            <a:r>
              <a:rPr lang="en-US" altLang="en-US" sz="2200" b="1" dirty="0">
                <a:solidFill>
                  <a:srgbClr val="00BF00"/>
                </a:solidFill>
                <a:latin typeface="Consolas" panose="020B0609020204030204" pitchFamily="49" charset="0"/>
              </a:rPr>
              <a:t>// displays Hearts</a:t>
            </a:r>
          </a:p>
        </p:txBody>
      </p:sp>
    </p:spTree>
    <p:extLst>
      <p:ext uri="{BB962C8B-B14F-4D97-AF65-F5344CB8AC3E}">
        <p14:creationId xmlns:p14="http://schemas.microsoft.com/office/powerpoint/2010/main" val="3191997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Accessing Structure Members (Cont.)</a:t>
            </a:r>
          </a:p>
        </p:txBody>
      </p:sp>
      <p:sp>
        <p:nvSpPr>
          <p:cNvPr id="4403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399"/>
            <a:ext cx="8839200" cy="4953001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program of Fig. 10.2 demonstrates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use of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structure member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structure pointer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operators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Using the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structure member operator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members of structure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the values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"Ace"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"Spades"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respectively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cardPtr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of structure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members of structure variable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using</a:t>
            </a:r>
            <a:r>
              <a:rPr lang="tr-TR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;</a:t>
            </a:r>
          </a:p>
          <a:p>
            <a:pPr lvl="1" algn="just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structure member operator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 name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structure pointer operator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cardPtr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and the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structure member operator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dereferenced pointer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cardPtr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2310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Structures with Functions</a:t>
            </a:r>
          </a:p>
        </p:txBody>
      </p:sp>
      <p:sp>
        <p:nvSpPr>
          <p:cNvPr id="47107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6414"/>
            <a:ext cx="8839200" cy="5257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may be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to functions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by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passing individual structure members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by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passing an entire structure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or by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passing a pointer to a structure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When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individual structure members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to a function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they’re </a:t>
            </a:r>
            <a:r>
              <a:rPr lang="en-US" altLang="en-US" sz="30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by value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Therefore,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of a caller’s structure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cannot be modified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by the called function.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pass a structure </a:t>
            </a:r>
            <a:r>
              <a:rPr lang="en-US" altLang="en-US" sz="30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by reference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pass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of the structure variable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0272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10.6  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typedef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51203" name="Text Placeholder 2"/>
          <p:cNvSpPr>
            <a:spLocks noGrp="1"/>
          </p:cNvSpPr>
          <p:nvPr>
            <p:ph type="body" idx="1"/>
          </p:nvPr>
        </p:nvSpPr>
        <p:spPr>
          <a:xfrm>
            <a:off x="150180" y="838200"/>
            <a:ext cx="8917619" cy="55181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keyword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typedef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provides a mechanism for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creating synonyms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(or aliases) for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previously defined data types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Names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types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often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defined with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typedef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create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shorter type name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statement</a:t>
            </a:r>
          </a:p>
          <a:p>
            <a:pPr marL="914400" lvl="2" indent="0" algn="just" eaLnBrk="1" hangingPunct="1">
              <a:lnSpc>
                <a:spcPct val="90000"/>
              </a:lnSpc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typedef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card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defines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new type name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synonym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 programmers often use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typedef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define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so a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tag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is not required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27491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29125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10.6  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typedef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54275" name="Text Placeholder 2"/>
          <p:cNvSpPr>
            <a:spLocks noGrp="1"/>
          </p:cNvSpPr>
          <p:nvPr>
            <p:ph type="body" idx="1"/>
          </p:nvPr>
        </p:nvSpPr>
        <p:spPr>
          <a:xfrm>
            <a:off x="99132" y="990600"/>
            <a:ext cx="8991600" cy="53657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now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used to declare 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declaration</a:t>
            </a:r>
          </a:p>
          <a:p>
            <a:pPr marL="914400" lvl="2" indent="0" algn="just" eaLnBrk="1" hangingPunct="1"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Card deck[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52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52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structures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(i.e.,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 of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Creating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new name with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typedef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does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create a new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typedef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simply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creates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new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type name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which may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used as an alias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existing type name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705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Introduction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915400" cy="55626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Structures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—sometimes referred to as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aggregates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collections of related 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under one name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Structures may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 of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many different data types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in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contrast to arrays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which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only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 elements of the same data type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Structures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commonly used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define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records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 in files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(see Chapter 11, C File Processing). </a:t>
            </a: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98757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10.6  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typedef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55299" name="Text Placeholder 2"/>
          <p:cNvSpPr>
            <a:spLocks noGrp="1"/>
          </p:cNvSpPr>
          <p:nvPr>
            <p:ph type="body" idx="1"/>
          </p:nvPr>
        </p:nvSpPr>
        <p:spPr>
          <a:xfrm>
            <a:off x="152400" y="772352"/>
            <a:ext cx="8915400" cy="47244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meaningful name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helps make the program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self-documenting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when we read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previous declaration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we know “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deck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an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of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52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s.”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Often,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typedef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used to create synonyms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for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basic data types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a program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requiring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four-byte integers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may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use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type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on one system and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type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another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Programs designed for portability often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use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typedef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create an alias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four-byte integers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such as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Integer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alias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Integer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changed once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the program to make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program work on both systems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67827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Example: High-Performance Card Shuffling and Dealing Simulation</a:t>
            </a:r>
          </a:p>
        </p:txBody>
      </p:sp>
      <p:sp>
        <p:nvSpPr>
          <p:cNvPr id="58371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66019"/>
            <a:ext cx="8839200" cy="3710782"/>
          </a:xfrm>
        </p:spPr>
        <p:txBody>
          <a:bodyPr/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program in Fig. 10.3 is based on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card shuffling and dealing simulation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discussed in Chapter 7.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program represents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deck of cards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 of structures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uses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high-performance shuffling and dealing algorithms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program output is shown in Fig. 10.4.</a:t>
            </a:r>
          </a:p>
        </p:txBody>
      </p:sp>
    </p:spTree>
    <p:extLst>
      <p:ext uri="{BB962C8B-B14F-4D97-AF65-F5344CB8AC3E}">
        <p14:creationId xmlns:p14="http://schemas.microsoft.com/office/powerpoint/2010/main" val="19969203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4278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Example: High-Performance Card Shuffling and Dealing Simulation (Cont.)</a:t>
            </a:r>
          </a:p>
        </p:txBody>
      </p:sp>
      <p:sp>
        <p:nvSpPr>
          <p:cNvPr id="65539" name="Text Placeholder 2"/>
          <p:cNvSpPr>
            <a:spLocks noGrp="1"/>
          </p:cNvSpPr>
          <p:nvPr>
            <p:ph type="body" idx="1"/>
          </p:nvPr>
        </p:nvSpPr>
        <p:spPr>
          <a:xfrm>
            <a:off x="76200" y="1066800"/>
            <a:ext cx="8991600" cy="44196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In the program, function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fillDeck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in order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“Ace”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through 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“King”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suit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is passed to function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shuffle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where the high-performance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shuffling algorithm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is implemented.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shuffle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takes an array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of 52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as an argument.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loops through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the 52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725892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36523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Example: High-Performance Card Shuffling and Dealing Simulation (Cont.)</a:t>
            </a:r>
          </a:p>
        </p:txBody>
      </p:sp>
      <p:sp>
        <p:nvSpPr>
          <p:cNvPr id="6656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70011"/>
            <a:ext cx="8915400" cy="4114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card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a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between 0 and 51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picked </a:t>
            </a:r>
            <a:r>
              <a:rPr lang="en-US" altLang="en-US" sz="25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randomly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Next,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current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randomly selected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swapped in the array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total of 52 swaps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are made in a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single pass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entire array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and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500" i="1" u="sng" dirty="0">
                <a:solidFill>
                  <a:srgbClr val="128A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shuffled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!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This algorithm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cannot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suffer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from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indefinite postponement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like the shuffling algorithm presented in Chapter 7.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Because the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were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swapped in place in the array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the high-performance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dealing algorithm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implemented in function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deal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requires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only </a:t>
            </a:r>
            <a:r>
              <a:rPr lang="en-US" altLang="en-US" sz="25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one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pass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deal the shuffled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577916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9269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Unions</a:t>
            </a:r>
          </a:p>
        </p:txBody>
      </p:sp>
      <p:sp>
        <p:nvSpPr>
          <p:cNvPr id="68611" name="Text Placeholder 2"/>
          <p:cNvSpPr>
            <a:spLocks noGrp="1"/>
          </p:cNvSpPr>
          <p:nvPr>
            <p:ph type="body" idx="1"/>
          </p:nvPr>
        </p:nvSpPr>
        <p:spPr>
          <a:xfrm>
            <a:off x="151660" y="859659"/>
            <a:ext cx="8916140" cy="5024024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union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derived data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—like a structure—with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members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share the same storage space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different situations in a program,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some variables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may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not be relevant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000" i="1" dirty="0">
                <a:solidFill>
                  <a:srgbClr val="000000"/>
                </a:solidFill>
                <a:latin typeface="Cambria" panose="02040503050406030204" pitchFamily="18" charset="0"/>
              </a:rPr>
              <a:t>but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other variables are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so a 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union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shares the space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instead of wasting storage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that are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not being used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members of a union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any data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6554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284518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087" y="136523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Unions (Cont.)</a:t>
            </a:r>
          </a:p>
        </p:txBody>
      </p:sp>
      <p:sp>
        <p:nvSpPr>
          <p:cNvPr id="69635" name="Text Placeholder 2"/>
          <p:cNvSpPr>
            <a:spLocks noGrp="1"/>
          </p:cNvSpPr>
          <p:nvPr>
            <p:ph type="body" idx="1"/>
          </p:nvPr>
        </p:nvSpPr>
        <p:spPr>
          <a:xfrm>
            <a:off x="76200" y="646817"/>
            <a:ext cx="8991600" cy="425717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bytes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 used to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 a union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 must be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at least enough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hold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31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largest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 member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In most cases, unions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two or more data types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Only one member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, and thus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one data type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, can be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referenced at a time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It’s your responsibility to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ensure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 that the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data in a union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referenced with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3100" u="sng" dirty="0">
                <a:solidFill>
                  <a:srgbClr val="000000"/>
                </a:solidFill>
                <a:latin typeface="Cambria" panose="02040503050406030204" pitchFamily="18" charset="0"/>
              </a:rPr>
              <a:t>proper data type</a:t>
            </a:r>
            <a:r>
              <a:rPr lang="en-US" altLang="en-US" sz="31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45262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10.8.1  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Union Declarations</a:t>
            </a:r>
          </a:p>
        </p:txBody>
      </p:sp>
      <p:sp>
        <p:nvSpPr>
          <p:cNvPr id="72707" name="Text Placeholder 2"/>
          <p:cNvSpPr>
            <a:spLocks noGrp="1"/>
          </p:cNvSpPr>
          <p:nvPr>
            <p:ph type="body" idx="1"/>
          </p:nvPr>
        </p:nvSpPr>
        <p:spPr>
          <a:xfrm>
            <a:off x="93956" y="740542"/>
            <a:ext cx="8991600" cy="4898258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union definition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has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same format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as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definition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union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definition</a:t>
            </a:r>
          </a:p>
          <a:p>
            <a:pPr marL="914400" lvl="2" indent="0" eaLnBrk="1" hangingPunct="1">
              <a:buNone/>
            </a:pPr>
            <a:r>
              <a:rPr lang="en-US" altLang="en-US" sz="2500" b="1" dirty="0">
                <a:solidFill>
                  <a:srgbClr val="0000FF"/>
                </a:solidFill>
                <a:latin typeface="Consolas" panose="020B0609020204030204" pitchFamily="49" charset="0"/>
              </a:rPr>
              <a:t>union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number {</a:t>
            </a:r>
            <a:b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5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x;</a:t>
            </a:r>
            <a:b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500" b="1" dirty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y;</a:t>
            </a:r>
            <a:b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  <a:r>
              <a:rPr lang="en-US" altLang="en-US" sz="2500" b="1" dirty="0">
                <a:solidFill>
                  <a:srgbClr val="00B050"/>
                </a:solidFill>
                <a:latin typeface="Consolas" panose="020B0609020204030204" pitchFamily="49" charset="0"/>
              </a:rPr>
              <a:t> </a:t>
            </a:r>
          </a:p>
          <a:p>
            <a:pPr marL="365125" lvl="1" indent="0" algn="just" eaLnBrk="1" hangingPunct="1">
              <a:buFont typeface="Verdana" panose="020B0604030504040204" pitchFamily="34" charset="0"/>
              <a:buNone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indicates that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type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with members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union definition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normally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placed in a header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included in all source files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use the union type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482867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0852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10.8.2  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Operations That Can Be Performed on Unions</a:t>
            </a:r>
          </a:p>
        </p:txBody>
      </p:sp>
      <p:sp>
        <p:nvSpPr>
          <p:cNvPr id="74755" name="Text Placeholder 2"/>
          <p:cNvSpPr>
            <a:spLocks noGrp="1"/>
          </p:cNvSpPr>
          <p:nvPr>
            <p:ph type="body" idx="1"/>
          </p:nvPr>
        </p:nvSpPr>
        <p:spPr>
          <a:xfrm>
            <a:off x="76200" y="914400"/>
            <a:ext cx="8991600" cy="5334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operations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performed on a union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are: </a:t>
            </a:r>
          </a:p>
          <a:p>
            <a:pPr lvl="1" algn="just" eaLnBrk="1" hangingPunct="1"/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assigning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union to another union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same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</a:p>
          <a:p>
            <a:pPr lvl="1"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taking the address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of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union 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</a:t>
            </a:r>
          </a:p>
          <a:p>
            <a:pPr lvl="1"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accessing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union members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using the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member operator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pointer operator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Unions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may not be compared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using operators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==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!=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same reasons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structures cannot be compared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7168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068024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00953"/>
            <a:ext cx="8229600" cy="43244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10.8.3  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Initializing Unions in Declarations</a:t>
            </a:r>
          </a:p>
        </p:txBody>
      </p:sp>
      <p:sp>
        <p:nvSpPr>
          <p:cNvPr id="75779" name="Text Placeholder 2"/>
          <p:cNvSpPr>
            <a:spLocks noGrp="1"/>
          </p:cNvSpPr>
          <p:nvPr>
            <p:ph type="body" idx="1"/>
          </p:nvPr>
        </p:nvSpPr>
        <p:spPr>
          <a:xfrm>
            <a:off x="45868" y="455717"/>
            <a:ext cx="8875450" cy="50292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 a declaration, 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union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may be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 with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value of the same type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as the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first union member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with the union in Section 10.8.1, the statement</a:t>
            </a:r>
          </a:p>
          <a:p>
            <a:pPr marL="914400" lvl="2" indent="0" eaLnBrk="1" hangingPunct="1"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union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number value = {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10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	is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valid initialization of union variable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because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union is initialized with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but the following declaration would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truncate the floating-point part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initializer value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normally would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produce a warning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from the compiler:</a:t>
            </a:r>
          </a:p>
          <a:p>
            <a:pPr marL="914400" lvl="2" indent="0" eaLnBrk="1" hangingPunct="1"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union</a:t>
            </a:r>
            <a:r>
              <a:rPr lang="en-US" altLang="en-US" sz="2800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number value = {</a:t>
            </a:r>
            <a:r>
              <a:rPr lang="en-US" altLang="en-US" sz="2800" b="1" dirty="0">
                <a:solidFill>
                  <a:srgbClr val="00B0F0"/>
                </a:solidFill>
                <a:latin typeface="Consolas" panose="020B0609020204030204" pitchFamily="49" charset="0"/>
              </a:rPr>
              <a:t>1.43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6627924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36523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10.8.4  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Demonstrating Unions</a:t>
            </a:r>
          </a:p>
        </p:txBody>
      </p:sp>
      <p:sp>
        <p:nvSpPr>
          <p:cNvPr id="78851" name="Text Placeholder 2"/>
          <p:cNvSpPr>
            <a:spLocks noGrp="1"/>
          </p:cNvSpPr>
          <p:nvPr>
            <p:ph type="body" idx="1"/>
          </p:nvPr>
        </p:nvSpPr>
        <p:spPr>
          <a:xfrm>
            <a:off x="152400" y="685800"/>
            <a:ext cx="8839200" cy="4525963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program in Fig. 10.5 uses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union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display the value stored in the union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both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a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program output is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implementation dependent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program output shows that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internal representation of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value can be quite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different from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representation of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1958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Introduction (Cont.)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>
          <a:xfrm>
            <a:off x="144438" y="818864"/>
            <a:ext cx="8847161" cy="5886736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We’ll also discuss:</a:t>
            </a:r>
          </a:p>
          <a:p>
            <a:pPr lvl="1" algn="just" eaLnBrk="1" hangingPunct="1"/>
            <a:r>
              <a:rPr lang="en-US" altLang="en-US" sz="2700" dirty="0" err="1">
                <a:solidFill>
                  <a:srgbClr val="0000FF"/>
                </a:solidFill>
                <a:latin typeface="Cambria" panose="02040503050406030204" pitchFamily="18" charset="0"/>
              </a:rPr>
              <a:t>typedefs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—for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creating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aliases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previously defined data types</a:t>
            </a:r>
          </a:p>
          <a:p>
            <a:pPr lvl="1" algn="just" eaLnBrk="1" hangingPunct="1"/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unions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derived data types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like structures,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but with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members that </a:t>
            </a:r>
            <a:r>
              <a:rPr lang="en-US" altLang="en-US" sz="27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share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7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same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storage space</a:t>
            </a:r>
          </a:p>
          <a:p>
            <a:pPr lvl="1" algn="just" eaLnBrk="1" hangingPunct="1"/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bitwise operators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—for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manipulating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bits of integral operands</a:t>
            </a:r>
          </a:p>
          <a:p>
            <a:pPr lvl="1" algn="just" eaLnBrk="1" hangingPunct="1"/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bit fields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unsigned </a:t>
            </a:r>
            <a:r>
              <a:rPr lang="en-US" altLang="en-US" sz="2700" b="1" dirty="0" err="1">
                <a:solidFill>
                  <a:srgbClr val="000000"/>
                </a:solidFill>
                <a:latin typeface="Cambria" panose="02040503050406030204" pitchFamily="18" charset="0"/>
              </a:rPr>
              <a:t>int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700" b="1" dirty="0" err="1">
                <a:solidFill>
                  <a:srgbClr val="000000"/>
                </a:solidFill>
                <a:latin typeface="Cambria" panose="02040503050406030204" pitchFamily="18" charset="0"/>
              </a:rPr>
              <a:t>int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members of structures or unions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for which you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specify the number of bits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 which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members are stored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helping you pack information tightly</a:t>
            </a:r>
          </a:p>
          <a:p>
            <a:pPr lvl="1" algn="just" eaLnBrk="1" hangingPunct="1"/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enumerations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sets of integer constants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represented by identifiers. </a:t>
            </a:r>
          </a:p>
        </p:txBody>
      </p:sp>
    </p:spTree>
    <p:extLst>
      <p:ext uri="{BB962C8B-B14F-4D97-AF65-F5344CB8AC3E}">
        <p14:creationId xmlns:p14="http://schemas.microsoft.com/office/powerpoint/2010/main" val="32997424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6864"/>
            <a:ext cx="8229600" cy="598224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Bitwise Operators</a:t>
            </a:r>
          </a:p>
        </p:txBody>
      </p:sp>
      <p:sp>
        <p:nvSpPr>
          <p:cNvPr id="82947" name="Text Placeholder 2"/>
          <p:cNvSpPr>
            <a:spLocks noGrp="1"/>
          </p:cNvSpPr>
          <p:nvPr>
            <p:ph type="body" idx="1"/>
          </p:nvPr>
        </p:nvSpPr>
        <p:spPr>
          <a:xfrm>
            <a:off x="152400" y="649400"/>
            <a:ext cx="8915400" cy="4876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Computers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represent all data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internally as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sequences of bits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bit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can assume the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value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9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or the value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900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On most systems, a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sequence of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900" b="1" dirty="0">
                <a:solidFill>
                  <a:srgbClr val="000000"/>
                </a:solidFill>
                <a:latin typeface="Cambria" panose="02040503050406030204" pitchFamily="18" charset="0"/>
              </a:rPr>
              <a:t>8 bits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forms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2900" b="1" dirty="0">
                <a:solidFill>
                  <a:srgbClr val="000000"/>
                </a:solidFill>
                <a:latin typeface="Cambria" panose="02040503050406030204" pitchFamily="18" charset="0"/>
              </a:rPr>
              <a:t>byte</a:t>
            </a:r>
            <a:endParaRPr lang="tr-TR" altLang="en-US" sz="2900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typical storage unit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 of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Other data types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stored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larger numbers of bytes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operators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are used to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manipulate the bits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integral operands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9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both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900" b="1" dirty="0">
                <a:solidFill>
                  <a:srgbClr val="000000"/>
                </a:solidFill>
                <a:latin typeface="Consolas" panose="020B0609020204030204" pitchFamily="49" charset="0"/>
              </a:rPr>
              <a:t>signed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900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900" b="1" dirty="0">
                <a:solidFill>
                  <a:srgbClr val="000000"/>
                </a:solidFill>
                <a:latin typeface="Cambria" panose="02040503050406030204" pitchFamily="18" charset="0"/>
              </a:rPr>
              <a:t>Unsigned integers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are normally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used with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9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operators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30751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Bitwise Operators (Cont.)</a:t>
            </a:r>
          </a:p>
        </p:txBody>
      </p:sp>
      <p:sp>
        <p:nvSpPr>
          <p:cNvPr id="84995" name="Text Placeholder 2"/>
          <p:cNvSpPr>
            <a:spLocks noGrp="1"/>
          </p:cNvSpPr>
          <p:nvPr>
            <p:ph type="body" idx="1"/>
          </p:nvPr>
        </p:nvSpPr>
        <p:spPr>
          <a:xfrm>
            <a:off x="152400" y="867768"/>
            <a:ext cx="8839200" cy="5488584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operator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discussions in this section show the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binary representations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 operands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For a detailed explanation of the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binary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(also called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base-2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) number system see Appendix C.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bitwise operators are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bitwise AND (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bitwise inclusive OR (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|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FF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bitwise exclusive OR (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^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dirty="0">
                <a:latin typeface="Cambria" panose="020405030504060302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(</a:t>
            </a:r>
            <a:r>
              <a:rPr lang="en-US" altLang="en-US" dirty="0">
                <a:latin typeface="Cambria" panose="02040503050406030204" pitchFamily="18" charset="0"/>
                <a:cs typeface="Times New Roman" panose="02020603050405020304" pitchFamily="18" charset="0"/>
              </a:rPr>
              <a:t>also known as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bitwise XOR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FF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left shift (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&lt;&lt;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right shift (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&gt;&gt;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FF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complement (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~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8294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242340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216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Bitwise Operators (Cont.)</a:t>
            </a:r>
          </a:p>
        </p:txBody>
      </p:sp>
      <p:sp>
        <p:nvSpPr>
          <p:cNvPr id="86019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5565422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6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AND</a:t>
            </a: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86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inclusive OR</a:t>
            </a: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6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exclusive OR</a:t>
            </a: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 operators </a:t>
            </a:r>
            <a:r>
              <a:rPr lang="en-US" altLang="en-US" sz="2860" u="sng" dirty="0">
                <a:solidFill>
                  <a:srgbClr val="000000"/>
                </a:solidFill>
                <a:latin typeface="Cambria" panose="02040503050406030204" pitchFamily="18" charset="0"/>
              </a:rPr>
              <a:t>compare</a:t>
            </a: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 their </a:t>
            </a:r>
            <a:r>
              <a:rPr lang="en-US" altLang="en-US" sz="2860" u="sng" dirty="0">
                <a:solidFill>
                  <a:srgbClr val="000000"/>
                </a:solidFill>
                <a:latin typeface="Cambria" panose="02040503050406030204" pitchFamily="18" charset="0"/>
              </a:rPr>
              <a:t>two operands</a:t>
            </a: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60" u="sng" dirty="0">
                <a:solidFill>
                  <a:srgbClr val="000000"/>
                </a:solidFill>
                <a:latin typeface="Cambria" panose="02040503050406030204" pitchFamily="18" charset="0"/>
              </a:rPr>
              <a:t>bit by bit</a:t>
            </a: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6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AND operator</a:t>
            </a:r>
            <a:r>
              <a:rPr lang="en-US" altLang="en-US" sz="286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60" u="sng" dirty="0">
                <a:solidFill>
                  <a:srgbClr val="000000"/>
                </a:solidFill>
                <a:latin typeface="Cambria" panose="02040503050406030204" pitchFamily="18" charset="0"/>
              </a:rPr>
              <a:t>sets each bit</a:t>
            </a: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 in the result to</a:t>
            </a:r>
            <a:endParaRPr lang="tr-TR" altLang="en-US" sz="286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1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if the corresponding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bit in both operands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1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6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inclusive OR operator</a:t>
            </a: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60" u="sng" dirty="0">
                <a:solidFill>
                  <a:srgbClr val="000000"/>
                </a:solidFill>
                <a:latin typeface="Cambria" panose="02040503050406030204" pitchFamily="18" charset="0"/>
              </a:rPr>
              <a:t>sets each bit</a:t>
            </a: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 in the result to </a:t>
            </a:r>
            <a:endParaRPr lang="tr-TR" altLang="en-US" sz="286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1</a:t>
            </a:r>
            <a:r>
              <a:rPr lang="tr-TR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if the corresponding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bit in either (or both) operand(s)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1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6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exclusive OR operator</a:t>
            </a: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60" u="sng" dirty="0">
                <a:solidFill>
                  <a:srgbClr val="000000"/>
                </a:solidFill>
                <a:latin typeface="Cambria" panose="02040503050406030204" pitchFamily="18" charset="0"/>
              </a:rPr>
              <a:t>sets each bit</a:t>
            </a:r>
            <a:r>
              <a:rPr lang="en-US" altLang="en-US" sz="2860" dirty="0">
                <a:solidFill>
                  <a:srgbClr val="000000"/>
                </a:solidFill>
                <a:latin typeface="Cambria" panose="02040503050406030204" pitchFamily="18" charset="0"/>
              </a:rPr>
              <a:t> in the result to </a:t>
            </a:r>
            <a:endParaRPr lang="tr-TR" altLang="en-US" sz="286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1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if the corresponding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bit in exactly one operand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1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258049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Bitwise Operators (Cont.)</a:t>
            </a:r>
          </a:p>
        </p:txBody>
      </p:sp>
      <p:sp>
        <p:nvSpPr>
          <p:cNvPr id="8704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56388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left-shift operator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shifts the 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its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left operand to the left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by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specified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 its right operand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right-shift operator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shifts the 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its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left operand to the right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by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specified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 its right operand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complement operator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sets all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bits in its operand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to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result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sets all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bits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to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result.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Detailed discussions of each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operator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appear in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examples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that follow.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operators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summarized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Fig. 10.6.</a:t>
            </a:r>
          </a:p>
        </p:txBody>
      </p:sp>
    </p:spTree>
    <p:extLst>
      <p:ext uri="{BB962C8B-B14F-4D97-AF65-F5344CB8AC3E}">
        <p14:creationId xmlns:p14="http://schemas.microsoft.com/office/powerpoint/2010/main" val="29661052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10.9.1  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Displaying an Unsigned Integer in Bits </a:t>
            </a:r>
          </a:p>
        </p:txBody>
      </p:sp>
      <p:sp>
        <p:nvSpPr>
          <p:cNvPr id="89091" name="Text Placeholder 2"/>
          <p:cNvSpPr>
            <a:spLocks noGrp="1"/>
          </p:cNvSpPr>
          <p:nvPr>
            <p:ph type="body" idx="1"/>
          </p:nvPr>
        </p:nvSpPr>
        <p:spPr>
          <a:xfrm>
            <a:off x="133064" y="1066800"/>
            <a:ext cx="8839200" cy="51054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When using the bitwise operators, it’s useful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display values in binary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show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precise effects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these operators.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program of Fig. 10.7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prints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binary representation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groups of eight bits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each for readability.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the examples in this section, we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assume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 implementation where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 err="1">
                <a:solidFill>
                  <a:srgbClr val="000000"/>
                </a:solidFill>
                <a:latin typeface="Cambria" panose="02040503050406030204" pitchFamily="18" charset="0"/>
              </a:rPr>
              <a:t>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 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4 bytes (32 bits)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memory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8704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370241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10.9.1  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Displaying an Unsigned Integer in Bits (Cont.)</a:t>
            </a:r>
          </a:p>
        </p:txBody>
      </p:sp>
      <p:sp>
        <p:nvSpPr>
          <p:cNvPr id="93187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86136"/>
            <a:ext cx="8839200" cy="53340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uses the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AND operator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combine variable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with variable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displayMask</a:t>
            </a:r>
            <a:endParaRPr lang="en-US" altLang="en-US" sz="2800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Often,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AND operator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used with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operand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called a 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mask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specific bits set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Masks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used to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hide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some 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a value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while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selecting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other 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 function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mask variable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displayMask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the value</a:t>
            </a:r>
          </a:p>
          <a:p>
            <a:pPr marL="914400" lvl="2" indent="0" algn="just" eaLnBrk="1" hangingPunct="1">
              <a:buNone/>
            </a:pPr>
            <a:r>
              <a:rPr lang="en-US" altLang="en-US" sz="23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 &lt;&lt; </a:t>
            </a:r>
            <a:r>
              <a:rPr lang="en-US" altLang="en-US" sz="2300" b="1" dirty="0">
                <a:solidFill>
                  <a:srgbClr val="128AFF"/>
                </a:solidFill>
                <a:latin typeface="Consolas" panose="020B0609020204030204" pitchFamily="49" charset="0"/>
              </a:rPr>
              <a:t>31</a:t>
            </a:r>
            <a:r>
              <a:rPr lang="en-US" alt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 (10000000 00000000 00000000 00000000) </a:t>
            </a:r>
          </a:p>
        </p:txBody>
      </p:sp>
    </p:spTree>
    <p:extLst>
      <p:ext uri="{BB962C8B-B14F-4D97-AF65-F5344CB8AC3E}">
        <p14:creationId xmlns:p14="http://schemas.microsoft.com/office/powerpoint/2010/main" val="15976419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10.9.1  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Displaying an Unsigned Integer in Bits (Cont.)</a:t>
            </a:r>
          </a:p>
        </p:txBody>
      </p:sp>
      <p:sp>
        <p:nvSpPr>
          <p:cNvPr id="94211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915400" cy="5638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left-shift operator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shifts the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from the low-order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(rightmost) bit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 the high-order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(leftmost) bit in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displayMask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fills 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from the right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putchar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(value &amp;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displayMask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?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'1'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'0'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determines whether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or a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should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printed for the current leftmost bit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variable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When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displayMask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combined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all the bits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except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high-order bit in variable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are “masked off” (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hidden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), because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any bit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“</a:t>
            </a:r>
            <a:r>
              <a:rPr lang="en-US" altLang="en-US" sz="3000" b="1" dirty="0" err="1">
                <a:solidFill>
                  <a:srgbClr val="000000"/>
                </a:solidFill>
                <a:latin typeface="Cambria" panose="02040503050406030204" pitchFamily="18" charset="0"/>
              </a:rPr>
              <a:t>ANDed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” with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yields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28677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10.9.1  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Displaying an Unsigned Integer in Bits (Cont.)</a:t>
            </a:r>
          </a:p>
        </p:txBody>
      </p:sp>
      <p:sp>
        <p:nvSpPr>
          <p:cNvPr id="95235" name="Text Placeholder 2"/>
          <p:cNvSpPr>
            <a:spLocks noGrp="1"/>
          </p:cNvSpPr>
          <p:nvPr>
            <p:ph type="body" idx="1"/>
          </p:nvPr>
        </p:nvSpPr>
        <p:spPr>
          <a:xfrm>
            <a:off x="228600" y="838200"/>
            <a:ext cx="8763000" cy="4724400"/>
          </a:xfrm>
        </p:spPr>
        <p:txBody>
          <a:bodyPr>
            <a:normAutofit/>
          </a:bodyPr>
          <a:lstStyle/>
          <a:p>
            <a:pPr algn="just"/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putchar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(value &amp;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displayMask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? </a:t>
            </a:r>
            <a:r>
              <a:rPr lang="en-US" alt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'1'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alt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'0'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leftmost bit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displayMask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evaluates to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nonzero (true)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value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printed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—otherwise,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printed.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then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left shifted one bit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by the expression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&lt;&lt;=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(this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equivalent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&lt;&lt;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These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steps are repeated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bit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080442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382000" cy="8683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dirty="0">
                <a:solidFill>
                  <a:srgbClr val="24B5A1"/>
                </a:solidFill>
                <a:latin typeface="Calibri" panose="020F0502020204030204" pitchFamily="34" charset="0"/>
              </a:rPr>
              <a:t>10.9.2  </a:t>
            </a:r>
            <a:r>
              <a:rPr lang="en-US" sz="2500" dirty="0">
                <a:solidFill>
                  <a:srgbClr val="3380E6"/>
                </a:solidFill>
                <a:latin typeface="Calibri" panose="020F0502020204030204" pitchFamily="34" charset="0"/>
              </a:rPr>
              <a:t>Making Function </a:t>
            </a:r>
            <a:r>
              <a:rPr lang="en-US" sz="2500" dirty="0" err="1">
                <a:solidFill>
                  <a:srgbClr val="3380E6"/>
                </a:solidFill>
                <a:latin typeface="Calibri" panose="020F0502020204030204" pitchFamily="34" charset="0"/>
              </a:rPr>
              <a:t>displayBits</a:t>
            </a:r>
            <a:r>
              <a:rPr lang="en-US" sz="2500" dirty="0">
                <a:solidFill>
                  <a:srgbClr val="3380E6"/>
                </a:solidFill>
                <a:latin typeface="Calibri" panose="020F0502020204030204" pitchFamily="34" charset="0"/>
              </a:rPr>
              <a:t> More Scalable and Portable</a:t>
            </a:r>
          </a:p>
        </p:txBody>
      </p:sp>
      <p:sp>
        <p:nvSpPr>
          <p:cNvPr id="98307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89002"/>
            <a:ext cx="8839200" cy="5380038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Fig. 10.7, we hard coded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31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indicate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should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shifted to the leftmost bit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displayMask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Similarly, we hard coded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32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indicate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loop should iterate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32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times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—once for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bit in 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assumed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 err="1">
                <a:solidFill>
                  <a:srgbClr val="000000"/>
                </a:solidFill>
                <a:latin typeface="Cambria" panose="02040503050406030204" pitchFamily="18" charset="0"/>
              </a:rPr>
              <a:t>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always stored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32 bits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4 bytes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memory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Many of today’s popular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computers use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32-bit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64-bit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word hardware architectures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384446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563"/>
            <a:ext cx="8229600" cy="8683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dirty="0">
                <a:solidFill>
                  <a:srgbClr val="24B5A1"/>
                </a:solidFill>
                <a:latin typeface="Calibri" panose="020F0502020204030204" pitchFamily="34" charset="0"/>
              </a:rPr>
              <a:t>10.9.2  </a:t>
            </a:r>
            <a:r>
              <a:rPr lang="en-US" sz="2500" dirty="0">
                <a:solidFill>
                  <a:srgbClr val="3380E6"/>
                </a:solidFill>
                <a:latin typeface="Calibri" panose="020F0502020204030204" pitchFamily="34" charset="0"/>
              </a:rPr>
              <a:t>Making Function </a:t>
            </a:r>
            <a:r>
              <a:rPr lang="en-US" sz="2500" dirty="0" err="1">
                <a:solidFill>
                  <a:srgbClr val="3380E6"/>
                </a:solidFill>
                <a:latin typeface="Calibri" panose="020F0502020204030204" pitchFamily="34" charset="0"/>
              </a:rPr>
              <a:t>displayBits</a:t>
            </a:r>
            <a:r>
              <a:rPr lang="en-US" sz="2500" dirty="0">
                <a:solidFill>
                  <a:srgbClr val="3380E6"/>
                </a:solidFill>
                <a:latin typeface="Calibri" panose="020F0502020204030204" pitchFamily="34" charset="0"/>
              </a:rPr>
              <a:t> More Scalable and Portable (Cont.)</a:t>
            </a:r>
          </a:p>
        </p:txBody>
      </p:sp>
      <p:sp>
        <p:nvSpPr>
          <p:cNvPr id="99331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19200"/>
            <a:ext cx="8763000" cy="5137152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As a C programmer, you’ll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tend to work across many hardware architectures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and sometimes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 err="1">
                <a:solidFill>
                  <a:srgbClr val="000000"/>
                </a:solidFill>
                <a:latin typeface="Cambria" panose="02040503050406030204" pitchFamily="18" charset="0"/>
              </a:rPr>
              <a:t>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will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smaller or larger numbers of bits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We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make the program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Fig. 10.7 more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scalable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more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portable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replacing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31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with the expression</a:t>
            </a:r>
          </a:p>
          <a:p>
            <a:pPr marL="914400" lvl="2" indent="0" eaLnBrk="1" hangingPunct="1">
              <a:buNone/>
            </a:pPr>
            <a:r>
              <a:rPr lang="en-US" alt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CHAR_BIT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* </a:t>
            </a: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3000" b="1" dirty="0">
                <a:solidFill>
                  <a:srgbClr val="0000FF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) - </a:t>
            </a:r>
            <a:r>
              <a:rPr lang="en-US" alt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and by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replacing the integer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32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with the expression</a:t>
            </a:r>
          </a:p>
          <a:p>
            <a:pPr marL="914400" lvl="2" indent="0" eaLnBrk="1" hangingPunct="1">
              <a:buNone/>
            </a:pPr>
            <a:r>
              <a:rPr lang="en-US" alt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CHAR_BIT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* </a:t>
            </a: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3000" b="1" dirty="0">
                <a:solidFill>
                  <a:srgbClr val="0000FF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1667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Structure Definitions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>
          <a:xfrm>
            <a:off x="97808" y="1066800"/>
            <a:ext cx="8969992" cy="5289552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Structures are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derived data types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they’re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constructed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using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objects of other types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Consider the following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definition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marL="914400" lvl="2" indent="0" eaLnBrk="1" hangingPunct="1"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card {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*face;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*suit;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Keyword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introduces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definition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identifier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structure tag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which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names the structure definition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used with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 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structure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—e.g.,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215412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10.9.2  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Making Function </a:t>
            </a:r>
            <a:r>
              <a:rPr lang="en-US" sz="2800" dirty="0" err="1">
                <a:solidFill>
                  <a:srgbClr val="3380E6"/>
                </a:solidFill>
                <a:latin typeface="Calibri" panose="020F0502020204030204" pitchFamily="34" charset="0"/>
              </a:rPr>
              <a:t>displayBits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 More Scalable and Portable (Cont.)</a:t>
            </a:r>
          </a:p>
        </p:txBody>
      </p:sp>
      <p:sp>
        <p:nvSpPr>
          <p:cNvPr id="100355" name="Text Placeholder 2"/>
          <p:cNvSpPr>
            <a:spLocks noGrp="1"/>
          </p:cNvSpPr>
          <p:nvPr>
            <p:ph type="body" idx="1"/>
          </p:nvPr>
        </p:nvSpPr>
        <p:spPr>
          <a:xfrm>
            <a:off x="228600" y="1143000"/>
            <a:ext cx="8763000" cy="54102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symbolic constant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CHAR_BIT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(defined in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limits.h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represents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bits in a byte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normally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8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On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computer that uses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32-bit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words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expression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(unsigned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evaluates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4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so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two preceding expressions evaluate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31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32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respectively.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On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computer that uses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16-bit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words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expression evaluates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two preceding expressions evaluate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15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16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respectively.</a:t>
            </a:r>
          </a:p>
        </p:txBody>
      </p:sp>
    </p:spTree>
    <p:extLst>
      <p:ext uri="{BB962C8B-B14F-4D97-AF65-F5344CB8AC3E}">
        <p14:creationId xmlns:p14="http://schemas.microsoft.com/office/powerpoint/2010/main" val="42440060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10.9.3  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Using the Bitwise AND, Inclusive OR, Exclusive OR and Complement Operators </a:t>
            </a:r>
          </a:p>
        </p:txBody>
      </p:sp>
      <p:sp>
        <p:nvSpPr>
          <p:cNvPr id="101379" name="Text Placeholder 2"/>
          <p:cNvSpPr>
            <a:spLocks noGrp="1"/>
          </p:cNvSpPr>
          <p:nvPr>
            <p:ph type="body" idx="1"/>
          </p:nvPr>
        </p:nvSpPr>
        <p:spPr>
          <a:xfrm>
            <a:off x="228600" y="1143000"/>
            <a:ext cx="8763000" cy="50292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10.9 demonstrates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AND operator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inclusive OR operator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exclusive OR operator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complement operator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program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uses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displayBits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</a:t>
            </a:r>
            <a:r>
              <a:rPr lang="tr-TR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values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482515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8852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600" dirty="0">
                <a:solidFill>
                  <a:srgbClr val="24B5A1"/>
                </a:solidFill>
                <a:latin typeface="Calibri" panose="020F0502020204030204" pitchFamily="34" charset="0"/>
              </a:rPr>
              <a:t>10.9.3  </a:t>
            </a:r>
            <a:r>
              <a:rPr lang="en-US" sz="2600" dirty="0">
                <a:solidFill>
                  <a:srgbClr val="3380E6"/>
                </a:solidFill>
                <a:latin typeface="Calibri" panose="020F0502020204030204" pitchFamily="34" charset="0"/>
              </a:rPr>
              <a:t>Using the Bitwise AND, Inclusive OR, Exclusive OR and Complement Operators  (Cont.)</a:t>
            </a:r>
          </a:p>
        </p:txBody>
      </p:sp>
      <p:sp>
        <p:nvSpPr>
          <p:cNvPr id="108547" name="Text Placeholder 2"/>
          <p:cNvSpPr>
            <a:spLocks noGrp="1"/>
          </p:cNvSpPr>
          <p:nvPr>
            <p:ph type="body" idx="1"/>
          </p:nvPr>
        </p:nvSpPr>
        <p:spPr>
          <a:xfrm>
            <a:off x="128516" y="990600"/>
            <a:ext cx="8863084" cy="452596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In Fig. 10.9,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number1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15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00001111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), and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setBits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241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11110001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When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number1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setBits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combined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using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inclusive OR operator</a:t>
            </a:r>
            <a:r>
              <a:rPr lang="en-US" altLang="en-US" sz="26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in the expression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number1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|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setBits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result is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255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11111111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Figure 10.11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summarizes the results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combining two bits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with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inclusive OR operato</a:t>
            </a:r>
            <a:r>
              <a:rPr lang="en-US" altLang="en-US" sz="2600" i="1" dirty="0">
                <a:solidFill>
                  <a:srgbClr val="000000"/>
                </a:solidFill>
                <a:latin typeface="Cambria" panose="02040503050406030204" pitchFamily="18" charset="0"/>
              </a:rPr>
              <a:t>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74868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600" dirty="0">
                <a:solidFill>
                  <a:srgbClr val="24B5A1"/>
                </a:solidFill>
                <a:latin typeface="Calibri" panose="020F0502020204030204" pitchFamily="34" charset="0"/>
              </a:rPr>
              <a:t>10.9.3  </a:t>
            </a:r>
            <a:r>
              <a:rPr lang="en-US" sz="2600" dirty="0">
                <a:solidFill>
                  <a:srgbClr val="3380E6"/>
                </a:solidFill>
                <a:latin typeface="Calibri" panose="020F0502020204030204" pitchFamily="34" charset="0"/>
              </a:rPr>
              <a:t>Using the Bitwise AND, Inclusive OR, Exclusive OR and Complement Operators  (Cont.)</a:t>
            </a:r>
          </a:p>
        </p:txBody>
      </p:sp>
      <p:sp>
        <p:nvSpPr>
          <p:cNvPr id="11059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36008"/>
            <a:ext cx="8915400" cy="3809999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exclusive OR operator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500" i="1" dirty="0">
                <a:solidFill>
                  <a:srgbClr val="000000"/>
                </a:solidFill>
                <a:latin typeface="Consolas" panose="020B0609020204030204" pitchFamily="49" charset="0"/>
              </a:rPr>
              <a:t>^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sets each bit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the result to 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1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exactly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one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of the corresponding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bits in its two operands is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1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 Fig. 10.9, variables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number1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number2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are assigned the values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139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10001011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) and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199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11000111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When these variables are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combined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with the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exclusive OR operator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 the expression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number1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^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number2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result is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01001100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Figure 10.12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summarizes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results of combining two bits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with the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bitwise exclusive OR operator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04083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600" dirty="0">
                <a:solidFill>
                  <a:srgbClr val="24B5A1"/>
                </a:solidFill>
                <a:latin typeface="Calibri" panose="020F0502020204030204" pitchFamily="34" charset="0"/>
              </a:rPr>
              <a:t>10.9.3  </a:t>
            </a:r>
            <a:r>
              <a:rPr lang="en-US" sz="2600" dirty="0">
                <a:solidFill>
                  <a:srgbClr val="3380E6"/>
                </a:solidFill>
                <a:latin typeface="Calibri" panose="020F0502020204030204" pitchFamily="34" charset="0"/>
              </a:rPr>
              <a:t>Using the Bitwise AND, Inclusive OR, Exclusive OR and Complement Operators  (Cont.)</a:t>
            </a:r>
          </a:p>
        </p:txBody>
      </p:sp>
      <p:sp>
        <p:nvSpPr>
          <p:cNvPr id="112643" name="Text Placeholder 2"/>
          <p:cNvSpPr>
            <a:spLocks noGrp="1"/>
          </p:cNvSpPr>
          <p:nvPr>
            <p:ph type="body" idx="1"/>
          </p:nvPr>
        </p:nvSpPr>
        <p:spPr>
          <a:xfrm>
            <a:off x="200166" y="1219200"/>
            <a:ext cx="8791433" cy="49530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bitwise complement operator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(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~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sets all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bits in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operand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result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sets all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bits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result—otherwise referred to as “taking the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one’s complement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value.”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Fig. 10.9, variable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number1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the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21845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01010101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01010101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When the expression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~number1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evaluated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result is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11111111 11111111 10101010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10101010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1105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182799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10.9.4  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the Bitwise Left- and Right-Shift Operators (Cont.)</a:t>
            </a:r>
          </a:p>
        </p:txBody>
      </p:sp>
      <p:sp>
        <p:nvSpPr>
          <p:cNvPr id="117763" name="Text Placeholder 2"/>
          <p:cNvSpPr>
            <a:spLocks noGrp="1"/>
          </p:cNvSpPr>
          <p:nvPr>
            <p:ph type="body" idx="1"/>
          </p:nvPr>
        </p:nvSpPr>
        <p:spPr>
          <a:xfrm>
            <a:off x="135338" y="1051469"/>
            <a:ext cx="8877869" cy="530488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left-shift operator (</a:t>
            </a:r>
            <a:r>
              <a:rPr lang="en-US" altLang="en-US" i="1" u="sng" dirty="0">
                <a:solidFill>
                  <a:srgbClr val="000000"/>
                </a:solidFill>
                <a:latin typeface="Consolas" panose="020B0609020204030204" pitchFamily="49" charset="0"/>
              </a:rPr>
              <a:t>&lt;&lt;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shifts the bits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left operand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left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by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bits specified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right operand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Bits vacated to the right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replaced with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s;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shifted off the left are lost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Fig. 10.13, variable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number1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assigned the value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960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00000011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11000000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result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left shifting 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number1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8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expression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number1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&lt;&lt;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8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49152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00000011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11000000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1451107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10.9.4  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the Bitwise Left- and Right-Shift Operators (Cont.)</a:t>
            </a:r>
          </a:p>
        </p:txBody>
      </p:sp>
      <p:sp>
        <p:nvSpPr>
          <p:cNvPr id="118787" name="Text Placeholder 2"/>
          <p:cNvSpPr>
            <a:spLocks noGrp="1"/>
          </p:cNvSpPr>
          <p:nvPr>
            <p:ph type="body" idx="1"/>
          </p:nvPr>
        </p:nvSpPr>
        <p:spPr>
          <a:xfrm>
            <a:off x="152400" y="670469"/>
            <a:ext cx="8839200" cy="4525963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right-shift operator (</a:t>
            </a:r>
            <a:r>
              <a:rPr lang="en-US" altLang="en-US" i="1" u="sng" dirty="0">
                <a:solidFill>
                  <a:srgbClr val="000000"/>
                </a:solidFill>
                <a:latin typeface="Consolas" panose="020B0609020204030204" pitchFamily="49" charset="0"/>
              </a:rPr>
              <a:t>&gt;&gt;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shifts the bits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left operand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right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by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specified in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right oper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Performing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right shift 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causes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vacated bits at the left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replaced by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s;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shifted off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right are lost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Fig. 10.13,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result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right shifting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number1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expression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number1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&gt;&gt;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8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00000000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00000011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5441552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10.9.5  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Bitwise Assignment Operators</a:t>
            </a:r>
          </a:p>
        </p:txBody>
      </p:sp>
      <p:sp>
        <p:nvSpPr>
          <p:cNvPr id="121859" name="Text Placeholder 2"/>
          <p:cNvSpPr>
            <a:spLocks noGrp="1"/>
          </p:cNvSpPr>
          <p:nvPr>
            <p:ph type="body" idx="1"/>
          </p:nvPr>
        </p:nvSpPr>
        <p:spPr>
          <a:xfrm>
            <a:off x="152400" y="733023"/>
            <a:ext cx="8839200" cy="3229378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Each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binary bitwise operator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has a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corresponding assignment operator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These </a:t>
            </a:r>
            <a:r>
              <a:rPr lang="en-US" altLang="en-US" sz="3000" b="1" dirty="0">
                <a:solidFill>
                  <a:srgbClr val="0000FF"/>
                </a:solidFill>
                <a:latin typeface="Cambria" panose="02040503050406030204" pitchFamily="18" charset="0"/>
              </a:rPr>
              <a:t>bitwise assignment operators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are shown in Fig. 10.14 and are used in a manner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similar to the arithmetic assignment operators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introduced in Chapter 3.</a:t>
            </a:r>
          </a:p>
        </p:txBody>
      </p:sp>
    </p:spTree>
    <p:extLst>
      <p:ext uri="{BB962C8B-B14F-4D97-AF65-F5344CB8AC3E}">
        <p14:creationId xmlns:p14="http://schemas.microsoft.com/office/powerpoint/2010/main" val="279868632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Bit Fields</a:t>
            </a:r>
          </a:p>
        </p:txBody>
      </p:sp>
      <p:sp>
        <p:nvSpPr>
          <p:cNvPr id="125955" name="Text Placeholder 2"/>
          <p:cNvSpPr>
            <a:spLocks noGrp="1"/>
          </p:cNvSpPr>
          <p:nvPr>
            <p:ph type="body" idx="1"/>
          </p:nvPr>
        </p:nvSpPr>
        <p:spPr>
          <a:xfrm>
            <a:off x="22746" y="914400"/>
            <a:ext cx="9045054" cy="54419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 enables you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specify the number of bits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which an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or union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is referred to as a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bit field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Bit fields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enable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better memory utilization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storing data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minimum number of bits required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Bit field members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must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be declared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12390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951750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Bit Fields (Cont.)</a:t>
            </a:r>
          </a:p>
        </p:txBody>
      </p:sp>
      <p:sp>
        <p:nvSpPr>
          <p:cNvPr id="12800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8915400" cy="5289552"/>
          </a:xfrm>
        </p:spPr>
        <p:txBody>
          <a:bodyPr/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Consider the following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definition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marL="914400" lvl="2" indent="0" eaLnBrk="1" hangingPunct="1"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bitCard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face :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suit :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color :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}; </a:t>
            </a:r>
            <a:endParaRPr lang="en-US" altLang="en-US" sz="2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which contains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three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bit fields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</a:t>
            </a:r>
          </a:p>
          <a:p>
            <a:pPr lvl="1" algn="just"/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face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suit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color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used to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represent a card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from a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deck of 52 cards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2595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58075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Structure Definitions (Cont.)</a:t>
            </a:r>
          </a:p>
        </p:txBody>
      </p:sp>
      <p:sp>
        <p:nvSpPr>
          <p:cNvPr id="19459" name="Text Placeholder 2"/>
          <p:cNvSpPr>
            <a:spLocks noGrp="1"/>
          </p:cNvSpPr>
          <p:nvPr>
            <p:ph type="body" idx="1"/>
          </p:nvPr>
        </p:nvSpPr>
        <p:spPr>
          <a:xfrm>
            <a:off x="189930" y="1219200"/>
            <a:ext cx="8877869" cy="4953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definition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contains members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face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suit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of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members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can be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 of the primitive data types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(e.g., </a:t>
            </a:r>
            <a:r>
              <a:rPr lang="en-US" altLang="en-US" sz="3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float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etc.), 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or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aggregates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such as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other structures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members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many types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795561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Bit Fields (Cont.)</a:t>
            </a:r>
          </a:p>
        </p:txBody>
      </p:sp>
      <p:sp>
        <p:nvSpPr>
          <p:cNvPr id="129027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3657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 field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declared by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following an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or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member name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with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colon (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an integer constant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representing the 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width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of the field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(i.e.,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which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 is stored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constant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representing the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width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must be an integer between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0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the total number of 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used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on your system, inclusive.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Our examples were tested on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computer with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4-byte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32-bit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preceding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definition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indicates that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face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4 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suit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2 bits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color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1 bit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269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8472280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Bit Fields (Cont.)</a:t>
            </a:r>
          </a:p>
        </p:txBody>
      </p:sp>
      <p:sp>
        <p:nvSpPr>
          <p:cNvPr id="130051" name="Text Placeholder 2"/>
          <p:cNvSpPr>
            <a:spLocks noGrp="1"/>
          </p:cNvSpPr>
          <p:nvPr>
            <p:ph type="body" idx="1"/>
          </p:nvPr>
        </p:nvSpPr>
        <p:spPr>
          <a:xfrm>
            <a:off x="188794" y="835378"/>
            <a:ext cx="8802806" cy="5717822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bits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is based on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desired range of values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structure member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face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stores values from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(Ace)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through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12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(King)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4 bits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can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 values in the range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0–15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suit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stores values from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through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=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Diamonds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= Hearts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= Clubs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= Spades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)—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2 bits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can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 values in the range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–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Finally,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color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stores either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(Red)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or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(Black)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1 bit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can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 either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or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Figure 10.16 (output shown in Fig. 10.17)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creates array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deck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containing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52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bitCard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structures</a:t>
            </a:r>
          </a:p>
        </p:txBody>
      </p:sp>
    </p:spTree>
    <p:extLst>
      <p:ext uri="{BB962C8B-B14F-4D97-AF65-F5344CB8AC3E}">
        <p14:creationId xmlns:p14="http://schemas.microsoft.com/office/powerpoint/2010/main" val="138149580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Bit Fields (Cont.)</a:t>
            </a:r>
          </a:p>
        </p:txBody>
      </p:sp>
      <p:sp>
        <p:nvSpPr>
          <p:cNvPr id="131075" name="Text Placeholder 2"/>
          <p:cNvSpPr>
            <a:spLocks noGrp="1"/>
          </p:cNvSpPr>
          <p:nvPr>
            <p:ph type="body" idx="1"/>
          </p:nvPr>
        </p:nvSpPr>
        <p:spPr>
          <a:xfrm>
            <a:off x="152400" y="809222"/>
            <a:ext cx="8839200" cy="5362978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fillDeck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inserts the 52 cards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deck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function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deal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prints the 52 cards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Notice that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bit field members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of structures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accessed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exactly as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other structure member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color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included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a means of indicating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card color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on a system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allows color displays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It’s possible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specify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unnamed bit field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used as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padding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2902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739268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Bit Fields (Cont.)</a:t>
            </a:r>
          </a:p>
        </p:txBody>
      </p:sp>
      <p:sp>
        <p:nvSpPr>
          <p:cNvPr id="132099" name="Text Placeholder 2"/>
          <p:cNvSpPr>
            <a:spLocks noGrp="1"/>
          </p:cNvSpPr>
          <p:nvPr>
            <p:ph type="body" idx="1"/>
          </p:nvPr>
        </p:nvSpPr>
        <p:spPr>
          <a:xfrm>
            <a:off x="181968" y="996288"/>
            <a:ext cx="8844888" cy="548071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definition</a:t>
            </a:r>
          </a:p>
          <a:p>
            <a:pPr marL="914400" lvl="2" indent="0" eaLnBrk="1" hangingPunct="1"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example {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a :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13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unsignedint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: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19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b :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  <a:r>
              <a:rPr lang="en-US" altLang="en-US" sz="2800" dirty="0">
                <a:solidFill>
                  <a:srgbClr val="00B050"/>
                </a:solidFill>
                <a:latin typeface="Consolas" panose="020B0609020204030204" pitchFamily="49" charset="0"/>
              </a:rPr>
              <a:t> 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uses an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unnamed 19-bit field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padding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nothing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 in those 19 bits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(on our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4-byte-word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computer)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 in another storage unit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5203946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Enumeration Constants</a:t>
            </a:r>
          </a:p>
        </p:txBody>
      </p:sp>
      <p:sp>
        <p:nvSpPr>
          <p:cNvPr id="142339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An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enumeration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(discussed briefly in Section 5.11), introduced by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keyword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enum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is a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set of integer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FF"/>
                </a:solidFill>
                <a:latin typeface="Cambria" panose="02040503050406030204" pitchFamily="18" charset="0"/>
              </a:rPr>
              <a:t>enumeration constants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represented by identifiers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Values in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enum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start with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unless specified otherwise, and are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incremented by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enumeration</a:t>
            </a:r>
          </a:p>
          <a:p>
            <a:pPr marL="914400" lvl="2" indent="0" eaLnBrk="1" hangingPunct="1">
              <a:lnSpc>
                <a:spcPct val="90000"/>
              </a:lnSpc>
              <a:buNone/>
            </a:pPr>
            <a:r>
              <a:rPr lang="en-US" altLang="en-US" sz="22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enum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months {</a:t>
            </a:r>
            <a:b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   JAN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FEB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MAR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APR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MAY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JUN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JUL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AUG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SEP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b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   OCT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NOV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DEC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  <a:r>
              <a:rPr lang="en-US" altLang="en-US" sz="2200" dirty="0">
                <a:solidFill>
                  <a:srgbClr val="00B050"/>
                </a:solidFill>
                <a:latin typeface="Consolas" panose="020B0609020204030204" pitchFamily="49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creates a new type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enum</a:t>
            </a:r>
            <a:r>
              <a:rPr lang="en-US" altLang="en-US" sz="30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months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in which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identifiers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set to the integers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to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11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respectively. </a:t>
            </a:r>
          </a:p>
        </p:txBody>
      </p:sp>
    </p:spTree>
    <p:extLst>
      <p:ext uri="{BB962C8B-B14F-4D97-AF65-F5344CB8AC3E}">
        <p14:creationId xmlns:p14="http://schemas.microsoft.com/office/powerpoint/2010/main" val="18789091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Enumeration Constants (Cont.)</a:t>
            </a:r>
          </a:p>
        </p:txBody>
      </p:sp>
      <p:sp>
        <p:nvSpPr>
          <p:cNvPr id="14336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638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the months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1 to 12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use the following enumeration:</a:t>
            </a:r>
          </a:p>
          <a:p>
            <a:pPr marL="914400" lvl="2" indent="0" eaLnBrk="1" hangingPunct="1">
              <a:lnSpc>
                <a:spcPct val="90000"/>
              </a:lnSpc>
              <a:buNone/>
            </a:pPr>
            <a:r>
              <a:rPr lang="en-US" altLang="en-US" sz="22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enum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months {</a:t>
            </a:r>
            <a:b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   JAN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FEB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MAR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APR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MAY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JUN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JUL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AUG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b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   SEP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OCT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NOV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dirty="0">
                <a:solidFill>
                  <a:srgbClr val="128AFF"/>
                </a:solidFill>
                <a:latin typeface="Consolas" panose="020B0609020204030204" pitchFamily="49" charset="0"/>
              </a:rPr>
              <a:t>DEC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}; </a:t>
            </a:r>
            <a:endParaRPr lang="en-US" altLang="en-US" sz="22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Because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first value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in the preceding enumeration is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explicitly set to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remaining values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incremented from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resulting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in the values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through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12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identifiers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in an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enumeration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must be unique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value of each enumeration constant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of an enumeration can be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set explicitly in the definition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by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assigning a value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to the identifier. </a:t>
            </a:r>
          </a:p>
        </p:txBody>
      </p:sp>
    </p:spTree>
    <p:extLst>
      <p:ext uri="{BB962C8B-B14F-4D97-AF65-F5344CB8AC3E}">
        <p14:creationId xmlns:p14="http://schemas.microsoft.com/office/powerpoint/2010/main" val="262297857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/>
          <a:lstStyle/>
          <a:p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Anonymous Structures and Unions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832" y="914400"/>
            <a:ext cx="8810767" cy="2286000"/>
          </a:xfrm>
        </p:spPr>
        <p:txBody>
          <a:bodyPr>
            <a:normAutofit/>
          </a:bodyPr>
          <a:lstStyle/>
          <a:p>
            <a:pPr algn="just"/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C11 supports </a:t>
            </a:r>
            <a:r>
              <a:rPr lang="en-US" sz="2500" u="sng" dirty="0">
                <a:latin typeface="Cambria" panose="02040503050406030204" pitchFamily="18" charset="0"/>
                <a:ea typeface="Cambria" panose="02040503050406030204" pitchFamily="18" charset="0"/>
              </a:rPr>
              <a:t>anonymous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500" u="sng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struct</a:t>
            </a:r>
            <a:r>
              <a:rPr lang="en-US" sz="2500" u="sng" dirty="0" err="1"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and </a:t>
            </a:r>
            <a:r>
              <a:rPr lang="en-US" sz="2500" u="sng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union</a:t>
            </a:r>
            <a:r>
              <a:rPr lang="en-US" sz="2500" u="sng" dirty="0"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that can be </a:t>
            </a:r>
            <a:r>
              <a:rPr lang="en-US" sz="2500" u="sng" dirty="0">
                <a:latin typeface="Cambria" panose="02040503050406030204" pitchFamily="18" charset="0"/>
                <a:ea typeface="Cambria" panose="02040503050406030204" pitchFamily="18" charset="0"/>
              </a:rPr>
              <a:t>nested in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named </a:t>
            </a:r>
            <a:r>
              <a:rPr lang="en-US" sz="2500" u="sng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struct</a:t>
            </a:r>
            <a:r>
              <a:rPr lang="en-US" sz="2500" u="sng" dirty="0" err="1"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and </a:t>
            </a:r>
            <a:r>
              <a:rPr lang="en-US" sz="2500" u="sng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union</a:t>
            </a:r>
            <a:r>
              <a:rPr lang="en-US" sz="2500" u="sng" dirty="0"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just"/>
            <a:r>
              <a:rPr lang="en-US" sz="2500" b="1" u="sng" dirty="0">
                <a:latin typeface="Cambria" panose="02040503050406030204" pitchFamily="18" charset="0"/>
                <a:ea typeface="Cambria" panose="02040503050406030204" pitchFamily="18" charset="0"/>
              </a:rPr>
              <a:t>Members</a:t>
            </a:r>
            <a:r>
              <a:rPr lang="en-US" sz="2500" u="sng" dirty="0">
                <a:latin typeface="Cambria" panose="02040503050406030204" pitchFamily="18" charset="0"/>
                <a:ea typeface="Cambria" panose="02040503050406030204" pitchFamily="18" charset="0"/>
              </a:rPr>
              <a:t> in a </a:t>
            </a:r>
            <a:r>
              <a:rPr lang="en-US" sz="2500" b="1" u="sng" dirty="0">
                <a:latin typeface="Cambria" panose="02040503050406030204" pitchFamily="18" charset="0"/>
                <a:ea typeface="Cambria" panose="02040503050406030204" pitchFamily="18" charset="0"/>
              </a:rPr>
              <a:t>nested anonymous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500" u="sng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struct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and </a:t>
            </a:r>
            <a:r>
              <a:rPr lang="en-US" sz="2500" u="sng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union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are considered to be </a:t>
            </a:r>
            <a:r>
              <a:rPr lang="en-US" sz="2500" i="1" u="sng" dirty="0">
                <a:latin typeface="Cambria" panose="02040503050406030204" pitchFamily="18" charset="0"/>
                <a:ea typeface="Cambria" panose="02040503050406030204" pitchFamily="18" charset="0"/>
              </a:rPr>
              <a:t>members of the enclosing type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and can be </a:t>
            </a:r>
            <a:r>
              <a:rPr lang="en-US" sz="2500" i="1" u="sng" dirty="0">
                <a:latin typeface="Cambria" panose="02040503050406030204" pitchFamily="18" charset="0"/>
                <a:ea typeface="Cambria" panose="02040503050406030204" pitchFamily="18" charset="0"/>
              </a:rPr>
              <a:t>accessed directly through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an </a:t>
            </a:r>
            <a:r>
              <a:rPr lang="en-US" sz="2500" u="sng" dirty="0">
                <a:latin typeface="Cambria" panose="02040503050406030204" pitchFamily="18" charset="0"/>
                <a:ea typeface="Cambria" panose="02040503050406030204" pitchFamily="18" charset="0"/>
              </a:rPr>
              <a:t>object of the enclosing type</a:t>
            </a:r>
          </a:p>
          <a:p>
            <a:pPr marL="457200" lvl="1" indent="0">
              <a:buNone/>
            </a:pPr>
            <a:endParaRPr lang="en-US" dirty="0">
              <a:latin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547615" y="3200400"/>
            <a:ext cx="4038600" cy="342899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Example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struct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MyStruct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{</a:t>
            </a:r>
            <a:b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</a:b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 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int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member1;</a:t>
            </a:r>
            <a:b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</a:b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 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int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member2; </a:t>
            </a:r>
            <a:b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</a:br>
            <a:b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</a:b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 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struct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{</a:t>
            </a:r>
            <a:b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</a:b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    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int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nestedMember1;</a:t>
            </a:r>
            <a:b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</a:b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    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int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nestedMember2;</a:t>
            </a:r>
            <a:b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</a:b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   }; </a:t>
            </a:r>
            <a:b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</a:b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}; 	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571430" y="3179928"/>
            <a:ext cx="4038600" cy="325044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Font typeface="Arial" panose="020B0604020202020204" pitchFamily="34" charset="0"/>
              <a:buNone/>
            </a:pP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For a </a:t>
            </a:r>
            <a:r>
              <a:rPr lang="en-US" sz="3200" u="sng" dirty="0">
                <a:latin typeface="Cambria" panose="02040503050406030204" pitchFamily="18" charset="0"/>
                <a:ea typeface="Cambria" panose="02040503050406030204" pitchFamily="18" charset="0"/>
              </a:rPr>
              <a:t>variable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myStruct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of </a:t>
            </a:r>
            <a:r>
              <a:rPr lang="en-US" sz="3200" u="sng" dirty="0">
                <a:latin typeface="Cambria" panose="02040503050406030204" pitchFamily="18" charset="0"/>
                <a:ea typeface="Cambria" panose="02040503050406030204" pitchFamily="18" charset="0"/>
              </a:rPr>
              <a:t>type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struct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MyStruct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, you can </a:t>
            </a:r>
            <a:r>
              <a:rPr lang="en-US" sz="3200" u="sng" dirty="0">
                <a:latin typeface="Cambria" panose="02040503050406030204" pitchFamily="18" charset="0"/>
                <a:ea typeface="Cambria" panose="02040503050406030204" pitchFamily="18" charset="0"/>
              </a:rPr>
              <a:t>access the members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as: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myStruct.member1</a:t>
            </a:r>
            <a:b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</a:b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myStruct.member2</a:t>
            </a:r>
            <a:b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</a:b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myStruct.nestedMember1</a:t>
            </a:r>
            <a:b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</a:b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Consolas" panose="020B0609020204030204" pitchFamily="49" charset="0"/>
              </a:rPr>
              <a:t>myStruct.nestedMember2	</a:t>
            </a:r>
          </a:p>
          <a:p>
            <a:pPr marL="457200" lvl="1" indent="0">
              <a:buNone/>
            </a:pPr>
            <a:endParaRPr lang="en-US" dirty="0">
              <a:latin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988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Structure Definitions (Cont.)</a:t>
            </a:r>
          </a:p>
        </p:txBody>
      </p:sp>
      <p:sp>
        <p:nvSpPr>
          <p:cNvPr id="2048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8915400" cy="5289552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following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contains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array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members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employee’s first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last names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employee’s age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would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'M'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'F'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employee’s gender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a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employee’s hourly salary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:,</a:t>
            </a:r>
          </a:p>
          <a:p>
            <a:pPr marL="914400" lvl="2" indent="0" eaLnBrk="1" hangingPunct="1">
              <a:lnSpc>
                <a:spcPct val="90000"/>
              </a:lnSpc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employee {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firstName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20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lastName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20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age;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gender;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hourlySalary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}; </a:t>
            </a:r>
            <a:endParaRPr lang="en-US" altLang="en-US" dirty="0">
              <a:solidFill>
                <a:srgbClr val="00B050"/>
              </a:solidFill>
              <a:latin typeface="Consolas" panose="020B0609020204030204" pitchFamily="49" charset="0"/>
            </a:endParaRPr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79736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10.2.1  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Self-Referential Structures</a:t>
            </a:r>
          </a:p>
        </p:txBody>
      </p:sp>
      <p:sp>
        <p:nvSpPr>
          <p:cNvPr id="21507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915400" cy="5791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A structure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cannot contain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instance of itself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 of type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employee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cannot be declared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definition for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employee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employee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however,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may be included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For example,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employee2 {</a:t>
            </a:r>
            <a:b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000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firstName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[20];</a:t>
            </a:r>
            <a:b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000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lastName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[20];</a:t>
            </a:r>
            <a:b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000" b="1" dirty="0">
                <a:solidFill>
                  <a:srgbClr val="0000FF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2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age;</a:t>
            </a:r>
            <a:b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000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gender;</a:t>
            </a:r>
            <a:b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000" b="1" dirty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hourlySalary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b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employee2 person; </a:t>
            </a:r>
            <a:r>
              <a:rPr lang="en-US" altLang="en-US" sz="2000" b="1" dirty="0">
                <a:solidFill>
                  <a:srgbClr val="00BF00"/>
                </a:solidFill>
                <a:latin typeface="Consolas" panose="020B0609020204030204" pitchFamily="49" charset="0"/>
              </a:rPr>
              <a:t>// ERROR </a:t>
            </a:r>
            <a:br>
              <a:rPr lang="en-US" altLang="en-US" sz="2000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employee2 *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ePtr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000" b="1" dirty="0">
                <a:solidFill>
                  <a:srgbClr val="00BF00"/>
                </a:solidFill>
                <a:latin typeface="Consolas" panose="020B0609020204030204" pitchFamily="49" charset="0"/>
              </a:rPr>
              <a:t>// pointer </a:t>
            </a:r>
            <a:br>
              <a:rPr lang="en-US" altLang="en-US" sz="2000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  <a:r>
              <a:rPr lang="en-US" altLang="en-US" sz="2000" b="1" dirty="0">
                <a:solidFill>
                  <a:srgbClr val="00B050"/>
                </a:solidFill>
                <a:latin typeface="Consolas" panose="020B0609020204030204" pitchFamily="49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employee2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contains an instance of itself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person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), which is an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error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38038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Structure Definitions (Cont.)</a:t>
            </a:r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>
          <a:xfrm>
            <a:off x="76200" y="900752"/>
            <a:ext cx="8991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employee2 {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firstName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[20];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lastName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[20];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age;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gender;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hourlySalary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employee2 person; </a:t>
            </a:r>
            <a:r>
              <a:rPr lang="en-US" altLang="en-US" b="1" dirty="0">
                <a:solidFill>
                  <a:srgbClr val="00BF00"/>
                </a:solidFill>
                <a:latin typeface="Consolas" panose="020B0609020204030204" pitchFamily="49" charset="0"/>
              </a:rPr>
              <a:t>// ERROR </a:t>
            </a:r>
            <a:br>
              <a:rPr lang="en-US" altLang="en-US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employee2 *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ePtr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b="1" dirty="0">
                <a:solidFill>
                  <a:srgbClr val="00BF00"/>
                </a:solidFill>
                <a:latin typeface="Consolas" panose="020B0609020204030204" pitchFamily="49" charset="0"/>
              </a:rPr>
              <a:t>// pointer </a:t>
            </a:r>
            <a:br>
              <a:rPr lang="en-US" altLang="en-US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  <a:r>
              <a:rPr lang="en-US" altLang="en-US" b="1" dirty="0">
                <a:solidFill>
                  <a:srgbClr val="00B050"/>
                </a:solidFill>
                <a:latin typeface="Consolas" panose="020B0609020204030204" pitchFamily="49" charset="0"/>
              </a:rPr>
              <a:t> </a:t>
            </a:r>
          </a:p>
          <a:p>
            <a:pPr algn="just" eaLnBrk="1" hangingPunct="1"/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4000" dirty="0">
                <a:solidFill>
                  <a:srgbClr val="000000"/>
                </a:solidFill>
                <a:latin typeface="Cambria" panose="02040503050406030204" pitchFamily="18" charset="0"/>
              </a:rPr>
              <a:t>Because </a:t>
            </a:r>
            <a:r>
              <a:rPr lang="en-US" altLang="en-US" sz="4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ePtr</a:t>
            </a:r>
            <a:r>
              <a:rPr lang="en-US" altLang="en-US" sz="4000" dirty="0">
                <a:solidFill>
                  <a:srgbClr val="000000"/>
                </a:solidFill>
                <a:latin typeface="Cambria" panose="02040503050406030204" pitchFamily="18" charset="0"/>
              </a:rPr>
              <a:t> is a </a:t>
            </a:r>
            <a:r>
              <a:rPr lang="en-US" altLang="en-US" sz="40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40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4000" u="sng" dirty="0">
                <a:solidFill>
                  <a:srgbClr val="000000"/>
                </a:solidFill>
                <a:latin typeface="Cambria" panose="02040503050406030204" pitchFamily="18" charset="0"/>
              </a:rPr>
              <a:t>to type</a:t>
            </a:r>
            <a:r>
              <a:rPr lang="en-US" altLang="en-US" sz="4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40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>
                <a:solidFill>
                  <a:srgbClr val="000000"/>
                </a:solidFill>
                <a:latin typeface="Consolas" panose="020B0609020204030204" pitchFamily="49" charset="0"/>
              </a:rPr>
              <a:t>employee2</a:t>
            </a:r>
            <a:r>
              <a:rPr lang="en-US" altLang="en-US" sz="4000" dirty="0">
                <a:solidFill>
                  <a:srgbClr val="000000"/>
                </a:solidFill>
                <a:latin typeface="Cambria" panose="02040503050406030204" pitchFamily="18" charset="0"/>
              </a:rPr>
              <a:t>), it’s </a:t>
            </a:r>
            <a:r>
              <a:rPr lang="en-US" altLang="en-US" sz="40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permitted</a:t>
            </a:r>
            <a:r>
              <a:rPr lang="en-US" altLang="en-US" sz="4000" u="sng" dirty="0">
                <a:solidFill>
                  <a:srgbClr val="000000"/>
                </a:solidFill>
                <a:latin typeface="Cambria" panose="02040503050406030204" pitchFamily="18" charset="0"/>
              </a:rPr>
              <a:t> in the definition</a:t>
            </a:r>
            <a:r>
              <a:rPr lang="en-US" altLang="en-US" sz="4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40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40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containing a member</a:t>
            </a:r>
            <a:r>
              <a:rPr lang="en-US" altLang="en-US" sz="4000" dirty="0">
                <a:solidFill>
                  <a:srgbClr val="000000"/>
                </a:solidFill>
                <a:latin typeface="Cambria" panose="02040503050406030204" pitchFamily="18" charset="0"/>
              </a:rPr>
              <a:t> that’s a </a:t>
            </a:r>
            <a:r>
              <a:rPr lang="en-US" altLang="en-US" sz="40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the </a:t>
            </a:r>
            <a:r>
              <a:rPr lang="en-US" altLang="en-US" sz="40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same</a:t>
            </a:r>
            <a:r>
              <a:rPr lang="en-US" altLang="en-US" sz="4000" u="sng" dirty="0">
                <a:solidFill>
                  <a:srgbClr val="000000"/>
                </a:solidFill>
                <a:latin typeface="Cambria" panose="02040503050406030204" pitchFamily="18" charset="0"/>
              </a:rPr>
              <a:t> structure type</a:t>
            </a:r>
            <a:r>
              <a:rPr lang="en-US" altLang="en-US" sz="40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4000" u="sng" dirty="0">
                <a:solidFill>
                  <a:srgbClr val="000000"/>
                </a:solidFill>
                <a:latin typeface="Cambria" panose="02040503050406030204" pitchFamily="18" charset="0"/>
              </a:rPr>
              <a:t>referred to</a:t>
            </a:r>
            <a:r>
              <a:rPr lang="en-US" altLang="en-US" sz="4000" dirty="0">
                <a:solidFill>
                  <a:srgbClr val="000000"/>
                </a:solidFill>
                <a:latin typeface="Cambria" panose="02040503050406030204" pitchFamily="18" charset="0"/>
              </a:rPr>
              <a:t> as a </a:t>
            </a:r>
            <a:r>
              <a:rPr lang="en-US" altLang="en-US" sz="4000" dirty="0">
                <a:solidFill>
                  <a:srgbClr val="0000FF"/>
                </a:solidFill>
                <a:latin typeface="Cambria" panose="02040503050406030204" pitchFamily="18" charset="0"/>
              </a:rPr>
              <a:t>self-referential structure</a:t>
            </a:r>
            <a:r>
              <a:rPr lang="en-US" altLang="en-US" sz="4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55198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10.2.2  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Defining Variables of Structure Types</a:t>
            </a:r>
          </a:p>
        </p:txBody>
      </p:sp>
      <p:sp>
        <p:nvSpPr>
          <p:cNvPr id="23555" name="Text Placeholder 2"/>
          <p:cNvSpPr>
            <a:spLocks noGrp="1"/>
          </p:cNvSpPr>
          <p:nvPr>
            <p:ph type="body" idx="1"/>
          </p:nvPr>
        </p:nvSpPr>
        <p:spPr>
          <a:xfrm>
            <a:off x="156948" y="1143000"/>
            <a:ext cx="8834651" cy="54864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definitions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do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reserve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any space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memory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 rather,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definition creates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new data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that’s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used to define 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defined like 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other types.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definition </a:t>
            </a:r>
          </a:p>
          <a:p>
            <a:pPr marL="914400" lvl="2" indent="0" algn="just" eaLnBrk="1" hangingPunct="1">
              <a:lnSpc>
                <a:spcPct val="90000"/>
              </a:lnSpc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card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deck[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52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], *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cardPtr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be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 of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deck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be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 with 52 elements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type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cardPtr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be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65972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8"/>
  <p:tag name="MMPROD_UIDATA" val="&lt;database version=&quot;9.0&quot;&gt;&lt;object type=&quot;1&quot; unique_id=&quot;10001&quot;&gt;&lt;object type=&quot;2&quot; unique_id=&quot;13154&quot;&gt;&lt;object type=&quot;3&quot; unique_id=&quot;13156&quot;&gt;&lt;property id=&quot;20148&quot; value=&quot;5&quot;/&gt;&lt;property id=&quot;20300&quot; value=&quot;Slide 2&quot;/&gt;&lt;property id=&quot;20307&quot; value=&quot;258&quot;/&gt;&lt;/object&gt;&lt;object type=&quot;3&quot; unique_id=&quot;13157&quot;&gt;&lt;property id=&quot;20148&quot; value=&quot;5&quot;/&gt;&lt;property id=&quot;20300&quot; value=&quot;Slide 3&quot;/&gt;&lt;property id=&quot;20307&quot; value=&quot;259&quot;/&gt;&lt;/object&gt;&lt;object type=&quot;3&quot; unique_id=&quot;13158&quot;&gt;&lt;property id=&quot;20148&quot; value=&quot;5&quot;/&gt;&lt;property id=&quot;20300&quot; value=&quot;Slide 4&quot;/&gt;&lt;property id=&quot;20307&quot; value=&quot;260&quot;/&gt;&lt;/object&gt;&lt;object type=&quot;3&quot; unique_id=&quot;13159&quot;&gt;&lt;property id=&quot;20148&quot; value=&quot;5&quot;/&gt;&lt;property id=&quot;20300&quot; value=&quot;Slide 9&quot;/&gt;&lt;property id=&quot;20307&quot; value=&quot;261&quot;/&gt;&lt;/object&gt;&lt;object type=&quot;3&quot; unique_id=&quot;13160&quot;&gt;&lt;property id=&quot;20148&quot; value=&quot;5&quot;/&gt;&lt;property id=&quot;20300&quot; value=&quot;Slide 17&quot;/&gt;&lt;property id=&quot;20307&quot; value=&quot;262&quot;/&gt;&lt;/object&gt;&lt;object type=&quot;3&quot; unique_id=&quot;13161&quot;&gt;&lt;property id=&quot;20148&quot; value=&quot;5&quot;/&gt;&lt;property id=&quot;20300&quot; value=&quot;Slide 18&quot;/&gt;&lt;property id=&quot;20307&quot; value=&quot;263&quot;/&gt;&lt;/object&gt;&lt;object type=&quot;3&quot; unique_id=&quot;13162&quot;&gt;&lt;property id=&quot;20148&quot; value=&quot;5&quot;/&gt;&lt;property id=&quot;20300&quot; value=&quot;Slide 20&quot;/&gt;&lt;property id=&quot;20307&quot; value=&quot;264&quot;/&gt;&lt;/object&gt;&lt;object type=&quot;3&quot; unique_id=&quot;13163&quot;&gt;&lt;property id=&quot;20148&quot; value=&quot;5&quot;/&gt;&lt;property id=&quot;20300&quot; value=&quot;Slide 24&quot;/&gt;&lt;property id=&quot;20307&quot; value=&quot;265&quot;/&gt;&lt;/object&gt;&lt;object type=&quot;3&quot; unique_id=&quot;13164&quot;&gt;&lt;property id=&quot;20148&quot; value=&quot;5&quot;/&gt;&lt;property id=&quot;20300&quot; value=&quot;Slide 25&quot;/&gt;&lt;property id=&quot;20307&quot; value=&quot;266&quot;/&gt;&lt;/object&gt;&lt;object type=&quot;3&quot; unique_id=&quot;13165&quot;&gt;&lt;property id=&quot;20148&quot; value=&quot;5&quot;/&gt;&lt;property id=&quot;20300&quot; value=&quot;Slide 31&quot;/&gt;&lt;property id=&quot;20307&quot; value=&quot;267&quot;/&gt;&lt;/object&gt;&lt;object type=&quot;3&quot; unique_id=&quot;13166&quot;&gt;&lt;property id=&quot;20148&quot; value=&quot;5&quot;/&gt;&lt;property id=&quot;20300&quot; value=&quot;Slide 32&quot;/&gt;&lt;property id=&quot;20307&quot; value=&quot;268&quot;/&gt;&lt;/object&gt;&lt;object type=&quot;3&quot; unique_id=&quot;13167&quot;&gt;&lt;property id=&quot;20148&quot; value=&quot;5&quot;/&gt;&lt;property id=&quot;20300&quot; value=&quot;Slide 33&quot;/&gt;&lt;property id=&quot;20307&quot; value=&quot;269&quot;/&gt;&lt;/object&gt;&lt;object type=&quot;3&quot; unique_id=&quot;13168&quot;&gt;&lt;property id=&quot;20148&quot; value=&quot;5&quot;/&gt;&lt;property id=&quot;20300&quot; value=&quot;Slide 34&quot;/&gt;&lt;property id=&quot;20307&quot; value=&quot;270&quot;/&gt;&lt;/object&gt;&lt;object type=&quot;3&quot; unique_id=&quot;13169&quot;&gt;&lt;property id=&quot;20148&quot; value=&quot;5&quot;/&gt;&lt;property id=&quot;20300&quot; value=&quot;Slide 36&quot;/&gt;&lt;property id=&quot;20307&quot; value=&quot;271&quot;/&gt;&lt;/object&gt;&lt;object type=&quot;3&quot; unique_id=&quot;13170&quot;&gt;&lt;property id=&quot;20148&quot; value=&quot;5&quot;/&gt;&lt;property id=&quot;20300&quot; value=&quot;Slide 37&quot;/&gt;&lt;property id=&quot;20307&quot; value=&quot;272&quot;/&gt;&lt;/object&gt;&lt;object type=&quot;3&quot; unique_id=&quot;13171&quot;&gt;&lt;property id=&quot;20148&quot; value=&quot;5&quot;/&gt;&lt;property id=&quot;20300&quot; value=&quot;Slide 40&quot;/&gt;&lt;property id=&quot;20307&quot; value=&quot;273&quot;/&gt;&lt;/object&gt;&lt;object type=&quot;3&quot; unique_id=&quot;13172&quot;&gt;&lt;property id=&quot;20148&quot; value=&quot;5&quot;/&gt;&lt;property id=&quot;20300&quot; value=&quot;Slide 41&quot;/&gt;&lt;property id=&quot;20307&quot; value=&quot;274&quot;/&gt;&lt;/object&gt;&lt;object type=&quot;3&quot; unique_id=&quot;13173&quot;&gt;&lt;property id=&quot;20148&quot; value=&quot;5&quot;/&gt;&lt;property id=&quot;20300&quot; value=&quot;Slide 44&quot;/&gt;&lt;property id=&quot;20307&quot; value=&quot;275&quot;/&gt;&lt;/object&gt;&lt;object type=&quot;3&quot; unique_id=&quot;13174&quot;&gt;&lt;property id=&quot;20148&quot; value=&quot;5&quot;/&gt;&lt;property id=&quot;20300&quot; value=&quot;Slide 47&quot;/&gt;&lt;property id=&quot;20307&quot; value=&quot;276&quot;/&gt;&lt;/object&gt;&lt;object type=&quot;3&quot; unique_id=&quot;13175&quot;&gt;&lt;property id=&quot;20148&quot; value=&quot;5&quot;/&gt;&lt;property id=&quot;20300&quot; value=&quot;Slide 48&quot;/&gt;&lt;property id=&quot;20307&quot; value=&quot;277&quot;/&gt;&lt;/object&gt;&lt;object type=&quot;3&quot; unique_id=&quot;13176&quot;&gt;&lt;property id=&quot;20148&quot; value=&quot;5&quot;/&gt;&lt;property id=&quot;20300&quot; value=&quot;Slide 50&quot;/&gt;&lt;property id=&quot;20307&quot; value=&quot;278&quot;/&gt;&lt;/object&gt;&lt;object type=&quot;3&quot; unique_id=&quot;13177&quot;&gt;&lt;property id=&quot;20148&quot; value=&quot;5&quot;/&gt;&lt;property id=&quot;20300&quot; value=&quot;Slide 51&quot;/&gt;&lt;property id=&quot;20307&quot; value=&quot;279&quot;/&gt;&lt;/object&gt;&lt;object type=&quot;3&quot; unique_id=&quot;13178&quot;&gt;&lt;property id=&quot;20148&quot; value=&quot;5&quot;/&gt;&lt;property id=&quot;20300&quot; value=&quot;Slide 52&quot;/&gt;&lt;property id=&quot;20307&quot; value=&quot;280&quot;/&gt;&lt;/object&gt;&lt;object type=&quot;3&quot; unique_id=&quot;13179&quot;&gt;&lt;property id=&quot;20148&quot; value=&quot;5&quot;/&gt;&lt;property id=&quot;20300&quot; value=&quot;Slide 53&quot;/&gt;&lt;property id=&quot;20307&quot; value=&quot;281&quot;/&gt;&lt;/object&gt;&lt;object type=&quot;3&quot; unique_id=&quot;13180&quot;&gt;&lt;property id=&quot;20148&quot; value=&quot;5&quot;/&gt;&lt;property id=&quot;20300&quot; value=&quot;Slide 54&quot;/&gt;&lt;property id=&quot;20307&quot; value=&quot;282&quot;/&gt;&lt;/object&gt;&lt;object type=&quot;3&quot; unique_id=&quot;13181&quot;&gt;&lt;property id=&quot;20148&quot; value=&quot;5&quot;/&gt;&lt;property id=&quot;20300&quot; value=&quot;Slide 57&quot;/&gt;&lt;property id=&quot;20307&quot; value=&quot;283&quot;/&gt;&lt;/object&gt;&lt;object type=&quot;3&quot; unique_id=&quot;13182&quot;&gt;&lt;property id=&quot;20148&quot; value=&quot;5&quot;/&gt;&lt;property id=&quot;20300&quot; value=&quot;Slide 60&quot;/&gt;&lt;property id=&quot;20307&quot; value=&quot;284&quot;/&gt;&lt;/object&gt;&lt;object type=&quot;3&quot; unique_id=&quot;13183&quot;&gt;&lt;property id=&quot;20148&quot; value=&quot;5&quot;/&gt;&lt;property id=&quot;20300&quot; value=&quot;Slide 61&quot;/&gt;&lt;property id=&quot;20307&quot; value=&quot;285&quot;/&gt;&lt;/object&gt;&lt;object type=&quot;3&quot; unique_id=&quot;13184&quot;&gt;&lt;property id=&quot;20148&quot; value=&quot;5&quot;/&gt;&lt;property id=&quot;20300&quot; value=&quot;Slide 63&quot;/&gt;&lt;property id=&quot;20307&quot; value=&quot;286&quot;/&gt;&lt;/object&gt;&lt;object type=&quot;3&quot; unique_id=&quot;13185&quot;&gt;&lt;property id=&quot;20148&quot; value=&quot;5&quot;/&gt;&lt;property id=&quot;20300&quot; value=&quot;Slide 66&quot;/&gt;&lt;property id=&quot;20307&quot; value=&quot;287&quot;/&gt;&lt;/object&gt;&lt;object type=&quot;3&quot; unique_id=&quot;13186&quot;&gt;&lt;property id=&quot;20148&quot; value=&quot;5&quot;/&gt;&lt;property id=&quot;20300&quot; value=&quot;Slide 67&quot;/&gt;&lt;property id=&quot;20307&quot; value=&quot;288&quot;/&gt;&lt;/object&gt;&lt;object type=&quot;3&quot; unique_id=&quot;13187&quot;&gt;&lt;property id=&quot;20148&quot; value=&quot;5&quot;/&gt;&lt;property id=&quot;20300&quot; value=&quot;Slide 69&quot;/&gt;&lt;property id=&quot;20307&quot; value=&quot;289&quot;/&gt;&lt;/object&gt;&lt;object type=&quot;3&quot; unique_id=&quot;13188&quot;&gt;&lt;property id=&quot;20148&quot; value=&quot;5&quot;/&gt;&lt;property id=&quot;20300&quot; value=&quot;Slide 70&quot;/&gt;&lt;property id=&quot;20307&quot; value=&quot;290&quot;/&gt;&lt;/object&gt;&lt;object type=&quot;3&quot; unique_id=&quot;13189&quot;&gt;&lt;property id=&quot;20148&quot; value=&quot;5&quot;/&gt;&lt;property id=&quot;20300&quot; value=&quot;Slide 72&quot;/&gt;&lt;property id=&quot;20307&quot; value=&quot;291&quot;/&gt;&lt;/object&gt;&lt;object type=&quot;3&quot; unique_id=&quot;13190&quot;&gt;&lt;property id=&quot;20148&quot; value=&quot;5&quot;/&gt;&lt;property id=&quot;20300&quot; value=&quot;Slide 76&quot;/&gt;&lt;property id=&quot;20307&quot; value=&quot;292&quot;/&gt;&lt;/object&gt;&lt;object type=&quot;3&quot; unique_id=&quot;13191&quot;&gt;&lt;property id=&quot;20148&quot; value=&quot;5&quot;/&gt;&lt;property id=&quot;20300&quot; value=&quot;Slide 78&quot;/&gt;&lt;property id=&quot;20307&quot; value=&quot;293&quot;/&gt;&lt;/object&gt;&lt;object type=&quot;3&quot; unique_id=&quot;13192&quot;&gt;&lt;property id=&quot;20148&quot; value=&quot;5&quot;/&gt;&lt;property id=&quot;20300&quot; value=&quot;Slide 79&quot;/&gt;&lt;property id=&quot;20307&quot; value=&quot;294&quot;/&gt;&lt;/object&gt;&lt;object type=&quot;3&quot; unique_id=&quot;13193&quot;&gt;&lt;property id=&quot;20148&quot; value=&quot;5&quot;/&gt;&lt;property id=&quot;20300&quot; value=&quot;Slide 83&quot;/&gt;&lt;property id=&quot;20307&quot; value=&quot;295&quot;/&gt;&lt;/object&gt;&lt;object type=&quot;3&quot; unique_id=&quot;13194&quot;&gt;&lt;property id=&quot;20148&quot; value=&quot;5&quot;/&gt;&lt;property id=&quot;20300&quot; value=&quot;Slide 84&quot;/&gt;&lt;property id=&quot;20307&quot; value=&quot;296&quot;/&gt;&lt;/object&gt;&lt;object type=&quot;3&quot; unique_id=&quot;13195&quot;&gt;&lt;property id=&quot;20148&quot; value=&quot;5&quot;/&gt;&lt;property id=&quot;20300&quot; value=&quot;Slide 85&quot;/&gt;&lt;property id=&quot;20307&quot; value=&quot;297&quot;/&gt;&lt;/object&gt;&lt;object type=&quot;3&quot; unique_id=&quot;13196&quot;&gt;&lt;property id=&quot;20148&quot; value=&quot;5&quot;/&gt;&lt;property id=&quot;20300&quot; value=&quot;Slide 90&quot;/&gt;&lt;property id=&quot;20307&quot; value=&quot;298&quot;/&gt;&lt;/object&gt;&lt;object type=&quot;3&quot; unique_id=&quot;13197&quot;&gt;&lt;property id=&quot;20148&quot; value=&quot;5&quot;/&gt;&lt;property id=&quot;20300&quot; value=&quot;Slide 91&quot;/&gt;&lt;property id=&quot;20307&quot; value=&quot;299&quot;/&gt;&lt;/object&gt;&lt;object type=&quot;3&quot; unique_id=&quot;13198&quot;&gt;&lt;property id=&quot;20148&quot; value=&quot;5&quot;/&gt;&lt;property id=&quot;20300&quot; value=&quot;Slide 92&quot;/&gt;&lt;property id=&quot;20307&quot; value=&quot;300&quot;/&gt;&lt;/object&gt;&lt;object type=&quot;3&quot; unique_id=&quot;13199&quot;&gt;&lt;property id=&quot;20148&quot; value=&quot;5&quot;/&gt;&lt;property id=&quot;20300&quot; value=&quot;Slide 93&quot;/&gt;&lt;property id=&quot;20307&quot; value=&quot;301&quot;/&gt;&lt;/object&gt;&lt;object type=&quot;3&quot; unique_id=&quot;13200&quot;&gt;&lt;property id=&quot;20148&quot; value=&quot;5&quot;/&gt;&lt;property id=&quot;20300&quot; value=&quot;Slide 94&quot;/&gt;&lt;property id=&quot;20307&quot; value=&quot;302&quot;/&gt;&lt;/object&gt;&lt;object type=&quot;3&quot; unique_id=&quot;13201&quot;&gt;&lt;property id=&quot;20148&quot; value=&quot;5&quot;/&gt;&lt;property id=&quot;20300&quot; value=&quot;Slide 97&quot;/&gt;&lt;property id=&quot;20307&quot; value=&quot;303&quot;/&gt;&lt;/object&gt;&lt;object type=&quot;3&quot; unique_id=&quot;13202&quot;&gt;&lt;property id=&quot;20148&quot; value=&quot;5&quot;/&gt;&lt;property id=&quot;20300&quot; value=&quot;Slide 99&quot;/&gt;&lt;property id=&quot;20307&quot; value=&quot;304&quot;/&gt;&lt;/object&gt;&lt;object type=&quot;3&quot; unique_id=&quot;13203&quot;&gt;&lt;property id=&quot;20148&quot; value=&quot;5&quot;/&gt;&lt;property id=&quot;20300&quot; value=&quot;Slide 102&quot;/&gt;&lt;property id=&quot;20307&quot; value=&quot;305&quot;/&gt;&lt;/object&gt;&lt;object type=&quot;3&quot; unique_id=&quot;13204&quot;&gt;&lt;property id=&quot;20148&quot; value=&quot;5&quot;/&gt;&lt;property id=&quot;20300&quot; value=&quot;Slide 103&quot;/&gt;&lt;property id=&quot;20307&quot; value=&quot;306&quot;/&gt;&lt;/object&gt;&lt;object type=&quot;3&quot; unique_id=&quot;13205&quot;&gt;&lt;property id=&quot;20148&quot; value=&quot;5&quot;/&gt;&lt;property id=&quot;20300&quot; value=&quot;Slide 104&quot;/&gt;&lt;property id=&quot;20307&quot; value=&quot;307&quot;/&gt;&lt;/object&gt;&lt;object type=&quot;3&quot; unique_id=&quot;13206&quot;&gt;&lt;property id=&quot;20148&quot; value=&quot;5&quot;/&gt;&lt;property id=&quot;20300&quot; value=&quot;Slide 107&quot;/&gt;&lt;property id=&quot;20307&quot; value=&quot;308&quot;/&gt;&lt;/object&gt;&lt;object type=&quot;3&quot; unique_id=&quot;13207&quot;&gt;&lt;property id=&quot;20148&quot; value=&quot;5&quot;/&gt;&lt;property id=&quot;20300&quot; value=&quot;Slide 108&quot;/&gt;&lt;property id=&quot;20307&quot; value=&quot;309&quot;/&gt;&lt;/object&gt;&lt;object type=&quot;3&quot; unique_id=&quot;13208&quot;&gt;&lt;property id=&quot;20148&quot; value=&quot;5&quot;/&gt;&lt;property id=&quot;20300&quot; value=&quot;Slide 110&quot;/&gt;&lt;property id=&quot;20307&quot; value=&quot;310&quot;/&gt;&lt;/object&gt;&lt;object type=&quot;3&quot; unique_id=&quot;13209&quot;&gt;&lt;property id=&quot;20148&quot; value=&quot;5&quot;/&gt;&lt;property id=&quot;20300&quot; value=&quot;Slide 112&quot;/&gt;&lt;property id=&quot;20307&quot; value=&quot;311&quot;/&gt;&lt;/object&gt;&lt;object type=&quot;3&quot; unique_id=&quot;13210&quot;&gt;&lt;property id=&quot;20148&quot; value=&quot;5&quot;/&gt;&lt;property id=&quot;20300&quot; value=&quot;Slide 119&quot;/&gt;&lt;property id=&quot;20307&quot; value=&quot;312&quot;/&gt;&lt;/object&gt;&lt;object type=&quot;3&quot; unique_id=&quot;13211&quot;&gt;&lt;property id=&quot;20148&quot; value=&quot;5&quot;/&gt;&lt;property id=&quot;20300&quot; value=&quot;Slide 120&quot;/&gt;&lt;property id=&quot;20307&quot; value=&quot;313&quot;/&gt;&lt;/object&gt;&lt;object type=&quot;3&quot; unique_id=&quot;13212&quot;&gt;&lt;property id=&quot;20148&quot; value=&quot;5&quot;/&gt;&lt;property id=&quot;20300&quot; value=&quot;Slide 121&quot;/&gt;&lt;property id=&quot;20307&quot; value=&quot;314&quot;/&gt;&lt;/object&gt;&lt;object type=&quot;3&quot; unique_id=&quot;13213&quot;&gt;&lt;property id=&quot;20148&quot; value=&quot;5&quot;/&gt;&lt;property id=&quot;20300&quot; value=&quot;Slide 122&quot;/&gt;&lt;property id=&quot;20307&quot; value=&quot;315&quot;/&gt;&lt;/object&gt;&lt;object type=&quot;3&quot; unique_id=&quot;13214&quot;&gt;&lt;property id=&quot;20148&quot; value=&quot;5&quot;/&gt;&lt;property id=&quot;20300&quot; value=&quot;Slide 124&quot;/&gt;&lt;property id=&quot;20307&quot; value=&quot;316&quot;/&gt;&lt;/object&gt;&lt;object type=&quot;3&quot; unique_id=&quot;13215&quot;&gt;&lt;property id=&quot;20148&quot; value=&quot;5&quot;/&gt;&lt;property id=&quot;20300&quot; value=&quot;Slide 125&quot;/&gt;&lt;property id=&quot;20307&quot; value=&quot;317&quot;/&gt;&lt;/object&gt;&lt;object type=&quot;3&quot; unique_id=&quot;13216&quot;&gt;&lt;property id=&quot;20148&quot; value=&quot;5&quot;/&gt;&lt;property id=&quot;20300&quot; value=&quot;Slide 126&quot;/&gt;&lt;property id=&quot;20307&quot; value=&quot;318&quot;/&gt;&lt;/object&gt;&lt;object type=&quot;3&quot; unique_id=&quot;13217&quot;&gt;&lt;property id=&quot;20148&quot; value=&quot;5&quot;/&gt;&lt;property id=&quot;20300&quot; value=&quot;Slide 127&quot;/&gt;&lt;property id=&quot;20307&quot; value=&quot;319&quot;/&gt;&lt;/object&gt;&lt;object type=&quot;3&quot; unique_id=&quot;13218&quot;&gt;&lt;property id=&quot;20148&quot; value=&quot;5&quot;/&gt;&lt;property id=&quot;20300&quot; value=&quot;Slide 128&quot;/&gt;&lt;property id=&quot;20307&quot; value=&quot;320&quot;/&gt;&lt;/object&gt;&lt;object type=&quot;3&quot; unique_id=&quot;13219&quot;&gt;&lt;property id=&quot;20148&quot; value=&quot;5&quot;/&gt;&lt;property id=&quot;20300&quot; value=&quot;Slide 132&quot;/&gt;&lt;property id=&quot;20307&quot; value=&quot;321&quot;/&gt;&lt;/object&gt;&lt;object type=&quot;3&quot; unique_id=&quot;13220&quot;&gt;&lt;property id=&quot;20148&quot; value=&quot;5&quot;/&gt;&lt;property id=&quot;20300&quot; value=&quot;Slide 133&quot;/&gt;&lt;property id=&quot;20307&quot; value=&quot;322&quot;/&gt;&lt;/object&gt;&lt;object type=&quot;3&quot; unique_id=&quot;13221&quot;&gt;&lt;property id=&quot;20148&quot; value=&quot;5&quot;/&gt;&lt;property id=&quot;20300&quot; value=&quot;Slide 134&quot;/&gt;&lt;property id=&quot;20307&quot; value=&quot;323&quot;/&gt;&lt;/object&gt;&lt;object type=&quot;3&quot; unique_id=&quot;13222&quot;&gt;&lt;property id=&quot;20148&quot; value=&quot;5&quot;/&gt;&lt;property id=&quot;20300&quot; value=&quot;Slide 135&quot;/&gt;&lt;property id=&quot;20307&quot; value=&quot;324&quot;/&gt;&lt;/object&gt;&lt;object type=&quot;3&quot; unique_id=&quot;63641&quot;&gt;&lt;property id=&quot;20148&quot; value=&quot;5&quot;/&gt;&lt;property id=&quot;20300&quot; value=&quot;Slide 1 - &amp;quot;Chapter 10 C Structures, Unions, Bit Manipulation and Enumerations&amp;quot;&quot;/&gt;&lt;property id=&quot;20307&quot; value=&quot;325&quot;/&gt;&lt;/object&gt;&lt;object type=&quot;3&quot; unique_id=&quot;63642&quot;&gt;&lt;property id=&quot;20148&quot; value=&quot;5&quot;/&gt;&lt;property id=&quot;20300&quot; value=&quot;Slide 5 - &amp;quot;10.1  Introduction&amp;quot;&quot;/&gt;&lt;property id=&quot;20307&quot; value=&quot;326&quot;/&gt;&lt;/object&gt;&lt;object type=&quot;3&quot; unique_id=&quot;63643&quot;&gt;&lt;property id=&quot;20148&quot; value=&quot;5&quot;/&gt;&lt;property id=&quot;20300&quot; value=&quot;Slide 6 - &amp;quot;10.1  Introduction (Cont.)&amp;quot;&quot;/&gt;&lt;property id=&quot;20307&quot; value=&quot;327&quot;/&gt;&lt;/object&gt;&lt;object type=&quot;3&quot; unique_id=&quot;63644&quot;&gt;&lt;property id=&quot;20148&quot; value=&quot;5&quot;/&gt;&lt;property id=&quot;20300&quot; value=&quot;Slide 7 - &amp;quot;10.2  Structure Definitions&amp;quot;&quot;/&gt;&lt;property id=&quot;20307&quot; value=&quot;328&quot;/&gt;&lt;/object&gt;&lt;object type=&quot;3&quot; unique_id=&quot;63645&quot;&gt;&lt;property id=&quot;20148&quot; value=&quot;5&quot;/&gt;&lt;property id=&quot;20300&quot; value=&quot;Slide 8 - &amp;quot;10.2  Structure Definitions (Cont.)&amp;quot;&quot;/&gt;&lt;property id=&quot;20307&quot; value=&quot;329&quot;/&gt;&lt;/object&gt;&lt;object type=&quot;3&quot; unique_id=&quot;63646&quot;&gt;&lt;property id=&quot;20148&quot; value=&quot;5&quot;/&gt;&lt;property id=&quot;20300&quot; value=&quot;Slide 10 - &amp;quot;10.2  Structure Definitions (Cont.)&amp;quot;&quot;/&gt;&lt;property id=&quot;20307&quot; value=&quot;330&quot;/&gt;&lt;/object&gt;&lt;object type=&quot;3&quot; unique_id=&quot;63647&quot;&gt;&lt;property id=&quot;20148&quot; value=&quot;5&quot;/&gt;&lt;property id=&quot;20300&quot; value=&quot;Slide 11 - &amp;quot;10.2  Structure Definitions (Cont.)&amp;quot;&quot;/&gt;&lt;property id=&quot;20307&quot; value=&quot;331&quot;/&gt;&lt;/object&gt;&lt;object type=&quot;3&quot; unique_id=&quot;63648&quot;&gt;&lt;property id=&quot;20148&quot; value=&quot;5&quot;/&gt;&lt;property id=&quot;20300&quot; value=&quot;Slide 12 - &amp;quot;10.2.1  Self-Referential Structures&amp;quot;&quot;/&gt;&lt;property id=&quot;20307&quot; value=&quot;332&quot;/&gt;&lt;/object&gt;&lt;object type=&quot;3&quot; unique_id=&quot;63649&quot;&gt;&lt;property id=&quot;20148&quot; value=&quot;5&quot;/&gt;&lt;property id=&quot;20300&quot; value=&quot;Slide 13 - &amp;quot;10.2  Structure Definitions (Cont.)&amp;quot;&quot;/&gt;&lt;property id=&quot;20307&quot; value=&quot;333&quot;/&gt;&lt;/object&gt;&lt;object type=&quot;3&quot; unique_id=&quot;63650&quot;&gt;&lt;property id=&quot;20148&quot; value=&quot;5&quot;/&gt;&lt;property id=&quot;20300&quot; value=&quot;Slide 14 - &amp;quot;10.2.2  Defining Variables of Structure Types&amp;quot;&quot;/&gt;&lt;property id=&quot;20307&quot; value=&quot;334&quot;/&gt;&lt;/object&gt;&lt;object type=&quot;3&quot; unique_id=&quot;63651&quot;&gt;&lt;property id=&quot;20148&quot; value=&quot;5&quot;/&gt;&lt;property id=&quot;20300&quot; value=&quot;Slide 15 - &amp;quot;10.2  Structure Definitions (Cont.)&amp;quot;&quot;/&gt;&lt;property id=&quot;20307&quot; value=&quot;335&quot;/&gt;&lt;/object&gt;&lt;object type=&quot;3&quot; unique_id=&quot;63652&quot;&gt;&lt;property id=&quot;20148&quot; value=&quot;5&quot;/&gt;&lt;property id=&quot;20300&quot; value=&quot;Slide 16 - &amp;quot;10.2.3  Structure Tag Names&amp;quot;&quot;/&gt;&lt;property id=&quot;20307&quot; value=&quot;336&quot;/&gt;&lt;/object&gt;&lt;object type=&quot;3&quot; unique_id=&quot;63653&quot;&gt;&lt;property id=&quot;20148&quot; value=&quot;5&quot;/&gt;&lt;property id=&quot;20300&quot; value=&quot;Slide 19 - &amp;quot;10.2.4  Operations That Can Be Performed on Structures&amp;quot;&quot;/&gt;&lt;property id=&quot;20307&quot; value=&quot;337&quot;/&gt;&lt;/object&gt;&lt;object type=&quot;3&quot; unique_id=&quot;63654&quot;&gt;&lt;property id=&quot;20148&quot; value=&quot;5&quot;/&gt;&lt;property id=&quot;20300&quot; value=&quot;Slide 21 - &amp;quot;10.2.4  Operations That Can Be Performed on Structures (Cont.)&amp;quot;&quot;/&gt;&lt;property id=&quot;20307&quot; value=&quot;338&quot;/&gt;&lt;/object&gt;&lt;object type=&quot;3&quot; unique_id=&quot;63655&quot;&gt;&lt;property id=&quot;20148&quot; value=&quot;5&quot;/&gt;&lt;property id=&quot;20300&quot; value=&quot;Slide 22 - &amp;quot;10.2  Structure Definitions (Cont.)&amp;quot;&quot;/&gt;&lt;property id=&quot;20307&quot; value=&quot;339&quot;/&gt;&lt;/object&gt;&lt;object type=&quot;3&quot; unique_id=&quot;63656&quot;&gt;&lt;property id=&quot;20148&quot; value=&quot;5&quot;/&gt;&lt;property id=&quot;20300&quot; value=&quot;Slide 23 - &amp;quot;10.2  Structure Definitions (Cont.)&amp;quot;&quot;/&gt;&lt;property id=&quot;20307&quot; value=&quot;340&quot;/&gt;&lt;/object&gt;&lt;object type=&quot;3&quot; unique_id=&quot;63657&quot;&gt;&lt;property id=&quot;20148&quot; value=&quot;5&quot;/&gt;&lt;property id=&quot;20300&quot; value=&quot;Slide 26 - &amp;quot;10.3  Initializing Structures&amp;quot;&quot;/&gt;&lt;property id=&quot;20307&quot; value=&quot;341&quot;/&gt;&lt;/object&gt;&lt;object type=&quot;3&quot; unique_id=&quot;63658&quot;&gt;&lt;property id=&quot;20148&quot; value=&quot;5&quot;/&gt;&lt;property id=&quot;20300&quot; value=&quot;Slide 27 - &amp;quot;10.3  Initializing Structures (Cont.)&amp;quot;&quot;/&gt;&lt;property id=&quot;20307&quot; value=&quot;342&quot;/&gt;&lt;/object&gt;&lt;object type=&quot;3&quot; unique_id=&quot;63659&quot;&gt;&lt;property id=&quot;20148&quot; value=&quot;5&quot;/&gt;&lt;property id=&quot;20300&quot; value=&quot;Slide 28 - &amp;quot;10.4  Accessing Structure Members&amp;quot;&quot;/&gt;&lt;property id=&quot;20307&quot; value=&quot;343&quot;/&gt;&lt;/object&gt;&lt;object type=&quot;3&quot; unique_id=&quot;63660&quot;&gt;&lt;property id=&quot;20148&quot; value=&quot;5&quot;/&gt;&lt;property id=&quot;20300&quot; value=&quot;Slide 29 - &amp;quot;10.4  Accessing Structure Members (Cont.)&amp;quot;&quot;/&gt;&lt;property id=&quot;20307&quot; value=&quot;344&quot;/&gt;&lt;/object&gt;&lt;object type=&quot;3&quot; unique_id=&quot;63661&quot;&gt;&lt;property id=&quot;20148&quot; value=&quot;5&quot;/&gt;&lt;property id=&quot;20300&quot; value=&quot;Slide 30 - &amp;quot;10.4  Accessing Structure Members (Cont.)&amp;quot;&quot;/&gt;&lt;property id=&quot;20307&quot; value=&quot;345&quot;/&gt;&lt;/object&gt;&lt;object type=&quot;3&quot; unique_id=&quot;63662&quot;&gt;&lt;property id=&quot;20148&quot; value=&quot;5&quot;/&gt;&lt;property id=&quot;20300&quot; value=&quot;Slide 35 - &amp;quot;10.4  Accessing Structure Members (Cont.)&amp;quot;&quot;/&gt;&lt;property id=&quot;20307&quot; value=&quot;346&quot;/&gt;&lt;/object&gt;&lt;object type=&quot;3&quot; unique_id=&quot;63663&quot;&gt;&lt;property id=&quot;20148&quot; value=&quot;5&quot;/&gt;&lt;property id=&quot;20300&quot; value=&quot;Slide 38 - &amp;quot;10.5  Using Structures with Functions&amp;quot;&quot;/&gt;&lt;property id=&quot;20307&quot; value=&quot;347&quot;/&gt;&lt;/object&gt;&lt;object type=&quot;3&quot; unique_id=&quot;63664&quot;&gt;&lt;property id=&quot;20148&quot; value=&quot;5&quot;/&gt;&lt;property id=&quot;20300&quot; value=&quot;Slide 39 - &amp;quot;10.5  Using Structures with Functions (Cont.)&amp;quot;&quot;/&gt;&lt;property id=&quot;20307&quot; value=&quot;348&quot;/&gt;&lt;/object&gt;&lt;object type=&quot;3&quot; unique_id=&quot;63665&quot;&gt;&lt;property id=&quot;20148&quot; value=&quot;5&quot;/&gt;&lt;property id=&quot;20300&quot; value=&quot;Slide 42 - &amp;quot;10.6  typedef &amp;quot;&quot;/&gt;&lt;property id=&quot;20307&quot; value=&quot;349&quot;/&gt;&lt;/object&gt;&lt;object type=&quot;3&quot; unique_id=&quot;63666&quot;&gt;&lt;property id=&quot;20148&quot; value=&quot;5&quot;/&gt;&lt;property id=&quot;20300&quot; value=&quot;Slide 43 - &amp;quot;10.6  typedef (Cont.) &amp;quot;&quot;/&gt;&lt;property id=&quot;20307&quot; value=&quot;350&quot;/&gt;&lt;/object&gt;&lt;object type=&quot;3&quot; unique_id=&quot;63667&quot;&gt;&lt;property id=&quot;20148&quot; value=&quot;5&quot;/&gt;&lt;property id=&quot;20300&quot; value=&quot;Slide 45 - &amp;quot;10.6  typedef (Cont.) &amp;quot;&quot;/&gt;&lt;property id=&quot;20307&quot; value=&quot;351&quot;/&gt;&lt;/object&gt;&lt;object type=&quot;3&quot; unique_id=&quot;63668&quot;&gt;&lt;property id=&quot;20148&quot; value=&quot;5&quot;/&gt;&lt;property id=&quot;20300&quot; value=&quot;Slide 46 - &amp;quot;10.6  typedef (Cont.) &amp;quot;&quot;/&gt;&lt;property id=&quot;20307&quot; value=&quot;352&quot;/&gt;&lt;/object&gt;&lt;object type=&quot;3&quot; unique_id=&quot;63669&quot;&gt;&lt;property id=&quot;20148&quot; value=&quot;5&quot;/&gt;&lt;property id=&quot;20300&quot; value=&quot;Slide 49 - &amp;quot;10.7  Example: High-Performance Card Shuffling and Dealing Simulation&amp;quot;&quot;/&gt;&lt;property id=&quot;20307&quot; value=&quot;353&quot;/&gt;&lt;/object&gt;&lt;object type=&quot;3&quot; unique_id=&quot;63670&quot;&gt;&lt;property id=&quot;20148&quot; value=&quot;5&quot;/&gt;&lt;property id=&quot;20300&quot; value=&quot;Slide 55 - &amp;quot;10.7  Example: High-Performance Card Shuffling and Dealing Simulation (Cont.)&amp;quot;&quot;/&gt;&lt;property id=&quot;20307&quot; value=&quot;354&quot;/&gt;&lt;/object&gt;&lt;object type=&quot;3&quot; unique_id=&quot;63671&quot;&gt;&lt;property id=&quot;20148&quot; value=&quot;5&quot;/&gt;&lt;property id=&quot;20300&quot; value=&quot;Slide 56 - &amp;quot;10.7  Example: High-Performance Card Shuffling and Dealing Simulation (Cont.)&amp;quot;&quot;/&gt;&lt;property id=&quot;20307&quot; value=&quot;355&quot;/&gt;&lt;/object&gt;&lt;object type=&quot;3&quot; unique_id=&quot;63672&quot;&gt;&lt;property id=&quot;20148&quot; value=&quot;5&quot;/&gt;&lt;property id=&quot;20300&quot; value=&quot;Slide 58 - &amp;quot;10.8  Unions&amp;quot;&quot;/&gt;&lt;property id=&quot;20307&quot; value=&quot;356&quot;/&gt;&lt;/object&gt;&lt;object type=&quot;3&quot; unique_id=&quot;63673&quot;&gt;&lt;property id=&quot;20148&quot; value=&quot;5&quot;/&gt;&lt;property id=&quot;20300&quot; value=&quot;Slide 59 - &amp;quot;10.8  Unions (Cont.)&amp;quot;&quot;/&gt;&lt;property id=&quot;20307&quot; value=&quot;357&quot;/&gt;&lt;/object&gt;&lt;object type=&quot;3&quot; unique_id=&quot;63674&quot;&gt;&lt;property id=&quot;20148&quot; value=&quot;5&quot;/&gt;&lt;property id=&quot;20300&quot; value=&quot;Slide 62 - &amp;quot;10.8.1  Union Declarations&amp;quot;&quot;/&gt;&lt;property id=&quot;20307&quot; value=&quot;358&quot;/&gt;&lt;/object&gt;&lt;object type=&quot;3&quot; unique_id=&quot;63675&quot;&gt;&lt;property id=&quot;20148&quot; value=&quot;5&quot;/&gt;&lt;property id=&quot;20300&quot; value=&quot;Slide 64 - &amp;quot;10.8.2  Operations That Can Be Performed on Unions&amp;quot;&quot;/&gt;&lt;property id=&quot;20307&quot; value=&quot;359&quot;/&gt;&lt;/object&gt;&lt;object type=&quot;3&quot; unique_id=&quot;63676&quot;&gt;&lt;property id=&quot;20148&quot; value=&quot;5&quot;/&gt;&lt;property id=&quot;20300&quot; value=&quot;Slide 65 - &amp;quot;10.8.3  Initializing Unions in Declarations&amp;quot;&quot;/&gt;&lt;property id=&quot;20307&quot; value=&quot;360&quot;/&gt;&lt;/object&gt;&lt;object type=&quot;3&quot; unique_id=&quot;63677&quot;&gt;&lt;property id=&quot;20148&quot; value=&quot;5&quot;/&gt;&lt;property id=&quot;20300&quot; value=&quot;Slide 68 - &amp;quot;10.8.4  Demonstrating Unions&amp;quot;&quot;/&gt;&lt;property id=&quot;20307&quot; value=&quot;361&quot;/&gt;&lt;/object&gt;&lt;object type=&quot;3&quot; unique_id=&quot;63678&quot;&gt;&lt;property id=&quot;20148&quot; value=&quot;5&quot;/&gt;&lt;property id=&quot;20300&quot; value=&quot;Slide 71 - &amp;quot;10.9  Bitwise Operators&amp;quot;&quot;/&gt;&lt;property id=&quot;20307&quot; value=&quot;362&quot;/&gt;&lt;/object&gt;&lt;object type=&quot;3&quot; unique_id=&quot;63679&quot;&gt;&lt;property id=&quot;20148&quot; value=&quot;5&quot;/&gt;&lt;property id=&quot;20300&quot; value=&quot;Slide 73 - &amp;quot;10.9  Bitwise Operators (Cont.)&amp;quot;&quot;/&gt;&lt;property id=&quot;20307&quot; value=&quot;363&quot;/&gt;&lt;/object&gt;&lt;object type=&quot;3&quot; unique_id=&quot;63680&quot;&gt;&lt;property id=&quot;20148&quot; value=&quot;5&quot;/&gt;&lt;property id=&quot;20300&quot; value=&quot;Slide 74 - &amp;quot;10.9  Bitwise Operators (Cont.)&amp;quot;&quot;/&gt;&lt;property id=&quot;20307&quot; value=&quot;364&quot;/&gt;&lt;/object&gt;&lt;object type=&quot;3&quot; unique_id=&quot;63681&quot;&gt;&lt;property id=&quot;20148&quot; value=&quot;5&quot;/&gt;&lt;property id=&quot;20300&quot; value=&quot;Slide 75 - &amp;quot;10.9  Bitwise Operators (Cont.)&amp;quot;&quot;/&gt;&lt;property id=&quot;20307&quot; value=&quot;365&quot;/&gt;&lt;/object&gt;&lt;object type=&quot;3&quot; unique_id=&quot;63682&quot;&gt;&lt;property id=&quot;20148&quot; value=&quot;5&quot;/&gt;&lt;property id=&quot;20300&quot; value=&quot;Slide 77 - &amp;quot;10.9.1  Displaying an Unsigned Integer in Bits &amp;quot;&quot;/&gt;&lt;property id=&quot;20307&quot; value=&quot;366&quot;/&gt;&lt;/object&gt;&lt;object type=&quot;3&quot; unique_id=&quot;63683&quot;&gt;&lt;property id=&quot;20148&quot; value=&quot;5&quot;/&gt;&lt;property id=&quot;20300&quot; value=&quot;Slide 80 - &amp;quot;10.9.1  Displaying an Unsigned Integer in Bits (Cont.)&amp;quot;&quot;/&gt;&lt;property id=&quot;20307&quot; value=&quot;367&quot;/&gt;&lt;/object&gt;&lt;object type=&quot;3&quot; unique_id=&quot;63684&quot;&gt;&lt;property id=&quot;20148&quot; value=&quot;5&quot;/&gt;&lt;property id=&quot;20300&quot; value=&quot;Slide 81 - &amp;quot;10.9.1  Displaying an Unsigned Integer in Bits (Cont.)&amp;quot;&quot;/&gt;&lt;property id=&quot;20307&quot; value=&quot;368&quot;/&gt;&lt;/object&gt;&lt;object type=&quot;3&quot; unique_id=&quot;63685&quot;&gt;&lt;property id=&quot;20148&quot; value=&quot;5&quot;/&gt;&lt;property id=&quot;20300&quot; value=&quot;Slide 82 - &amp;quot;10.9.1  Displaying an Unsigned Integer in Bits (Cont.)&amp;quot;&quot;/&gt;&lt;property id=&quot;20307&quot; value=&quot;369&quot;/&gt;&lt;/object&gt;&lt;object type=&quot;3&quot; unique_id=&quot;63686&quot;&gt;&lt;property id=&quot;20148&quot; value=&quot;5&quot;/&gt;&lt;property id=&quot;20300&quot; value=&quot;Slide 86 - &amp;quot;10.9.2  Making Function displayBits More Scalable and Portable&amp;quot;&quot;/&gt;&lt;property id=&quot;20307&quot; value=&quot;370&quot;/&gt;&lt;/object&gt;&lt;object type=&quot;3&quot; unique_id=&quot;63687&quot;&gt;&lt;property id=&quot;20148&quot; value=&quot;5&quot;/&gt;&lt;property id=&quot;20300&quot; value=&quot;Slide 87 - &amp;quot;10.9.2  Making Function displayBits More Scalable and Portable (Cont.)&amp;quot;&quot;/&gt;&lt;property id=&quot;20307&quot; value=&quot;371&quot;/&gt;&lt;/object&gt;&lt;object type=&quot;3&quot; unique_id=&quot;63688&quot;&gt;&lt;property id=&quot;20148&quot; value=&quot;5&quot;/&gt;&lt;property id=&quot;20300&quot; value=&quot;Slide 88 - &amp;quot;10.9.2  Making Function displayBits More Scalable and Portable (Cont.)&amp;quot;&quot;/&gt;&lt;property id=&quot;20307&quot; value=&quot;372&quot;/&gt;&lt;/object&gt;&lt;object type=&quot;3&quot; unique_id=&quot;63689&quot;&gt;&lt;property id=&quot;20148&quot; value=&quot;5&quot;/&gt;&lt;property id=&quot;20300&quot; value=&quot;Slide 89 - &amp;quot;10.9.3  Using the Bitwise AND, Inclusive OR, Exclusive OR and Complement Operators &amp;quot;&quot;/&gt;&lt;property id=&quot;20307&quot; value=&quot;373&quot;/&gt;&lt;/object&gt;&lt;object type=&quot;3&quot; unique_id=&quot;63690&quot;&gt;&lt;property id=&quot;20148&quot; value=&quot;5&quot;/&gt;&lt;property id=&quot;20300&quot; value=&quot;Slide 95 - &amp;quot;10.9.3  Using the Bitwise AND, Inclusive OR, Exclusive OR and Complement Operators  (Cont.)&amp;quot;&quot;/&gt;&lt;property id=&quot;20307&quot; value=&quot;374&quot;/&gt;&lt;/object&gt;&lt;object type=&quot;3&quot; unique_id=&quot;63691&quot;&gt;&lt;property id=&quot;20148&quot; value=&quot;5&quot;/&gt;&lt;property id=&quot;20300&quot; value=&quot;Slide 96 - &amp;quot;10.9.3  Using the Bitwise AND, Inclusive OR, Exclusive OR and Complement Operators  (Cont.)&amp;quot;&quot;/&gt;&lt;property id=&quot;20307&quot; value=&quot;375&quot;/&gt;&lt;/object&gt;&lt;object type=&quot;3&quot; unique_id=&quot;63692&quot;&gt;&lt;property id=&quot;20148&quot; value=&quot;5&quot;/&gt;&lt;property id=&quot;20300&quot; value=&quot;Slide 98 - &amp;quot;10.9.3  Using the Bitwise AND, Inclusive OR, Exclusive OR and Complement Operators  (Cont.)&amp;quot;&quot;/&gt;&lt;property id=&quot;20307&quot; value=&quot;376&quot;/&gt;&lt;/object&gt;&lt;object type=&quot;3&quot; unique_id=&quot;63693&quot;&gt;&lt;property id=&quot;20148&quot; value=&quot;5&quot;/&gt;&lt;property id=&quot;20300&quot; value=&quot;Slide 100 - &amp;quot;10.9.3  Using the Bitwise AND, Inclusive OR, Exclusive OR and Complement Operators  (Cont.)&amp;quot;&quot;/&gt;&lt;property id=&quot;20307&quot; value=&quot;377&quot;/&gt;&lt;/object&gt;&lt;object type=&quot;3&quot; unique_id=&quot;63694&quot;&gt;&lt;property id=&quot;20148&quot; value=&quot;5&quot;/&gt;&lt;property id=&quot;20300&quot; value=&quot;Slide 101 - &amp;quot;10.9.4  Using the Bitwise Left- and Right-Shift Operators&amp;quot;&quot;/&gt;&lt;property id=&quot;20307&quot; value=&quot;378&quot;/&gt;&lt;/object&gt;&lt;object type=&quot;3&quot; unique_id=&quot;63695&quot;&gt;&lt;property id=&quot;20148&quot; value=&quot;5&quot;/&gt;&lt;property id=&quot;20300&quot; value=&quot;Slide 105 - &amp;quot;10.9.4  Using the Bitwise Left- and Right-Shift Operators (Cont.)&amp;quot;&quot;/&gt;&lt;property id=&quot;20307&quot; value=&quot;379&quot;/&gt;&lt;/object&gt;&lt;object type=&quot;3&quot; unique_id=&quot;63696&quot;&gt;&lt;property id=&quot;20148&quot; value=&quot;5&quot;/&gt;&lt;property id=&quot;20300&quot; value=&quot;Slide 106 - &amp;quot;10.9.4  Using the Bitwise Left- and Right-Shift Operators (Cont.)&amp;quot;&quot;/&gt;&lt;property id=&quot;20307&quot; value=&quot;380&quot;/&gt;&lt;/object&gt;&lt;object type=&quot;3&quot; unique_id=&quot;63697&quot;&gt;&lt;property id=&quot;20148&quot; value=&quot;5&quot;/&gt;&lt;property id=&quot;20300&quot; value=&quot;Slide 109 - &amp;quot;10.9.5  Bitwise Assignment Operators&amp;quot;&quot;/&gt;&lt;property id=&quot;20307&quot; value=&quot;381&quot;/&gt;&lt;/object&gt;&lt;object type=&quot;3&quot; unique_id=&quot;63698&quot;&gt;&lt;property id=&quot;20148&quot; value=&quot;5&quot;/&gt;&lt;property id=&quot;20300&quot; value=&quot;Slide 111 - &amp;quot;10.9  Bitwise Operators (Cont.)&amp;quot;&quot;/&gt;&lt;property id=&quot;20307&quot; value=&quot;382&quot;/&gt;&lt;/object&gt;&lt;object type=&quot;3&quot; unique_id=&quot;63699&quot;&gt;&lt;property id=&quot;20148&quot; value=&quot;5&quot;/&gt;&lt;property id=&quot;20300&quot; value=&quot;Slide 113 - &amp;quot;10.10  Bit Fields&amp;quot;&quot;/&gt;&lt;property id=&quot;20307&quot; value=&quot;383&quot;/&gt;&lt;/object&gt;&lt;object type=&quot;3&quot; unique_id=&quot;63700&quot;&gt;&lt;property id=&quot;20148&quot; value=&quot;5&quot;/&gt;&lt;property id=&quot;20300&quot; value=&quot;Slide 114 - &amp;quot;10.10  Bit Fields (Cont.)&amp;quot;&quot;/&gt;&lt;property id=&quot;20307&quot; value=&quot;384&quot;/&gt;&lt;/object&gt;&lt;object type=&quot;3&quot; unique_id=&quot;63701&quot;&gt;&lt;property id=&quot;20148&quot; value=&quot;5&quot;/&gt;&lt;property id=&quot;20300&quot; value=&quot;Slide 115 - &amp;quot;10.10  Bit Fields (Cont.)&amp;quot;&quot;/&gt;&lt;property id=&quot;20307&quot; value=&quot;385&quot;/&gt;&lt;/object&gt;&lt;object type=&quot;3&quot; unique_id=&quot;63702&quot;&gt;&lt;property id=&quot;20148&quot; value=&quot;5&quot;/&gt;&lt;property id=&quot;20300&quot; value=&quot;Slide 116 - &amp;quot;10.10  Bit Fields (Cont.)&amp;quot;&quot;/&gt;&lt;property id=&quot;20307&quot; value=&quot;386&quot;/&gt;&lt;/object&gt;&lt;object type=&quot;3&quot; unique_id=&quot;63703&quot;&gt;&lt;property id=&quot;20148&quot; value=&quot;5&quot;/&gt;&lt;property id=&quot;20300&quot; value=&quot;Slide 117 - &amp;quot;10.10  Bit Fields (Cont.)&amp;quot;&quot;/&gt;&lt;property id=&quot;20307&quot; value=&quot;387&quot;/&gt;&lt;/object&gt;&lt;object type=&quot;3&quot; unique_id=&quot;63704&quot;&gt;&lt;property id=&quot;20148&quot; value=&quot;5&quot;/&gt;&lt;property id=&quot;20300&quot; value=&quot;Slide 118 - &amp;quot;10.10  Bit Fields (Cont.)&amp;quot;&quot;/&gt;&lt;property id=&quot;20307&quot; value=&quot;388&quot;/&gt;&lt;/object&gt;&lt;object type=&quot;3&quot; unique_id=&quot;63705&quot;&gt;&lt;property id=&quot;20148&quot; value=&quot;5&quot;/&gt;&lt;property id=&quot;20300&quot; value=&quot;Slide 123 - &amp;quot;10.10  Bit Fields (Cont.)&amp;quot;&quot;/&gt;&lt;property id=&quot;20307&quot; value=&quot;389&quot;/&gt;&lt;/object&gt;&lt;object type=&quot;3&quot; unique_id=&quot;63706&quot;&gt;&lt;property id=&quot;20148&quot; value=&quot;5&quot;/&gt;&lt;property id=&quot;20300&quot; value=&quot;Slide 129 - &amp;quot;10.11  Enumeration Constants&amp;quot;&quot;/&gt;&lt;property id=&quot;20307&quot; value=&quot;390&quot;/&gt;&lt;/object&gt;&lt;object type=&quot;3&quot; unique_id=&quot;63707&quot;&gt;&lt;property id=&quot;20148&quot; value=&quot;5&quot;/&gt;&lt;property id=&quot;20300&quot; value=&quot;Slide 130 - &amp;quot;10.11  Enumeration Constants (Cont.)&amp;quot;&quot;/&gt;&lt;property id=&quot;20307&quot; value=&quot;391&quot;/&gt;&lt;/object&gt;&lt;object type=&quot;3&quot; unique_id=&quot;63708&quot;&gt;&lt;property id=&quot;20148&quot; value=&quot;5&quot;/&gt;&lt;property id=&quot;20300&quot; value=&quot;Slide 131 - &amp;quot;10.11  Enumeration Constants (Cont.)&amp;quot;&quot;/&gt;&lt;property id=&quot;20307&quot; value=&quot;392&quot;/&gt;&lt;/object&gt;&lt;object type=&quot;3&quot; unique_id=&quot;63709&quot;&gt;&lt;property id=&quot;20148&quot; value=&quot;5&quot;/&gt;&lt;property id=&quot;20300&quot; value=&quot;Slide 136 - &amp;quot;10.12  Anonymous Structures and Unions&amp;quot;&quot;/&gt;&lt;property id=&quot;20307&quot; value=&quot;398&quot;/&gt;&lt;/object&gt;&lt;object type=&quot;3&quot; unique_id=&quot;63710&quot;&gt;&lt;property id=&quot;20148&quot; value=&quot;5&quot;/&gt;&lt;property id=&quot;20300&quot; value=&quot;Slide 137 - &amp;quot;10.13  Secure C Programming&amp;quot;&quot;/&gt;&lt;property id=&quot;20307&quot; value=&quot;393&quot;/&gt;&lt;/object&gt;&lt;object type=&quot;3&quot; unique_id=&quot;63711&quot;&gt;&lt;property id=&quot;20148&quot; value=&quot;5&quot;/&gt;&lt;property id=&quot;20300&quot; value=&quot;Slide 138 - &amp;quot;10.13  Secure C Programming (Cont.)&amp;quot;&quot;/&gt;&lt;property id=&quot;20307&quot; value=&quot;394&quot;/&gt;&lt;/object&gt;&lt;object type=&quot;3&quot; unique_id=&quot;63712&quot;&gt;&lt;property id=&quot;20148&quot; value=&quot;5&quot;/&gt;&lt;property id=&quot;20300&quot; value=&quot;Slide 139 - &amp;quot;10.13  Secure C Programming (Cont.)&amp;quot;&quot;/&gt;&lt;property id=&quot;20307&quot; value=&quot;395&quot;/&gt;&lt;/object&gt;&lt;object type=&quot;3&quot; unique_id=&quot;63713&quot;&gt;&lt;property id=&quot;20148&quot; value=&quot;5&quot;/&gt;&lt;property id=&quot;20300&quot; value=&quot;Slide 140 - &amp;quot;10.13  Secure C Programming (Cont.)&amp;quot;&quot;/&gt;&lt;property id=&quot;20307&quot; value=&quot;396&quot;/&gt;&lt;/object&gt;&lt;object type=&quot;3&quot; unique_id=&quot;63714&quot;&gt;&lt;property id=&quot;20148&quot; value=&quot;5&quot;/&gt;&lt;property id=&quot;20300&quot; value=&quot;Slide 141 - &amp;quot;10.13  Secure C Programming (Cont.)&amp;quot;&quot;/&gt;&lt;property id=&quot;20307&quot; value=&quot;397&quot;/&gt;&lt;/object&gt;&lt;/object&gt;&lt;object type=&quot;8&quot; unique_id=&quot;1329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htp8_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chtp8_09</Template>
  <TotalTime>810</TotalTime>
  <Words>5116</Words>
  <Application>Microsoft Office PowerPoint</Application>
  <PresentationFormat>Ekran Gösterisi (4:3)</PresentationFormat>
  <Paragraphs>334</Paragraphs>
  <Slides>56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65" baseType="lpstr">
      <vt:lpstr>Arial</vt:lpstr>
      <vt:lpstr>Calibri</vt:lpstr>
      <vt:lpstr>Cambria</vt:lpstr>
      <vt:lpstr>Consolas</vt:lpstr>
      <vt:lpstr>Lucida Sans Unicode</vt:lpstr>
      <vt:lpstr>Times New Roman</vt:lpstr>
      <vt:lpstr>Verdana</vt:lpstr>
      <vt:lpstr>Wingdings 3</vt:lpstr>
      <vt:lpstr>chtp8_07</vt:lpstr>
      <vt:lpstr>Chapter 10 C Structures, Unions, Bit Manipulation and Enumerations</vt:lpstr>
      <vt:lpstr>10.1  Introduction</vt:lpstr>
      <vt:lpstr>10.1  Introduction (Cont.)</vt:lpstr>
      <vt:lpstr>10.2  Structure Definitions</vt:lpstr>
      <vt:lpstr>10.2  Structure Definitions (Cont.)</vt:lpstr>
      <vt:lpstr>10.2  Structure Definitions (Cont.)</vt:lpstr>
      <vt:lpstr>10.2.1  Self-Referential Structures</vt:lpstr>
      <vt:lpstr>10.2  Structure Definitions (Cont.)</vt:lpstr>
      <vt:lpstr>10.2.2  Defining Variables of Structure Types</vt:lpstr>
      <vt:lpstr>10.2  Structure Definitions (Cont.)</vt:lpstr>
      <vt:lpstr>10.2  Structure Definitions (Cont.)</vt:lpstr>
      <vt:lpstr>10.3  Initializing Structures</vt:lpstr>
      <vt:lpstr>10.3  Initializing Structures (Cont.)</vt:lpstr>
      <vt:lpstr>10.4  Accessing Structure Members</vt:lpstr>
      <vt:lpstr>10.4  Accessing Structure Members (Cont.)</vt:lpstr>
      <vt:lpstr>10.4  Accessing Structure Members (Cont.)</vt:lpstr>
      <vt:lpstr>10.5  Using Structures with Functions</vt:lpstr>
      <vt:lpstr>10.6  typedef </vt:lpstr>
      <vt:lpstr>10.6  typedef (Cont.) </vt:lpstr>
      <vt:lpstr>10.6  typedef (Cont.) </vt:lpstr>
      <vt:lpstr>10.7  Example: High-Performance Card Shuffling and Dealing Simulation</vt:lpstr>
      <vt:lpstr>10.7  Example: High-Performance Card Shuffling and Dealing Simulation (Cont.)</vt:lpstr>
      <vt:lpstr>10.7  Example: High-Performance Card Shuffling and Dealing Simulation (Cont.)</vt:lpstr>
      <vt:lpstr>10.8  Unions</vt:lpstr>
      <vt:lpstr>10.8  Unions (Cont.)</vt:lpstr>
      <vt:lpstr>10.8.1  Union Declarations</vt:lpstr>
      <vt:lpstr>10.8.2  Operations That Can Be Performed on Unions</vt:lpstr>
      <vt:lpstr>10.8.3  Initializing Unions in Declarations</vt:lpstr>
      <vt:lpstr>10.8.4  Demonstrating Unions</vt:lpstr>
      <vt:lpstr>10.9  Bitwise Operators</vt:lpstr>
      <vt:lpstr>10.9  Bitwise Operators (Cont.)</vt:lpstr>
      <vt:lpstr>10.9  Bitwise Operators (Cont.)</vt:lpstr>
      <vt:lpstr>10.9  Bitwise Operators (Cont.)</vt:lpstr>
      <vt:lpstr>10.9.1  Displaying an Unsigned Integer in Bits </vt:lpstr>
      <vt:lpstr>10.9.1  Displaying an Unsigned Integer in Bits (Cont.)</vt:lpstr>
      <vt:lpstr>10.9.1  Displaying an Unsigned Integer in Bits (Cont.)</vt:lpstr>
      <vt:lpstr>10.9.1  Displaying an Unsigned Integer in Bits (Cont.)</vt:lpstr>
      <vt:lpstr>10.9.2  Making Function displayBits More Scalable and Portable</vt:lpstr>
      <vt:lpstr>10.9.2  Making Function displayBits More Scalable and Portable (Cont.)</vt:lpstr>
      <vt:lpstr>10.9.2  Making Function displayBits More Scalable and Portable (Cont.)</vt:lpstr>
      <vt:lpstr>10.9.3  Using the Bitwise AND, Inclusive OR, Exclusive OR and Complement Operators </vt:lpstr>
      <vt:lpstr>10.9.3  Using the Bitwise AND, Inclusive OR, Exclusive OR and Complement Operators  (Cont.)</vt:lpstr>
      <vt:lpstr>10.9.3  Using the Bitwise AND, Inclusive OR, Exclusive OR and Complement Operators  (Cont.)</vt:lpstr>
      <vt:lpstr>10.9.3  Using the Bitwise AND, Inclusive OR, Exclusive OR and Complement Operators  (Cont.)</vt:lpstr>
      <vt:lpstr>10.9.4  Using the Bitwise Left- and Right-Shift Operators (Cont.)</vt:lpstr>
      <vt:lpstr>10.9.4  Using the Bitwise Left- and Right-Shift Operators (Cont.)</vt:lpstr>
      <vt:lpstr>10.9.5  Bitwise Assignment Operators</vt:lpstr>
      <vt:lpstr>10.10  Bit Fields</vt:lpstr>
      <vt:lpstr>10.10  Bit Fields (Cont.)</vt:lpstr>
      <vt:lpstr>10.10  Bit Fields (Cont.)</vt:lpstr>
      <vt:lpstr>10.10  Bit Fields (Cont.)</vt:lpstr>
      <vt:lpstr>10.10  Bit Fields (Cont.)</vt:lpstr>
      <vt:lpstr>10.10  Bit Fields (Cont.)</vt:lpstr>
      <vt:lpstr>10.11  Enumeration Constants</vt:lpstr>
      <vt:lpstr>10.11  Enumeration Constants (Cont.)</vt:lpstr>
      <vt:lpstr>10.12  Anonymous Structures and Unions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irem</cp:lastModifiedBy>
  <cp:revision>101</cp:revision>
  <dcterms:created xsi:type="dcterms:W3CDTF">2015-04-27T19:05:07Z</dcterms:created>
  <dcterms:modified xsi:type="dcterms:W3CDTF">2022-10-05T12:46:43Z</dcterms:modified>
</cp:coreProperties>
</file>