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960-EE12-4EA8-8EDA-4105BD0433B0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9857-5CC2-4721-81D2-B90558E17A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882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960-EE12-4EA8-8EDA-4105BD0433B0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9857-5CC2-4721-81D2-B90558E17A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276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960-EE12-4EA8-8EDA-4105BD0433B0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9857-5CC2-4721-81D2-B90558E17A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4040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960-EE12-4EA8-8EDA-4105BD0433B0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9857-5CC2-4721-81D2-B90558E17AED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7029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960-EE12-4EA8-8EDA-4105BD0433B0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9857-5CC2-4721-81D2-B90558E17A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4480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960-EE12-4EA8-8EDA-4105BD0433B0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9857-5CC2-4721-81D2-B90558E17A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412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960-EE12-4EA8-8EDA-4105BD0433B0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9857-5CC2-4721-81D2-B90558E17A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0055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960-EE12-4EA8-8EDA-4105BD0433B0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9857-5CC2-4721-81D2-B90558E17A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7821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960-EE12-4EA8-8EDA-4105BD0433B0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9857-5CC2-4721-81D2-B90558E17A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393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960-EE12-4EA8-8EDA-4105BD0433B0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9857-5CC2-4721-81D2-B90558E17A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237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960-EE12-4EA8-8EDA-4105BD0433B0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9857-5CC2-4721-81D2-B90558E17A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9360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960-EE12-4EA8-8EDA-4105BD0433B0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9857-5CC2-4721-81D2-B90558E17A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02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960-EE12-4EA8-8EDA-4105BD0433B0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9857-5CC2-4721-81D2-B90558E17A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257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960-EE12-4EA8-8EDA-4105BD0433B0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9857-5CC2-4721-81D2-B90558E17A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463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960-EE12-4EA8-8EDA-4105BD0433B0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9857-5CC2-4721-81D2-B90558E17A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020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960-EE12-4EA8-8EDA-4105BD0433B0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9857-5CC2-4721-81D2-B90558E17A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538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C960-EE12-4EA8-8EDA-4105BD0433B0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9857-5CC2-4721-81D2-B90558E17A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681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611C960-EE12-4EA8-8EDA-4105BD0433B0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D9857-5CC2-4721-81D2-B90558E17A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41826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pr.com/guides/biology/anatomy-of-flowering-plants/the-fruit/" TargetMode="External"/><Relationship Id="rId2" Type="http://schemas.openxmlformats.org/officeDocument/2006/relationships/hyperlink" Target="https://www.online-science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kipedia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Çiçek ve tipleri, meyve ve çeşitleri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5767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26127" y="0"/>
            <a:ext cx="10515600" cy="1325563"/>
          </a:xfrm>
        </p:spPr>
        <p:txBody>
          <a:bodyPr/>
          <a:lstStyle/>
          <a:p>
            <a:r>
              <a:rPr lang="tr-TR" dirty="0" smtClean="0"/>
              <a:t>Derste Kullanılan 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4800" y="886691"/>
            <a:ext cx="11049000" cy="52902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dirty="0" smtClean="0"/>
              <a:t>Algan, G., &amp; Toker, M. C. (2004). Bitki hücresi ve bitki morfolojisi laboratuvar kitabı.</a:t>
            </a:r>
          </a:p>
          <a:p>
            <a:pPr marL="0" indent="0">
              <a:buNone/>
            </a:pPr>
            <a:r>
              <a:rPr lang="fi-FI" dirty="0" smtClean="0"/>
              <a:t>Toker, M. C. (2004). Bitki morfolojisi. A.Ü. Fen Fakültesi Döner Sermaye İşletmesi Yayınları No: 56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AÇIK Tohumlular Laboratuvar KILAVUZU,  Ender YURDAKULOL, Ümit BİNGÖL, </a:t>
            </a:r>
            <a:r>
              <a:rPr lang="tr-TR" dirty="0" err="1" smtClean="0"/>
              <a:t>Gençay</a:t>
            </a:r>
            <a:r>
              <a:rPr lang="tr-TR" dirty="0" smtClean="0"/>
              <a:t> AKGÜL, Gül Nilhan TUĞ Ahmet Emre YAPRAK. 2003. A.Ü.F.F. Döner Sermaye </a:t>
            </a:r>
            <a:r>
              <a:rPr lang="tr-TR" dirty="0" err="1" smtClean="0"/>
              <a:t>Işletmesi</a:t>
            </a:r>
            <a:r>
              <a:rPr lang="tr-TR" dirty="0" smtClean="0"/>
              <a:t> Yayınları No: 68 </a:t>
            </a:r>
          </a:p>
          <a:p>
            <a:pPr marL="0" indent="0">
              <a:buNone/>
            </a:pPr>
            <a:r>
              <a:rPr lang="tr-TR" dirty="0" smtClean="0">
                <a:hlinkClick r:id="rId2"/>
              </a:rPr>
              <a:t>Akman, Y., </a:t>
            </a:r>
            <a:r>
              <a:rPr lang="tr-TR" dirty="0" err="1" smtClean="0">
                <a:hlinkClick r:id="rId2"/>
              </a:rPr>
              <a:t>Ketenoğlu</a:t>
            </a:r>
            <a:r>
              <a:rPr lang="tr-TR" dirty="0" smtClean="0">
                <a:hlinkClick r:id="rId2"/>
              </a:rPr>
              <a:t>, O., Kurt, L., Güney, K., Hamzaoğlu, E., &amp; Tuğ, N. (2007). </a:t>
            </a:r>
            <a:r>
              <a:rPr lang="tr-TR" dirty="0" err="1" smtClean="0">
                <a:hlinkClick r:id="rId2"/>
              </a:rPr>
              <a:t>Angiospermae</a:t>
            </a:r>
            <a:r>
              <a:rPr lang="tr-TR" dirty="0" smtClean="0">
                <a:hlinkClick r:id="rId2"/>
              </a:rPr>
              <a:t> (kapalı tohumlular). Ankara: </a:t>
            </a:r>
            <a:r>
              <a:rPr lang="tr-TR" dirty="0" err="1" smtClean="0">
                <a:hlinkClick r:id="rId2"/>
              </a:rPr>
              <a:t>Palme</a:t>
            </a:r>
            <a:r>
              <a:rPr lang="tr-TR" dirty="0" smtClean="0">
                <a:hlinkClick r:id="rId2"/>
              </a:rPr>
              <a:t> Yayıncılık.</a:t>
            </a:r>
          </a:p>
          <a:p>
            <a:pPr marL="0" indent="0">
              <a:buNone/>
            </a:pPr>
            <a:r>
              <a:rPr lang="tr-TR" dirty="0" smtClean="0"/>
              <a:t>Odum, E. P., &amp; </a:t>
            </a:r>
            <a:r>
              <a:rPr lang="tr-TR" dirty="0" err="1" smtClean="0"/>
              <a:t>Barrett</a:t>
            </a:r>
            <a:r>
              <a:rPr lang="tr-TR" dirty="0" smtClean="0"/>
              <a:t>, G. W. (1971). Fundamentals of </a:t>
            </a:r>
            <a:r>
              <a:rPr lang="tr-TR" dirty="0" err="1" smtClean="0"/>
              <a:t>ecology</a:t>
            </a:r>
            <a:r>
              <a:rPr lang="tr-TR" dirty="0" smtClean="0"/>
              <a:t> (</a:t>
            </a:r>
            <a:r>
              <a:rPr lang="tr-TR" dirty="0" err="1" smtClean="0"/>
              <a:t>Vol</a:t>
            </a:r>
            <a:r>
              <a:rPr lang="tr-TR" dirty="0" smtClean="0"/>
              <a:t>. 3, p. 5). </a:t>
            </a:r>
            <a:r>
              <a:rPr lang="tr-TR" dirty="0" err="1" smtClean="0"/>
              <a:t>Philadelphia</a:t>
            </a:r>
            <a:r>
              <a:rPr lang="tr-TR" dirty="0" smtClean="0"/>
              <a:t>: </a:t>
            </a:r>
            <a:r>
              <a:rPr lang="tr-TR" dirty="0" err="1" smtClean="0"/>
              <a:t>Saunders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err="1" smtClean="0"/>
              <a:t>Reece</a:t>
            </a:r>
            <a:r>
              <a:rPr lang="tr-TR" dirty="0" smtClean="0"/>
              <a:t>, J. B., </a:t>
            </a:r>
            <a:r>
              <a:rPr lang="tr-TR" dirty="0" err="1" smtClean="0"/>
              <a:t>Urry</a:t>
            </a:r>
            <a:r>
              <a:rPr lang="tr-TR" dirty="0" smtClean="0"/>
              <a:t>, L. A., </a:t>
            </a:r>
            <a:r>
              <a:rPr lang="tr-TR" dirty="0" err="1" smtClean="0"/>
              <a:t>Cain</a:t>
            </a:r>
            <a:r>
              <a:rPr lang="tr-TR" dirty="0" smtClean="0"/>
              <a:t>, M. L., </a:t>
            </a:r>
            <a:r>
              <a:rPr lang="tr-TR" dirty="0" err="1" smtClean="0"/>
              <a:t>Wasserman</a:t>
            </a:r>
            <a:r>
              <a:rPr lang="tr-TR" dirty="0" smtClean="0"/>
              <a:t>, S. A., </a:t>
            </a:r>
            <a:r>
              <a:rPr lang="tr-TR" dirty="0" err="1" smtClean="0"/>
              <a:t>Minorsky</a:t>
            </a:r>
            <a:r>
              <a:rPr lang="tr-TR" dirty="0" smtClean="0"/>
              <a:t>, P. V., &amp; Jackson, R. B. (2014). </a:t>
            </a:r>
            <a:r>
              <a:rPr lang="tr-TR" dirty="0" err="1" smtClean="0"/>
              <a:t>Campbell</a:t>
            </a:r>
            <a:r>
              <a:rPr lang="tr-TR" dirty="0" smtClean="0"/>
              <a:t> </a:t>
            </a:r>
            <a:r>
              <a:rPr lang="tr-TR" dirty="0" err="1" smtClean="0"/>
              <a:t>biology</a:t>
            </a:r>
            <a:r>
              <a:rPr lang="tr-TR" dirty="0" smtClean="0"/>
              <a:t> (No. s 1309). Boston: </a:t>
            </a:r>
            <a:r>
              <a:rPr lang="tr-TR" dirty="0" err="1" smtClean="0"/>
              <a:t>Pearson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err="1" smtClean="0"/>
              <a:t>Anatomy</a:t>
            </a:r>
            <a:r>
              <a:rPr lang="tr-TR" dirty="0" smtClean="0"/>
              <a:t> of </a:t>
            </a:r>
            <a:r>
              <a:rPr lang="tr-TR" dirty="0" err="1" smtClean="0"/>
              <a:t>Flowering</a:t>
            </a:r>
            <a:r>
              <a:rPr lang="tr-TR" dirty="0" smtClean="0"/>
              <a:t> </a:t>
            </a:r>
            <a:r>
              <a:rPr lang="tr-TR" dirty="0" err="1" smtClean="0"/>
              <a:t>Plants</a:t>
            </a:r>
            <a:r>
              <a:rPr lang="tr-TR" dirty="0" smtClean="0"/>
              <a:t>, P. </a:t>
            </a:r>
            <a:r>
              <a:rPr lang="tr-TR" dirty="0" err="1" smtClean="0"/>
              <a:t>Rudall</a:t>
            </a:r>
            <a:r>
              <a:rPr lang="tr-TR" dirty="0" smtClean="0"/>
              <a:t>, Cambridge </a:t>
            </a:r>
            <a:r>
              <a:rPr lang="tr-TR" dirty="0" err="1" smtClean="0"/>
              <a:t>University</a:t>
            </a:r>
            <a:r>
              <a:rPr lang="tr-TR" dirty="0" smtClean="0"/>
              <a:t> Press.,2007</a:t>
            </a:r>
          </a:p>
          <a:p>
            <a:pPr marL="0" indent="0">
              <a:buNone/>
            </a:pPr>
            <a:r>
              <a:rPr lang="tr-TR" dirty="0" err="1" smtClean="0"/>
              <a:t>Esau's</a:t>
            </a:r>
            <a:r>
              <a:rPr lang="tr-TR" dirty="0" smtClean="0"/>
              <a:t> </a:t>
            </a:r>
            <a:r>
              <a:rPr lang="tr-TR" dirty="0" err="1" smtClean="0"/>
              <a:t>Plant</a:t>
            </a:r>
            <a:r>
              <a:rPr lang="tr-TR" dirty="0" smtClean="0"/>
              <a:t> </a:t>
            </a:r>
            <a:r>
              <a:rPr lang="tr-TR" dirty="0" err="1" smtClean="0"/>
              <a:t>Anatomy</a:t>
            </a:r>
            <a:r>
              <a:rPr lang="tr-TR" dirty="0" smtClean="0"/>
              <a:t>: </a:t>
            </a:r>
            <a:r>
              <a:rPr lang="tr-TR" dirty="0" err="1" smtClean="0"/>
              <a:t>Meristems</a:t>
            </a:r>
            <a:r>
              <a:rPr lang="tr-TR" dirty="0" smtClean="0"/>
              <a:t>, </a:t>
            </a:r>
            <a:r>
              <a:rPr lang="tr-TR" dirty="0" err="1" smtClean="0"/>
              <a:t>Cells</a:t>
            </a:r>
            <a:r>
              <a:rPr lang="tr-TR" dirty="0" smtClean="0"/>
              <a:t>,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Tissues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Plant</a:t>
            </a:r>
            <a:r>
              <a:rPr lang="tr-TR" dirty="0" smtClean="0"/>
              <a:t> Body: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Structure</a:t>
            </a:r>
            <a:r>
              <a:rPr lang="tr-TR" dirty="0" smtClean="0"/>
              <a:t>, </a:t>
            </a:r>
            <a:r>
              <a:rPr lang="tr-TR" dirty="0" err="1" smtClean="0"/>
              <a:t>Function</a:t>
            </a:r>
            <a:r>
              <a:rPr lang="tr-TR" dirty="0" smtClean="0"/>
              <a:t>, </a:t>
            </a:r>
            <a:r>
              <a:rPr lang="tr-TR" dirty="0" err="1" smtClean="0"/>
              <a:t>and</a:t>
            </a:r>
            <a:r>
              <a:rPr lang="tr-TR" dirty="0" smtClean="0"/>
              <a:t> Development, R.F. </a:t>
            </a:r>
            <a:r>
              <a:rPr lang="tr-TR" dirty="0" err="1" smtClean="0"/>
              <a:t>Evert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S.E. </a:t>
            </a:r>
            <a:r>
              <a:rPr lang="tr-TR" dirty="0" err="1" smtClean="0"/>
              <a:t>Eichhorn</a:t>
            </a:r>
            <a:r>
              <a:rPr lang="tr-TR" dirty="0" smtClean="0"/>
              <a:t>, </a:t>
            </a:r>
            <a:r>
              <a:rPr lang="tr-TR" dirty="0" err="1" smtClean="0"/>
              <a:t>Wiley-Liss</a:t>
            </a:r>
            <a:r>
              <a:rPr lang="tr-TR" dirty="0" smtClean="0"/>
              <a:t> (2006).</a:t>
            </a:r>
          </a:p>
          <a:p>
            <a:pPr marL="0" indent="0">
              <a:buNone/>
            </a:pPr>
            <a:r>
              <a:rPr lang="tr-TR" dirty="0" smtClean="0"/>
              <a:t>Kadıoğlu, A., Kaya, Y. 2007; Genel Botanik, Esen Ofset Matbaacılık, Trabzon.</a:t>
            </a:r>
            <a:r>
              <a:rPr lang="tr-TR" dirty="0" err="1" smtClean="0"/>
              <a:t>Campbell</a:t>
            </a:r>
            <a:r>
              <a:rPr lang="tr-TR" dirty="0" smtClean="0"/>
              <a:t>, N.A.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Reece</a:t>
            </a:r>
            <a:r>
              <a:rPr lang="tr-TR" dirty="0" smtClean="0"/>
              <a:t>, J.B. 2010. Biyoloji. </a:t>
            </a:r>
            <a:r>
              <a:rPr lang="tr-TR" dirty="0" err="1" smtClean="0"/>
              <a:t>Palme</a:t>
            </a:r>
            <a:r>
              <a:rPr lang="tr-TR" dirty="0" smtClean="0"/>
              <a:t> Yayıncılık</a:t>
            </a:r>
          </a:p>
          <a:p>
            <a:pPr marL="0" indent="0">
              <a:buNone/>
            </a:pPr>
            <a:r>
              <a:rPr lang="tr-TR" dirty="0" err="1" smtClean="0"/>
              <a:t>Plant</a:t>
            </a:r>
            <a:r>
              <a:rPr lang="tr-TR" dirty="0" smtClean="0"/>
              <a:t> </a:t>
            </a:r>
            <a:r>
              <a:rPr lang="tr-TR" dirty="0" err="1" smtClean="0"/>
              <a:t>Anatomy</a:t>
            </a:r>
            <a:r>
              <a:rPr lang="tr-TR" dirty="0" smtClean="0"/>
              <a:t>: An </a:t>
            </a:r>
            <a:r>
              <a:rPr lang="tr-TR" dirty="0" err="1" smtClean="0"/>
              <a:t>Applied</a:t>
            </a:r>
            <a:r>
              <a:rPr lang="tr-TR" dirty="0" smtClean="0"/>
              <a:t> </a:t>
            </a:r>
            <a:r>
              <a:rPr lang="tr-TR" dirty="0" err="1" smtClean="0"/>
              <a:t>Approach</a:t>
            </a:r>
            <a:r>
              <a:rPr lang="tr-TR" dirty="0" smtClean="0"/>
              <a:t>, D. F. </a:t>
            </a:r>
            <a:r>
              <a:rPr lang="tr-TR" dirty="0" err="1" smtClean="0"/>
              <a:t>Cutler</a:t>
            </a:r>
            <a:r>
              <a:rPr lang="tr-TR" dirty="0" smtClean="0"/>
              <a:t>, T. </a:t>
            </a:r>
            <a:r>
              <a:rPr lang="tr-TR" dirty="0" err="1" smtClean="0"/>
              <a:t>Botha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D. </a:t>
            </a:r>
            <a:r>
              <a:rPr lang="tr-TR" dirty="0" err="1" smtClean="0"/>
              <a:t>Wm</a:t>
            </a:r>
            <a:r>
              <a:rPr lang="tr-TR" dirty="0" smtClean="0"/>
              <a:t>. </a:t>
            </a:r>
            <a:r>
              <a:rPr lang="tr-TR" dirty="0" err="1" smtClean="0"/>
              <a:t>Stevenson</a:t>
            </a:r>
            <a:r>
              <a:rPr lang="tr-TR" dirty="0" smtClean="0"/>
              <a:t>, </a:t>
            </a:r>
            <a:r>
              <a:rPr lang="tr-TR" dirty="0" err="1" smtClean="0"/>
              <a:t>Wiley-Blackwell</a:t>
            </a:r>
            <a:r>
              <a:rPr lang="tr-TR" dirty="0" smtClean="0"/>
              <a:t>, USA, 2007.</a:t>
            </a:r>
          </a:p>
          <a:p>
            <a:pPr marL="0" indent="0">
              <a:buNone/>
            </a:pPr>
            <a:r>
              <a:rPr lang="tr-TR" dirty="0" smtClean="0"/>
              <a:t>Suna BOZCUK. Genel Botanik, Hatipoğlu </a:t>
            </a:r>
            <a:r>
              <a:rPr lang="tr-TR" dirty="0" err="1" smtClean="0"/>
              <a:t>Yayl</a:t>
            </a:r>
            <a:r>
              <a:rPr lang="tr-TR" dirty="0" smtClean="0"/>
              <a:t>. 82, 2001, 4. Baskı</a:t>
            </a:r>
          </a:p>
          <a:p>
            <a:pPr marL="0" indent="0">
              <a:buNone/>
            </a:pPr>
            <a:r>
              <a:rPr lang="tr-TR" dirty="0" smtClean="0"/>
              <a:t>Prof. Dr. Ünal AKKEMİK Genel Botanik Ders Notları</a:t>
            </a:r>
          </a:p>
          <a:p>
            <a:pPr marL="0" indent="0">
              <a:buNone/>
            </a:pPr>
            <a:r>
              <a:rPr lang="tr-TR" dirty="0" smtClean="0">
                <a:hlinkClick r:id="rId2"/>
              </a:rPr>
              <a:t>https://www.online-sciences.com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hlinkClick r:id="rId3"/>
              </a:rPr>
              <a:t>https://www.toppr.com/guides/biology/anatomy-of-flowering-plants/the-fruit/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hlinkClick r:id="rId4"/>
              </a:rPr>
              <a:t>www.wikipedia.com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260836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Bitkilerdeki </a:t>
            </a:r>
            <a:r>
              <a:rPr lang="tr-TR" dirty="0" err="1"/>
              <a:t>generatif</a:t>
            </a:r>
            <a:r>
              <a:rPr lang="tr-TR" dirty="0"/>
              <a:t> organlar </a:t>
            </a:r>
            <a:r>
              <a:rPr lang="tr-TR" dirty="0" smtClean="0"/>
              <a:t>çiçekler, meyve </a:t>
            </a:r>
            <a:r>
              <a:rPr lang="tr-TR" dirty="0"/>
              <a:t>ve tohumlardır. Bu </a:t>
            </a:r>
            <a:r>
              <a:rPr lang="tr-TR" dirty="0" smtClean="0"/>
              <a:t>organlar, bitkilerin </a:t>
            </a:r>
            <a:r>
              <a:rPr lang="tr-TR" dirty="0" err="1"/>
              <a:t>generatif</a:t>
            </a:r>
            <a:r>
              <a:rPr lang="tr-TR" dirty="0"/>
              <a:t> yoldan </a:t>
            </a:r>
            <a:r>
              <a:rPr lang="tr-TR" dirty="0" smtClean="0"/>
              <a:t>ço</a:t>
            </a:r>
            <a:r>
              <a:rPr lang="tr-TR" dirty="0"/>
              <a:t>ğ</a:t>
            </a:r>
            <a:r>
              <a:rPr lang="tr-TR" dirty="0" smtClean="0"/>
              <a:t>almasını sağlamaktadır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533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Çiçeklerde eşey dağılımı : Çiçeklerdeki en önemli özelliği eşey organlarını taşımasıdır. Çiçeklerin erkek veya dişilik karakterini bu organlar Sa</a:t>
            </a:r>
            <a:r>
              <a:rPr lang="tr-TR" dirty="0"/>
              <a:t>ğ</a:t>
            </a:r>
            <a:r>
              <a:rPr lang="tr-TR" dirty="0" smtClean="0"/>
              <a:t>lar. </a:t>
            </a:r>
          </a:p>
          <a:p>
            <a:pPr marL="0" indent="0">
              <a:buNone/>
            </a:pPr>
            <a:r>
              <a:rPr lang="tr-TR" dirty="0" smtClean="0"/>
              <a:t>Tohumlu bitkilerde </a:t>
            </a:r>
            <a:r>
              <a:rPr lang="tr-TR" dirty="0" err="1" smtClean="0"/>
              <a:t>uniseksüel</a:t>
            </a:r>
            <a:r>
              <a:rPr lang="tr-TR" dirty="0" smtClean="0"/>
              <a:t> ve polenlerini rüzgarla da </a:t>
            </a:r>
            <a:r>
              <a:rPr lang="tr-TR" dirty="0" err="1" smtClean="0"/>
              <a:t>ğıtan</a:t>
            </a:r>
            <a:r>
              <a:rPr lang="tr-TR" dirty="0" smtClean="0"/>
              <a:t> çiçekler hakimdir. </a:t>
            </a:r>
            <a:r>
              <a:rPr lang="tr-TR" dirty="0" err="1" smtClean="0"/>
              <a:t>Üniseksüel</a:t>
            </a:r>
            <a:r>
              <a:rPr lang="tr-TR" dirty="0" smtClean="0"/>
              <a:t> (tek eşeyli) çiçek </a:t>
            </a:r>
            <a:r>
              <a:rPr lang="tr-TR" dirty="0" err="1" smtClean="0"/>
              <a:t>yanlız</a:t>
            </a:r>
            <a:r>
              <a:rPr lang="tr-TR" dirty="0" smtClean="0"/>
              <a:t> </a:t>
            </a:r>
            <a:r>
              <a:rPr lang="tr-TR" dirty="0" err="1" smtClean="0"/>
              <a:t>stamenli</a:t>
            </a:r>
            <a:r>
              <a:rPr lang="tr-TR" dirty="0" smtClean="0"/>
              <a:t> yani erkek organlı çiçek veya yalnız </a:t>
            </a:r>
            <a:r>
              <a:rPr lang="tr-TR" dirty="0" err="1" smtClean="0"/>
              <a:t>ginekeumlu</a:t>
            </a:r>
            <a:r>
              <a:rPr lang="tr-TR" dirty="0" smtClean="0"/>
              <a:t> yani dişi organlı çiçektir. </a:t>
            </a:r>
          </a:p>
          <a:p>
            <a:pPr marL="0" indent="0">
              <a:buNone/>
            </a:pPr>
            <a:r>
              <a:rPr lang="tr-TR" dirty="0" smtClean="0"/>
              <a:t>Bunun ardından daha az yaygın olan ve hayvanlarla tozlaşan </a:t>
            </a:r>
            <a:r>
              <a:rPr lang="tr-TR" dirty="0" err="1" smtClean="0"/>
              <a:t>hermafrodit</a:t>
            </a:r>
            <a:r>
              <a:rPr lang="tr-TR" dirty="0" smtClean="0"/>
              <a:t> çiçek gelir. </a:t>
            </a:r>
            <a:r>
              <a:rPr lang="tr-TR" dirty="0" err="1" smtClean="0"/>
              <a:t>Hermafrodit</a:t>
            </a:r>
            <a:r>
              <a:rPr lang="tr-TR" dirty="0" smtClean="0"/>
              <a:t> çiçekte erkek ve dişi organ yani </a:t>
            </a:r>
            <a:r>
              <a:rPr lang="tr-TR" dirty="0" err="1" smtClean="0"/>
              <a:t>stamen</a:t>
            </a:r>
            <a:r>
              <a:rPr lang="tr-TR" dirty="0" smtClean="0"/>
              <a:t> ve </a:t>
            </a:r>
            <a:r>
              <a:rPr lang="tr-TR" dirty="0" err="1" smtClean="0"/>
              <a:t>ginekeum</a:t>
            </a:r>
            <a:r>
              <a:rPr lang="tr-TR" dirty="0" smtClean="0"/>
              <a:t> aynı çiçeğin yapısında yer alır. Bu çiçeğe </a:t>
            </a:r>
            <a:r>
              <a:rPr lang="tr-TR" dirty="0" err="1" smtClean="0"/>
              <a:t>biseksüel</a:t>
            </a:r>
            <a:r>
              <a:rPr lang="tr-TR" dirty="0" smtClean="0"/>
              <a:t> (iki eşeyli) çiçek </a:t>
            </a:r>
            <a:r>
              <a:rPr lang="tr-TR" dirty="0"/>
              <a:t>d</a:t>
            </a:r>
            <a:r>
              <a:rPr lang="tr-TR" dirty="0" smtClean="0"/>
              <a:t>e denir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6956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0073" y="359566"/>
            <a:ext cx="6186886" cy="5207797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468582" y="6176963"/>
            <a:ext cx="892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Bitki Morfolojisi Laboratuvar Kılavuzu’ndan alınmıştır. (</a:t>
            </a:r>
            <a:r>
              <a:rPr lang="fi-FI" dirty="0" smtClean="0"/>
              <a:t>Toker, M. C. (2004). Bitki morfolojisi.</a:t>
            </a:r>
            <a:r>
              <a:rPr lang="tr-TR" dirty="0" smtClean="0"/>
              <a:t> 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94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673" y="722219"/>
            <a:ext cx="8579416" cy="563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49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273675" cy="52736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524" y="0"/>
            <a:ext cx="6127585" cy="536163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695" y="4019344"/>
            <a:ext cx="3961578" cy="268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34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9381"/>
            <a:ext cx="5126181" cy="68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84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653" y="157189"/>
            <a:ext cx="9421091" cy="652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41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111</TotalTime>
  <Words>486</Words>
  <Application>Microsoft Office PowerPoint</Application>
  <PresentationFormat>Geniş ekran</PresentationFormat>
  <Paragraphs>22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İyon</vt:lpstr>
      <vt:lpstr>Çiçek ve tipleri, meyve ve çeşitleri</vt:lpstr>
      <vt:lpstr>Derste Kullanılan Kaynaklar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Çiçek ve tipleri, meyve ve çeşitleri</dc:title>
  <dc:creator>beste_biyoloji</dc:creator>
  <cp:lastModifiedBy>beste_biyoloji</cp:lastModifiedBy>
  <cp:revision>13</cp:revision>
  <dcterms:created xsi:type="dcterms:W3CDTF">2021-02-28T09:06:45Z</dcterms:created>
  <dcterms:modified xsi:type="dcterms:W3CDTF">2021-02-28T10:57:56Z</dcterms:modified>
</cp:coreProperties>
</file>