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3"/>
  </p:notesMasterIdLst>
  <p:sldIdLst>
    <p:sldId id="256" r:id="rId2"/>
    <p:sldId id="277" r:id="rId3"/>
    <p:sldId id="278" r:id="rId4"/>
    <p:sldId id="279" r:id="rId5"/>
    <p:sldId id="280" r:id="rId6"/>
    <p:sldId id="281" r:id="rId7"/>
    <p:sldId id="282" r:id="rId8"/>
    <p:sldId id="284" r:id="rId9"/>
    <p:sldId id="285" r:id="rId10"/>
    <p:sldId id="286" r:id="rId11"/>
    <p:sldId id="287" r:id="rId12"/>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p:txBody>
          <a:bodyPr/>
          <a:lstStyle/>
          <a:p>
            <a:pPr algn="just"/>
            <a:r>
              <a:rPr lang="tr-TR"/>
              <a:t>Okul çağına ulaşıncaya kadar çocukların ıraksak düşünmesi genellikle ödüllendirilmektedir. </a:t>
            </a:r>
          </a:p>
          <a:p>
            <a:pPr algn="just"/>
            <a:r>
              <a:rPr lang="tr-TR"/>
              <a:t>Ancak okula gitme ve toplumsallaşma süreçleri başladığında düş gücü ve icat etme çoğu zaman pratik, kestirilebilir ve doğru olma uğruna engellenmektedir</a:t>
            </a:r>
          </a:p>
        </p:txBody>
      </p:sp>
      <p:sp>
        <p:nvSpPr>
          <p:cNvPr id="20483" name="1 Başlık"/>
          <p:cNvSpPr>
            <a:spLocks noGrp="1"/>
          </p:cNvSpPr>
          <p:nvPr>
            <p:ph type="title"/>
          </p:nvPr>
        </p:nvSpPr>
        <p:spPr/>
        <p:txBody>
          <a:bodyPr/>
          <a:lstStyle/>
          <a:p>
            <a:r>
              <a:rPr lang="tr-TR"/>
              <a:t>IRAKSAK DÜŞÜNME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
        <p:nvSpPr>
          <p:cNvPr id="11267" name="2 İçerik Yer Tutucusu"/>
          <p:cNvSpPr>
            <a:spLocks noGrp="1"/>
          </p:cNvSpPr>
          <p:nvPr>
            <p:ph idx="1"/>
          </p:nvPr>
        </p:nvSpPr>
        <p:spPr>
          <a:xfrm>
            <a:off x="685800" y="2564903"/>
            <a:ext cx="7772400" cy="3631109"/>
          </a:xfrm>
        </p:spPr>
        <p:txBody>
          <a:bodyPr/>
          <a:lstStyle/>
          <a:p>
            <a:r>
              <a:rPr lang="tr-TR" dirty="0"/>
              <a:t>Yaratıcılık ve yaratıcı düşünme   </a:t>
            </a:r>
          </a:p>
          <a:p>
            <a:pPr>
              <a:buFontTx/>
              <a:buNone/>
            </a:pPr>
            <a:r>
              <a:rPr lang="tr-TR" dirty="0"/>
              <a:t>    kavramları aynı anlama gel</a:t>
            </a:r>
            <a:r>
              <a:rPr lang="tr-TR" dirty="0">
                <a:solidFill>
                  <a:srgbClr val="C00000"/>
                </a:solidFill>
              </a:rPr>
              <a:t>meme</a:t>
            </a:r>
            <a:r>
              <a:rPr lang="tr-TR" dirty="0"/>
              <a:t>sine rağmen birbiri yerine kullanılmaktadır.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2 İçerik Yer Tutucusu"/>
          <p:cNvSpPr>
            <a:spLocks noGrp="1"/>
          </p:cNvSpPr>
          <p:nvPr>
            <p:ph idx="1"/>
          </p:nvPr>
        </p:nvSpPr>
        <p:spPr/>
        <p:txBody>
          <a:bodyPr/>
          <a:lstStyle/>
          <a:p>
            <a:pPr algn="just"/>
            <a:r>
              <a:rPr lang="tr-TR" dirty="0">
                <a:solidFill>
                  <a:schemeClr val="accent4"/>
                </a:solidFill>
              </a:rPr>
              <a:t>Yaratıcılık hem zihinsel hem de performansa dayalı etkinlikleri, yaratıcı düşünme ise daha çok zihinsel etkinlikleri çağrıştırmaktadır.</a:t>
            </a:r>
          </a:p>
          <a:p>
            <a:pPr algn="just"/>
            <a:r>
              <a:rPr lang="tr-TR" dirty="0">
                <a:solidFill>
                  <a:schemeClr val="accent4"/>
                </a:solidFill>
              </a:rPr>
              <a:t>Yaratıcı düşünme genelde özgür ve demokratik ortamlarda ortaya çıkmaktadır. </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defRPr/>
            </a:pPr>
            <a:r>
              <a:rPr lang="tr-TR" dirty="0">
                <a:solidFill>
                  <a:srgbClr val="C00000"/>
                </a:solidFill>
              </a:rPr>
              <a:t>Yaratıcılık;</a:t>
            </a:r>
            <a:r>
              <a:rPr lang="tr-TR" dirty="0">
                <a:solidFill>
                  <a:srgbClr val="005024"/>
                </a:solidFill>
              </a:rPr>
              <a:t> </a:t>
            </a:r>
            <a:r>
              <a:rPr lang="tr-TR" dirty="0">
                <a:solidFill>
                  <a:srgbClr val="005024"/>
                </a:solidFill>
                <a:ea typeface="+mn-ea"/>
                <a:cs typeface="+mn-cs"/>
              </a:rPr>
              <a:t>gündelik yaş</a:t>
            </a:r>
            <a:r>
              <a:rPr lang="tr-TR" dirty="0">
                <a:ea typeface="+mn-ea"/>
                <a:cs typeface="+mn-cs"/>
              </a:rPr>
              <a:t>amdan bilimsel çalışmalara dek uzanan, sanat dünyasında başyapıtların ortaya çıkmasına neden olan süreçler bütünü ayrıca tutum, davranış ve düşünce biçimidir </a:t>
            </a:r>
            <a:endParaRPr lang="tr-TR" dirty="0"/>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2 İçerik Yer Tutucusu"/>
          <p:cNvSpPr>
            <a:spLocks noGrp="1"/>
          </p:cNvSpPr>
          <p:nvPr>
            <p:ph idx="1"/>
          </p:nvPr>
        </p:nvSpPr>
        <p:spPr/>
        <p:txBody>
          <a:bodyPr/>
          <a:lstStyle/>
          <a:p>
            <a:pPr marL="0" indent="0" algn="just">
              <a:buNone/>
            </a:pPr>
            <a:r>
              <a:rPr lang="tr-TR" dirty="0"/>
              <a:t>Yaratıcılık yeni düşüncelere götürür ve yeni yoktan var etmek anlamında düşünülmemelidir. </a:t>
            </a:r>
          </a:p>
          <a:p>
            <a:pPr marL="0" indent="0" algn="just">
              <a:buNone/>
            </a:pPr>
            <a:r>
              <a:rPr lang="tr-TR" dirty="0"/>
              <a:t>Yeni bir düşünce çoğu zaman; bilinen düşüncelerin bir bütünüdür ya da eski bir düşüncenin yeni bir çerçeve ya da şekle sokulmuş halidir ve eski düşünceleri yeni bir şekle sokmadır.</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2 İçerik Yer Tutucusu"/>
          <p:cNvSpPr>
            <a:spLocks noGrp="1"/>
          </p:cNvSpPr>
          <p:nvPr>
            <p:ph idx="1"/>
          </p:nvPr>
        </p:nvSpPr>
        <p:spPr/>
        <p:txBody>
          <a:bodyPr/>
          <a:lstStyle/>
          <a:p>
            <a:pPr marL="0" indent="0" algn="just">
              <a:buNone/>
            </a:pPr>
            <a:r>
              <a:rPr lang="tr-TR" dirty="0"/>
              <a:t>Yaratıcılık ve yaratıcı düşünme ile ilgili tanımlar incelendiğinde ortak olarak kullanılan kavramın </a:t>
            </a:r>
            <a:r>
              <a:rPr lang="tr-TR" dirty="0">
                <a:solidFill>
                  <a:srgbClr val="404040"/>
                </a:solidFill>
              </a:rPr>
              <a:t>“yeni” ya da “yenilik” </a:t>
            </a:r>
            <a:r>
              <a:rPr lang="tr-TR" dirty="0"/>
              <a:t>özelliği dikkati çekmektedir. </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2 İçerik Yer Tutucusu"/>
          <p:cNvSpPr>
            <a:spLocks noGrp="1"/>
          </p:cNvSpPr>
          <p:nvPr>
            <p:ph idx="1"/>
          </p:nvPr>
        </p:nvSpPr>
        <p:spPr>
          <a:xfrm>
            <a:off x="395536" y="1196752"/>
            <a:ext cx="7848872" cy="3816424"/>
          </a:xfrm>
        </p:spPr>
        <p:txBody>
          <a:bodyPr/>
          <a:lstStyle/>
          <a:p>
            <a:pPr algn="just">
              <a:buNone/>
            </a:pPr>
            <a:r>
              <a:rPr lang="tr-TR" sz="2800" dirty="0" err="1"/>
              <a:t>Torrance</a:t>
            </a:r>
            <a:r>
              <a:rPr lang="tr-TR" sz="2800" dirty="0"/>
              <a:t> </a:t>
            </a:r>
            <a:r>
              <a:rPr lang="tr-TR" sz="2800" dirty="0">
                <a:solidFill>
                  <a:srgbClr val="404040"/>
                </a:solidFill>
              </a:rPr>
              <a:t>yaratıcılığı; </a:t>
            </a:r>
            <a:r>
              <a:rPr lang="tr-TR" sz="2800" dirty="0">
                <a:solidFill>
                  <a:srgbClr val="004620"/>
                </a:solidFill>
              </a:rPr>
              <a:t>Sorunlara, bozukluklara, bilgi eksikliğine, kayıp öğelere, uyumsuzluğa karşı duyarlı olma; güçlüğü tanımlama, çözüm arama,  tahminlerde bulunma ya da eksikliklere ilişkin denenceler geliştirme, bu </a:t>
            </a:r>
            <a:r>
              <a:rPr lang="tr-TR" sz="2800" dirty="0" err="1">
                <a:solidFill>
                  <a:srgbClr val="004620"/>
                </a:solidFill>
              </a:rPr>
              <a:t>denenceleri</a:t>
            </a:r>
            <a:r>
              <a:rPr lang="tr-TR" sz="2800" dirty="0">
                <a:solidFill>
                  <a:srgbClr val="004620"/>
                </a:solidFill>
              </a:rPr>
              <a:t> değiştirme ya da yeniden sınama, daha sonra da sonucu ortaya koyma sürecini içeren bilişsel bir yetenek” </a:t>
            </a:r>
            <a:r>
              <a:rPr lang="tr-TR" sz="2800" dirty="0"/>
              <a:t>olarak tanımlamıştır </a:t>
            </a:r>
          </a:p>
        </p:txBody>
      </p:sp>
      <p:sp>
        <p:nvSpPr>
          <p:cNvPr id="4" name="1 Başlık"/>
          <p:cNvSpPr>
            <a:spLocks noGrp="1"/>
          </p:cNvSpPr>
          <p:nvPr>
            <p:ph type="title"/>
          </p:nvPr>
        </p:nvSpPr>
        <p:spPr>
          <a:xfrm>
            <a:off x="251520" y="0"/>
            <a:ext cx="8568952" cy="1143000"/>
          </a:xfrm>
        </p:spPr>
        <p:txBody>
          <a:bodyPr/>
          <a:lstStyle/>
          <a:p>
            <a:r>
              <a:rPr lang="tr-TR" sz="3200" b="1" dirty="0"/>
              <a:t>YARATICILIK</a:t>
            </a:r>
            <a:endParaRPr lang="tr-T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p:txBody>
          <a:bodyPr/>
          <a:lstStyle/>
          <a:p>
            <a:r>
              <a:rPr lang="tr-TR"/>
              <a:t>YAKINSAK DÜŞÜNME</a:t>
            </a:r>
          </a:p>
        </p:txBody>
      </p:sp>
      <p:sp>
        <p:nvSpPr>
          <p:cNvPr id="18435" name="2 İçerik Yer Tutucusu"/>
          <p:cNvSpPr>
            <a:spLocks noGrp="1"/>
          </p:cNvSpPr>
          <p:nvPr>
            <p:ph idx="1"/>
          </p:nvPr>
        </p:nvSpPr>
        <p:spPr>
          <a:xfrm>
            <a:off x="395288" y="1700213"/>
            <a:ext cx="8280400" cy="4752975"/>
          </a:xfrm>
        </p:spPr>
        <p:txBody>
          <a:bodyPr/>
          <a:lstStyle/>
          <a:p>
            <a:pPr marL="0" indent="0" algn="just">
              <a:buNone/>
            </a:pPr>
            <a:r>
              <a:rPr lang="tr-TR" dirty="0"/>
              <a:t>Yakınsak düşünme beklenen, belirli yanıtlara yöneliktir. Yakınsak düşünce sahibi olan kişi, alışılagelmiş yollar izler, bilgisine ve hazır bilgiye dayanarak cevaplar verir. Bu durumda yeni buluş ya da değişiklik söz konusu olmadığı için kişi daha önceden öğrenmiş olduğu kalıplardan yararlanır.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a:t>IRAKSAK DÜŞÜNME</a:t>
            </a:r>
          </a:p>
        </p:txBody>
      </p:sp>
      <p:sp>
        <p:nvSpPr>
          <p:cNvPr id="19459" name="2 İçerik Yer Tutucusu"/>
          <p:cNvSpPr>
            <a:spLocks noGrp="1"/>
          </p:cNvSpPr>
          <p:nvPr>
            <p:ph idx="1"/>
          </p:nvPr>
        </p:nvSpPr>
        <p:spPr>
          <a:xfrm>
            <a:off x="323850" y="1557338"/>
            <a:ext cx="8496300" cy="4967287"/>
          </a:xfrm>
        </p:spPr>
        <p:txBody>
          <a:bodyPr/>
          <a:lstStyle/>
          <a:p>
            <a:pPr marL="0" indent="0" algn="just">
              <a:buNone/>
            </a:pPr>
            <a:r>
              <a:rPr lang="tr-TR" dirty="0"/>
              <a:t>Iraksak düşünce, alışılagelmemiş düşünceleri kapsadığından yaratıcılık ile doğrudan ilgilidir. Yaratıcılık; akıcılık, esneklik ve özgünlük içeren bir süreçtir ve yaratıcılığın kaynağı ıraksak düşünmedir. Iraksak düşünce, mevcut bilgileri kullanarak yeni bilgiler üretebilme yeteneğidir. </a:t>
            </a:r>
          </a:p>
        </p:txBody>
      </p:sp>
    </p:spTree>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1068</TotalTime>
  <Words>574</Words>
  <Application>Microsoft Office PowerPoint</Application>
  <PresentationFormat>Ekran Gösterisi (4:3)</PresentationFormat>
  <Paragraphs>34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Comic Sans MS</vt:lpstr>
      <vt:lpstr>Times New Roman</vt:lpstr>
      <vt:lpstr>Şiirsel tasarım şablonu</vt:lpstr>
      <vt:lpstr>ÇOCUKLUK DÖNEMİNDE YARATICILIK VE SANAT EĞİTİMİ</vt:lpstr>
      <vt:lpstr>YARATICILIK VE YARATICI DÜŞÜNME </vt:lpstr>
      <vt:lpstr>YARATICILIK VE YARATICI DÜŞÜNME </vt:lpstr>
      <vt:lpstr>YARATICILIK VE YARATICI DÜŞÜNME </vt:lpstr>
      <vt:lpstr>YARATICILIK VE YARATICI DÜŞÜNME </vt:lpstr>
      <vt:lpstr>YARATICILIK VE YARATICI DÜŞÜNME </vt:lpstr>
      <vt:lpstr>YARATICILIK</vt:lpstr>
      <vt:lpstr>YAKINSAK DÜŞÜNME</vt:lpstr>
      <vt:lpstr>IRAKSAK DÜŞÜNME</vt:lpstr>
      <vt:lpstr>IRAKSAK DÜŞÜNME</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2020-05-04T20:21:24Z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