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 snapToObjects="1">
      <p:cViewPr varScale="1">
        <p:scale>
          <a:sx n="76" d="100"/>
          <a:sy n="76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C8C2C-39DC-4D63-9267-9E25740D732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37F4287-E9EE-4FB2-BE97-A9FF5323B8E1}">
      <dgm:prSet/>
      <dgm:spPr/>
      <dgm:t>
        <a:bodyPr/>
        <a:lstStyle/>
        <a:p>
          <a:r>
            <a:rPr lang="en-US"/>
            <a:t>Oedipus: Swollen feet</a:t>
          </a:r>
        </a:p>
      </dgm:t>
    </dgm:pt>
    <dgm:pt modelId="{4CDD87B9-D71E-4417-A4D7-6552E6BE72D1}" type="parTrans" cxnId="{24A506DB-BB9F-4D65-999E-56A4CF44E5B8}">
      <dgm:prSet/>
      <dgm:spPr/>
      <dgm:t>
        <a:bodyPr/>
        <a:lstStyle/>
        <a:p>
          <a:endParaRPr lang="en-US"/>
        </a:p>
      </dgm:t>
    </dgm:pt>
    <dgm:pt modelId="{00BCFCDF-FF48-4FF7-8360-71D8C6EE79F5}" type="sibTrans" cxnId="{24A506DB-BB9F-4D65-999E-56A4CF44E5B8}">
      <dgm:prSet/>
      <dgm:spPr/>
      <dgm:t>
        <a:bodyPr/>
        <a:lstStyle/>
        <a:p>
          <a:endParaRPr lang="en-US"/>
        </a:p>
      </dgm:t>
    </dgm:pt>
    <dgm:pt modelId="{DA237243-A25D-405B-938C-907B794C55D6}">
      <dgm:prSet/>
      <dgm:spPr/>
      <dgm:t>
        <a:bodyPr/>
        <a:lstStyle/>
        <a:p>
          <a:r>
            <a:rPr lang="en-US"/>
            <a:t>Oida: I have seen/I know</a:t>
          </a:r>
        </a:p>
      </dgm:t>
    </dgm:pt>
    <dgm:pt modelId="{3B04BEA9-680D-4D3A-AEAC-13A794D0EC60}" type="parTrans" cxnId="{F143E900-9C07-4A35-8E9E-54F1FFD4A94A}">
      <dgm:prSet/>
      <dgm:spPr/>
      <dgm:t>
        <a:bodyPr/>
        <a:lstStyle/>
        <a:p>
          <a:endParaRPr lang="en-US"/>
        </a:p>
      </dgm:t>
    </dgm:pt>
    <dgm:pt modelId="{5A045101-1075-49A3-86AF-E443557A033C}" type="sibTrans" cxnId="{F143E900-9C07-4A35-8E9E-54F1FFD4A94A}">
      <dgm:prSet/>
      <dgm:spPr/>
      <dgm:t>
        <a:bodyPr/>
        <a:lstStyle/>
        <a:p>
          <a:endParaRPr lang="en-US"/>
        </a:p>
      </dgm:t>
    </dgm:pt>
    <dgm:pt modelId="{43FEA3E2-0E7E-41FC-8F72-C7E2248CC390}" type="pres">
      <dgm:prSet presAssocID="{857C8C2C-39DC-4D63-9267-9E25740D7326}" presName="root" presStyleCnt="0">
        <dgm:presLayoutVars>
          <dgm:dir/>
          <dgm:resizeHandles val="exact"/>
        </dgm:presLayoutVars>
      </dgm:prSet>
      <dgm:spPr/>
    </dgm:pt>
    <dgm:pt modelId="{84C41FAA-C70C-472D-AE06-29460301939E}" type="pres">
      <dgm:prSet presAssocID="{837F4287-E9EE-4FB2-BE97-A9FF5323B8E1}" presName="compNode" presStyleCnt="0"/>
      <dgm:spPr/>
    </dgm:pt>
    <dgm:pt modelId="{7DAB61CA-8159-4A4B-A2FC-269C84F6050A}" type="pres">
      <dgm:prSet presAssocID="{837F4287-E9EE-4FB2-BE97-A9FF5323B8E1}" presName="bgRect" presStyleLbl="bgShp" presStyleIdx="0" presStyleCnt="2"/>
      <dgm:spPr/>
    </dgm:pt>
    <dgm:pt modelId="{E628BDC0-2130-4DC5-B5FB-07177D146343}" type="pres">
      <dgm:prSet presAssocID="{837F4287-E9EE-4FB2-BE97-A9FF5323B8E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B38FDFE9-5526-4316-A2F7-8061848E816E}" type="pres">
      <dgm:prSet presAssocID="{837F4287-E9EE-4FB2-BE97-A9FF5323B8E1}" presName="spaceRect" presStyleCnt="0"/>
      <dgm:spPr/>
    </dgm:pt>
    <dgm:pt modelId="{99656C21-0B4B-49B3-9F72-69866D7B8B4F}" type="pres">
      <dgm:prSet presAssocID="{837F4287-E9EE-4FB2-BE97-A9FF5323B8E1}" presName="parTx" presStyleLbl="revTx" presStyleIdx="0" presStyleCnt="2">
        <dgm:presLayoutVars>
          <dgm:chMax val="0"/>
          <dgm:chPref val="0"/>
        </dgm:presLayoutVars>
      </dgm:prSet>
      <dgm:spPr/>
    </dgm:pt>
    <dgm:pt modelId="{C6195368-892B-4C2F-B7D3-7A86320B3B15}" type="pres">
      <dgm:prSet presAssocID="{00BCFCDF-FF48-4FF7-8360-71D8C6EE79F5}" presName="sibTrans" presStyleCnt="0"/>
      <dgm:spPr/>
    </dgm:pt>
    <dgm:pt modelId="{CE23D327-1A66-4A9A-A3F3-38194B197F63}" type="pres">
      <dgm:prSet presAssocID="{DA237243-A25D-405B-938C-907B794C55D6}" presName="compNode" presStyleCnt="0"/>
      <dgm:spPr/>
    </dgm:pt>
    <dgm:pt modelId="{D0D3A216-BEEE-4AB4-862F-21AC22CD2C27}" type="pres">
      <dgm:prSet presAssocID="{DA237243-A25D-405B-938C-907B794C55D6}" presName="bgRect" presStyleLbl="bgShp" presStyleIdx="1" presStyleCnt="2"/>
      <dgm:spPr/>
    </dgm:pt>
    <dgm:pt modelId="{3713BC9C-7CDE-452F-92E5-831682B4DF4B}" type="pres">
      <dgm:prSet presAssocID="{DA237243-A25D-405B-938C-907B794C55D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1BECAE13-340B-416B-8BB3-78C631C1B1CF}" type="pres">
      <dgm:prSet presAssocID="{DA237243-A25D-405B-938C-907B794C55D6}" presName="spaceRect" presStyleCnt="0"/>
      <dgm:spPr/>
    </dgm:pt>
    <dgm:pt modelId="{370E94E9-4F41-4D87-AE02-E54440B083A3}" type="pres">
      <dgm:prSet presAssocID="{DA237243-A25D-405B-938C-907B794C55D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143E900-9C07-4A35-8E9E-54F1FFD4A94A}" srcId="{857C8C2C-39DC-4D63-9267-9E25740D7326}" destId="{DA237243-A25D-405B-938C-907B794C55D6}" srcOrd="1" destOrd="0" parTransId="{3B04BEA9-680D-4D3A-AEAC-13A794D0EC60}" sibTransId="{5A045101-1075-49A3-86AF-E443557A033C}"/>
    <dgm:cxn modelId="{1332BB19-BB52-4068-8E50-FD4797C062F9}" type="presOf" srcId="{DA237243-A25D-405B-938C-907B794C55D6}" destId="{370E94E9-4F41-4D87-AE02-E54440B083A3}" srcOrd="0" destOrd="0" presId="urn:microsoft.com/office/officeart/2018/2/layout/IconVerticalSolidList"/>
    <dgm:cxn modelId="{3AF6AA1E-59A9-4941-AFC1-8BCCCD3D9C99}" type="presOf" srcId="{837F4287-E9EE-4FB2-BE97-A9FF5323B8E1}" destId="{99656C21-0B4B-49B3-9F72-69866D7B8B4F}" srcOrd="0" destOrd="0" presId="urn:microsoft.com/office/officeart/2018/2/layout/IconVerticalSolidList"/>
    <dgm:cxn modelId="{71695D85-2FE2-40AA-BAB8-E22E6355BA14}" type="presOf" srcId="{857C8C2C-39DC-4D63-9267-9E25740D7326}" destId="{43FEA3E2-0E7E-41FC-8F72-C7E2248CC390}" srcOrd="0" destOrd="0" presId="urn:microsoft.com/office/officeart/2018/2/layout/IconVerticalSolidList"/>
    <dgm:cxn modelId="{24A506DB-BB9F-4D65-999E-56A4CF44E5B8}" srcId="{857C8C2C-39DC-4D63-9267-9E25740D7326}" destId="{837F4287-E9EE-4FB2-BE97-A9FF5323B8E1}" srcOrd="0" destOrd="0" parTransId="{4CDD87B9-D71E-4417-A4D7-6552E6BE72D1}" sibTransId="{00BCFCDF-FF48-4FF7-8360-71D8C6EE79F5}"/>
    <dgm:cxn modelId="{B181E0FA-01FF-402B-B6AA-E8D68031E776}" type="presParOf" srcId="{43FEA3E2-0E7E-41FC-8F72-C7E2248CC390}" destId="{84C41FAA-C70C-472D-AE06-29460301939E}" srcOrd="0" destOrd="0" presId="urn:microsoft.com/office/officeart/2018/2/layout/IconVerticalSolidList"/>
    <dgm:cxn modelId="{ECBA2DD3-1E83-41BD-B3BA-1B650A8A6D28}" type="presParOf" srcId="{84C41FAA-C70C-472D-AE06-29460301939E}" destId="{7DAB61CA-8159-4A4B-A2FC-269C84F6050A}" srcOrd="0" destOrd="0" presId="urn:microsoft.com/office/officeart/2018/2/layout/IconVerticalSolidList"/>
    <dgm:cxn modelId="{461339E2-599F-4567-90A4-304286AE40D0}" type="presParOf" srcId="{84C41FAA-C70C-472D-AE06-29460301939E}" destId="{E628BDC0-2130-4DC5-B5FB-07177D146343}" srcOrd="1" destOrd="0" presId="urn:microsoft.com/office/officeart/2018/2/layout/IconVerticalSolidList"/>
    <dgm:cxn modelId="{67889FC9-999C-4797-80A8-8FA715D896F6}" type="presParOf" srcId="{84C41FAA-C70C-472D-AE06-29460301939E}" destId="{B38FDFE9-5526-4316-A2F7-8061848E816E}" srcOrd="2" destOrd="0" presId="urn:microsoft.com/office/officeart/2018/2/layout/IconVerticalSolidList"/>
    <dgm:cxn modelId="{A8B34815-D8DA-4ACC-BC17-294D9B662FAC}" type="presParOf" srcId="{84C41FAA-C70C-472D-AE06-29460301939E}" destId="{99656C21-0B4B-49B3-9F72-69866D7B8B4F}" srcOrd="3" destOrd="0" presId="urn:microsoft.com/office/officeart/2018/2/layout/IconVerticalSolidList"/>
    <dgm:cxn modelId="{2CACCEB6-01FD-42FC-80E6-41E0F54C0F5A}" type="presParOf" srcId="{43FEA3E2-0E7E-41FC-8F72-C7E2248CC390}" destId="{C6195368-892B-4C2F-B7D3-7A86320B3B15}" srcOrd="1" destOrd="0" presId="urn:microsoft.com/office/officeart/2018/2/layout/IconVerticalSolidList"/>
    <dgm:cxn modelId="{612C7391-0C35-4B7C-BDC9-DBC26E5FBB74}" type="presParOf" srcId="{43FEA3E2-0E7E-41FC-8F72-C7E2248CC390}" destId="{CE23D327-1A66-4A9A-A3F3-38194B197F63}" srcOrd="2" destOrd="0" presId="urn:microsoft.com/office/officeart/2018/2/layout/IconVerticalSolidList"/>
    <dgm:cxn modelId="{BB19090C-3536-46B5-97CA-9159566103C6}" type="presParOf" srcId="{CE23D327-1A66-4A9A-A3F3-38194B197F63}" destId="{D0D3A216-BEEE-4AB4-862F-21AC22CD2C27}" srcOrd="0" destOrd="0" presId="urn:microsoft.com/office/officeart/2018/2/layout/IconVerticalSolidList"/>
    <dgm:cxn modelId="{4D4B81D5-F9F7-46B7-B111-36B4DD6ABB11}" type="presParOf" srcId="{CE23D327-1A66-4A9A-A3F3-38194B197F63}" destId="{3713BC9C-7CDE-452F-92E5-831682B4DF4B}" srcOrd="1" destOrd="0" presId="urn:microsoft.com/office/officeart/2018/2/layout/IconVerticalSolidList"/>
    <dgm:cxn modelId="{5D9B2AA0-CD9F-4301-8A66-3A07B44E378F}" type="presParOf" srcId="{CE23D327-1A66-4A9A-A3F3-38194B197F63}" destId="{1BECAE13-340B-416B-8BB3-78C631C1B1CF}" srcOrd="2" destOrd="0" presId="urn:microsoft.com/office/officeart/2018/2/layout/IconVerticalSolidList"/>
    <dgm:cxn modelId="{9658BDCB-5CA6-409A-A911-A19038868F85}" type="presParOf" srcId="{CE23D327-1A66-4A9A-A3F3-38194B197F63}" destId="{370E94E9-4F41-4D87-AE02-E54440B083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6C0D01-8DA0-4C93-A2D8-C90843CF66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02409B1-3CB6-4B15-BEDA-6901FA21F098}">
      <dgm:prSet/>
      <dgm:spPr/>
      <dgm:t>
        <a:bodyPr/>
        <a:lstStyle/>
        <a:p>
          <a:r>
            <a:rPr lang="en-US"/>
            <a:t>Sad action</a:t>
          </a:r>
        </a:p>
      </dgm:t>
    </dgm:pt>
    <dgm:pt modelId="{4159C4E6-6D6F-4628-BFDE-9CB6E0B37CB3}" type="parTrans" cxnId="{9B49FC1D-ADDC-4C82-8551-5E4F3C62BDF7}">
      <dgm:prSet/>
      <dgm:spPr/>
      <dgm:t>
        <a:bodyPr/>
        <a:lstStyle/>
        <a:p>
          <a:endParaRPr lang="en-US"/>
        </a:p>
      </dgm:t>
    </dgm:pt>
    <dgm:pt modelId="{99C450E6-383C-435E-A294-E9218EA16724}" type="sibTrans" cxnId="{9B49FC1D-ADDC-4C82-8551-5E4F3C62BDF7}">
      <dgm:prSet/>
      <dgm:spPr/>
      <dgm:t>
        <a:bodyPr/>
        <a:lstStyle/>
        <a:p>
          <a:endParaRPr lang="en-US"/>
        </a:p>
      </dgm:t>
    </dgm:pt>
    <dgm:pt modelId="{81F6B1A0-21B6-44D0-86E2-98B7252EA0DA}">
      <dgm:prSet/>
      <dgm:spPr/>
      <dgm:t>
        <a:bodyPr/>
        <a:lstStyle/>
        <a:p>
          <a:r>
            <a:rPr lang="en-US"/>
            <a:t>Tragic hero: King Oedipus</a:t>
          </a:r>
        </a:p>
      </dgm:t>
    </dgm:pt>
    <dgm:pt modelId="{25C24714-CBF2-419E-8D9F-A7FBA2A4688A}" type="parTrans" cxnId="{2E95912A-52F4-415C-AE45-D2E20560884B}">
      <dgm:prSet/>
      <dgm:spPr/>
      <dgm:t>
        <a:bodyPr/>
        <a:lstStyle/>
        <a:p>
          <a:endParaRPr lang="en-US"/>
        </a:p>
      </dgm:t>
    </dgm:pt>
    <dgm:pt modelId="{44B5E600-9F1C-4CC7-A850-5C851F868A42}" type="sibTrans" cxnId="{2E95912A-52F4-415C-AE45-D2E20560884B}">
      <dgm:prSet/>
      <dgm:spPr/>
      <dgm:t>
        <a:bodyPr/>
        <a:lstStyle/>
        <a:p>
          <a:endParaRPr lang="en-US"/>
        </a:p>
      </dgm:t>
    </dgm:pt>
    <dgm:pt modelId="{19A680B5-2A02-4016-A533-F373E133970F}">
      <dgm:prSet/>
      <dgm:spPr/>
      <dgm:t>
        <a:bodyPr/>
        <a:lstStyle/>
        <a:p>
          <a:r>
            <a:rPr lang="en-US"/>
            <a:t>Tragic flaw: His insistence on finding the truth, his hubris and rage</a:t>
          </a:r>
        </a:p>
      </dgm:t>
    </dgm:pt>
    <dgm:pt modelId="{F19F1C05-4019-47CC-95DD-29CC09369BD7}" type="parTrans" cxnId="{E313D172-D632-4295-A554-67B2F7B99AB2}">
      <dgm:prSet/>
      <dgm:spPr/>
      <dgm:t>
        <a:bodyPr/>
        <a:lstStyle/>
        <a:p>
          <a:endParaRPr lang="en-US"/>
        </a:p>
      </dgm:t>
    </dgm:pt>
    <dgm:pt modelId="{9A57FA91-0D9D-4C48-8583-ED8E762A342D}" type="sibTrans" cxnId="{E313D172-D632-4295-A554-67B2F7B99AB2}">
      <dgm:prSet/>
      <dgm:spPr/>
      <dgm:t>
        <a:bodyPr/>
        <a:lstStyle/>
        <a:p>
          <a:endParaRPr lang="en-US"/>
        </a:p>
      </dgm:t>
    </dgm:pt>
    <dgm:pt modelId="{9E9FD526-3006-4D5E-8744-FC027B9222E4}">
      <dgm:prSet/>
      <dgm:spPr/>
      <dgm:t>
        <a:bodyPr/>
        <a:lstStyle/>
        <a:p>
          <a:r>
            <a:rPr lang="en-US"/>
            <a:t>Tragic flow: Oracles, coincidences and fate</a:t>
          </a:r>
        </a:p>
      </dgm:t>
    </dgm:pt>
    <dgm:pt modelId="{9C364E8A-1E92-47FB-8AB5-A5D1197B1E89}" type="parTrans" cxnId="{C0383F71-5B59-4835-A566-6BABD7CA5671}">
      <dgm:prSet/>
      <dgm:spPr/>
      <dgm:t>
        <a:bodyPr/>
        <a:lstStyle/>
        <a:p>
          <a:endParaRPr lang="en-US"/>
        </a:p>
      </dgm:t>
    </dgm:pt>
    <dgm:pt modelId="{6218DD74-0CF9-4B0F-AC3C-2638C1C30E5B}" type="sibTrans" cxnId="{C0383F71-5B59-4835-A566-6BABD7CA5671}">
      <dgm:prSet/>
      <dgm:spPr/>
      <dgm:t>
        <a:bodyPr/>
        <a:lstStyle/>
        <a:p>
          <a:endParaRPr lang="en-US"/>
        </a:p>
      </dgm:t>
    </dgm:pt>
    <dgm:pt modelId="{F8D716EA-2AC9-4CB0-ACAC-598DABDDF7FF}">
      <dgm:prSet/>
      <dgm:spPr/>
      <dgm:t>
        <a:bodyPr/>
        <a:lstStyle/>
        <a:p>
          <a:r>
            <a:rPr lang="en-US"/>
            <a:t>Tragic end: Destruction, self-inflicted blindness</a:t>
          </a:r>
        </a:p>
      </dgm:t>
    </dgm:pt>
    <dgm:pt modelId="{33E32A55-24F7-48CB-A01E-6474AF7D392A}" type="parTrans" cxnId="{B3DFE85D-120A-4C19-80FA-DC7EB5B636E9}">
      <dgm:prSet/>
      <dgm:spPr/>
      <dgm:t>
        <a:bodyPr/>
        <a:lstStyle/>
        <a:p>
          <a:endParaRPr lang="en-US"/>
        </a:p>
      </dgm:t>
    </dgm:pt>
    <dgm:pt modelId="{D08461DC-A3B3-4468-9174-D29B851A8488}" type="sibTrans" cxnId="{B3DFE85D-120A-4C19-80FA-DC7EB5B636E9}">
      <dgm:prSet/>
      <dgm:spPr/>
      <dgm:t>
        <a:bodyPr/>
        <a:lstStyle/>
        <a:p>
          <a:endParaRPr lang="en-US"/>
        </a:p>
      </dgm:t>
    </dgm:pt>
    <dgm:pt modelId="{CC0C8F62-EF1B-C845-9CAB-5CC25D8B7FBF}" type="pres">
      <dgm:prSet presAssocID="{836C0D01-8DA0-4C93-A2D8-C90843CF664D}" presName="linear" presStyleCnt="0">
        <dgm:presLayoutVars>
          <dgm:animLvl val="lvl"/>
          <dgm:resizeHandles val="exact"/>
        </dgm:presLayoutVars>
      </dgm:prSet>
      <dgm:spPr/>
    </dgm:pt>
    <dgm:pt modelId="{0530949B-0DCC-DA49-9F5D-150BC1E7CC31}" type="pres">
      <dgm:prSet presAssocID="{602409B1-3CB6-4B15-BEDA-6901FA21F09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E5FA01-4A8C-C047-A286-A76F2B299EFE}" type="pres">
      <dgm:prSet presAssocID="{99C450E6-383C-435E-A294-E9218EA16724}" presName="spacer" presStyleCnt="0"/>
      <dgm:spPr/>
    </dgm:pt>
    <dgm:pt modelId="{58EE887D-1F81-A54E-BBB0-A52137D4AA11}" type="pres">
      <dgm:prSet presAssocID="{81F6B1A0-21B6-44D0-86E2-98B7252EA0D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764617-B8A6-0F42-9749-271D8F460366}" type="pres">
      <dgm:prSet presAssocID="{44B5E600-9F1C-4CC7-A850-5C851F868A42}" presName="spacer" presStyleCnt="0"/>
      <dgm:spPr/>
    </dgm:pt>
    <dgm:pt modelId="{D5A19ACE-B31D-1440-A308-10312359AA41}" type="pres">
      <dgm:prSet presAssocID="{19A680B5-2A02-4016-A533-F373E13397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2E90539-09AB-BE42-A40D-D4F7DB5028CB}" type="pres">
      <dgm:prSet presAssocID="{9A57FA91-0D9D-4C48-8583-ED8E762A342D}" presName="spacer" presStyleCnt="0"/>
      <dgm:spPr/>
    </dgm:pt>
    <dgm:pt modelId="{A913D96D-E89C-A049-A20B-D5C937060757}" type="pres">
      <dgm:prSet presAssocID="{9E9FD526-3006-4D5E-8744-FC027B9222E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F49181-74F9-3045-BC01-FC2D406D25E9}" type="pres">
      <dgm:prSet presAssocID="{6218DD74-0CF9-4B0F-AC3C-2638C1C30E5B}" presName="spacer" presStyleCnt="0"/>
      <dgm:spPr/>
    </dgm:pt>
    <dgm:pt modelId="{A58342D5-BD2B-9146-8854-0FE1187803E7}" type="pres">
      <dgm:prSet presAssocID="{F8D716EA-2AC9-4CB0-ACAC-598DABDDF7F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B49FC1D-ADDC-4C82-8551-5E4F3C62BDF7}" srcId="{836C0D01-8DA0-4C93-A2D8-C90843CF664D}" destId="{602409B1-3CB6-4B15-BEDA-6901FA21F098}" srcOrd="0" destOrd="0" parTransId="{4159C4E6-6D6F-4628-BFDE-9CB6E0B37CB3}" sibTransId="{99C450E6-383C-435E-A294-E9218EA16724}"/>
    <dgm:cxn modelId="{1DF0BA22-F2BB-2E49-A5B3-EE6B5BC21DD0}" type="presOf" srcId="{81F6B1A0-21B6-44D0-86E2-98B7252EA0DA}" destId="{58EE887D-1F81-A54E-BBB0-A52137D4AA11}" srcOrd="0" destOrd="0" presId="urn:microsoft.com/office/officeart/2005/8/layout/vList2"/>
    <dgm:cxn modelId="{2E95912A-52F4-415C-AE45-D2E20560884B}" srcId="{836C0D01-8DA0-4C93-A2D8-C90843CF664D}" destId="{81F6B1A0-21B6-44D0-86E2-98B7252EA0DA}" srcOrd="1" destOrd="0" parTransId="{25C24714-CBF2-419E-8D9F-A7FBA2A4688A}" sibTransId="{44B5E600-9F1C-4CC7-A850-5C851F868A42}"/>
    <dgm:cxn modelId="{4EB92034-41F6-5B4B-915C-FF16ED0B1C41}" type="presOf" srcId="{836C0D01-8DA0-4C93-A2D8-C90843CF664D}" destId="{CC0C8F62-EF1B-C845-9CAB-5CC25D8B7FBF}" srcOrd="0" destOrd="0" presId="urn:microsoft.com/office/officeart/2005/8/layout/vList2"/>
    <dgm:cxn modelId="{B3DFE85D-120A-4C19-80FA-DC7EB5B636E9}" srcId="{836C0D01-8DA0-4C93-A2D8-C90843CF664D}" destId="{F8D716EA-2AC9-4CB0-ACAC-598DABDDF7FF}" srcOrd="4" destOrd="0" parTransId="{33E32A55-24F7-48CB-A01E-6474AF7D392A}" sibTransId="{D08461DC-A3B3-4468-9174-D29B851A8488}"/>
    <dgm:cxn modelId="{C0383F71-5B59-4835-A566-6BABD7CA5671}" srcId="{836C0D01-8DA0-4C93-A2D8-C90843CF664D}" destId="{9E9FD526-3006-4D5E-8744-FC027B9222E4}" srcOrd="3" destOrd="0" parTransId="{9C364E8A-1E92-47FB-8AB5-A5D1197B1E89}" sibTransId="{6218DD74-0CF9-4B0F-AC3C-2638C1C30E5B}"/>
    <dgm:cxn modelId="{E313D172-D632-4295-A554-67B2F7B99AB2}" srcId="{836C0D01-8DA0-4C93-A2D8-C90843CF664D}" destId="{19A680B5-2A02-4016-A533-F373E133970F}" srcOrd="2" destOrd="0" parTransId="{F19F1C05-4019-47CC-95DD-29CC09369BD7}" sibTransId="{9A57FA91-0D9D-4C48-8583-ED8E762A342D}"/>
    <dgm:cxn modelId="{A35FDDA9-A9E4-2547-98BE-3454057EF4CC}" type="presOf" srcId="{F8D716EA-2AC9-4CB0-ACAC-598DABDDF7FF}" destId="{A58342D5-BD2B-9146-8854-0FE1187803E7}" srcOrd="0" destOrd="0" presId="urn:microsoft.com/office/officeart/2005/8/layout/vList2"/>
    <dgm:cxn modelId="{27CEDFB4-5FEA-B74E-9E5C-39AC6A97FE15}" type="presOf" srcId="{9E9FD526-3006-4D5E-8744-FC027B9222E4}" destId="{A913D96D-E89C-A049-A20B-D5C937060757}" srcOrd="0" destOrd="0" presId="urn:microsoft.com/office/officeart/2005/8/layout/vList2"/>
    <dgm:cxn modelId="{98CC74F0-A2ED-7F4B-9F8F-B1B08D530556}" type="presOf" srcId="{602409B1-3CB6-4B15-BEDA-6901FA21F098}" destId="{0530949B-0DCC-DA49-9F5D-150BC1E7CC31}" srcOrd="0" destOrd="0" presId="urn:microsoft.com/office/officeart/2005/8/layout/vList2"/>
    <dgm:cxn modelId="{FEC710F8-4FB3-9D41-96B2-0232B48F6BDC}" type="presOf" srcId="{19A680B5-2A02-4016-A533-F373E133970F}" destId="{D5A19ACE-B31D-1440-A308-10312359AA41}" srcOrd="0" destOrd="0" presId="urn:microsoft.com/office/officeart/2005/8/layout/vList2"/>
    <dgm:cxn modelId="{074156C0-DAFC-8349-A887-76310085048D}" type="presParOf" srcId="{CC0C8F62-EF1B-C845-9CAB-5CC25D8B7FBF}" destId="{0530949B-0DCC-DA49-9F5D-150BC1E7CC31}" srcOrd="0" destOrd="0" presId="urn:microsoft.com/office/officeart/2005/8/layout/vList2"/>
    <dgm:cxn modelId="{CAEFB2CE-89C6-9E47-8D60-3FE8029ABD82}" type="presParOf" srcId="{CC0C8F62-EF1B-C845-9CAB-5CC25D8B7FBF}" destId="{0DE5FA01-4A8C-C047-A286-A76F2B299EFE}" srcOrd="1" destOrd="0" presId="urn:microsoft.com/office/officeart/2005/8/layout/vList2"/>
    <dgm:cxn modelId="{13FD9B35-FE44-104B-A29A-7FB054499937}" type="presParOf" srcId="{CC0C8F62-EF1B-C845-9CAB-5CC25D8B7FBF}" destId="{58EE887D-1F81-A54E-BBB0-A52137D4AA11}" srcOrd="2" destOrd="0" presId="urn:microsoft.com/office/officeart/2005/8/layout/vList2"/>
    <dgm:cxn modelId="{0FBC697E-F848-BD42-BF16-5031675F5A5A}" type="presParOf" srcId="{CC0C8F62-EF1B-C845-9CAB-5CC25D8B7FBF}" destId="{AA764617-B8A6-0F42-9749-271D8F460366}" srcOrd="3" destOrd="0" presId="urn:microsoft.com/office/officeart/2005/8/layout/vList2"/>
    <dgm:cxn modelId="{5D5C53A6-3058-CB47-9CD4-189C78A39FE0}" type="presParOf" srcId="{CC0C8F62-EF1B-C845-9CAB-5CC25D8B7FBF}" destId="{D5A19ACE-B31D-1440-A308-10312359AA41}" srcOrd="4" destOrd="0" presId="urn:microsoft.com/office/officeart/2005/8/layout/vList2"/>
    <dgm:cxn modelId="{88DCA0D1-2907-6240-B020-E59CBA8402BE}" type="presParOf" srcId="{CC0C8F62-EF1B-C845-9CAB-5CC25D8B7FBF}" destId="{32E90539-09AB-BE42-A40D-D4F7DB5028CB}" srcOrd="5" destOrd="0" presId="urn:microsoft.com/office/officeart/2005/8/layout/vList2"/>
    <dgm:cxn modelId="{2CC95884-9BA8-214A-8DE2-53F56E52BFF0}" type="presParOf" srcId="{CC0C8F62-EF1B-C845-9CAB-5CC25D8B7FBF}" destId="{A913D96D-E89C-A049-A20B-D5C937060757}" srcOrd="6" destOrd="0" presId="urn:microsoft.com/office/officeart/2005/8/layout/vList2"/>
    <dgm:cxn modelId="{C8655D84-3D52-CE47-A775-6D17AF661894}" type="presParOf" srcId="{CC0C8F62-EF1B-C845-9CAB-5CC25D8B7FBF}" destId="{65F49181-74F9-3045-BC01-FC2D406D25E9}" srcOrd="7" destOrd="0" presId="urn:microsoft.com/office/officeart/2005/8/layout/vList2"/>
    <dgm:cxn modelId="{6CA612C8-704E-5C4C-AD97-21F8800A8635}" type="presParOf" srcId="{CC0C8F62-EF1B-C845-9CAB-5CC25D8B7FBF}" destId="{A58342D5-BD2B-9146-8854-0FE1187803E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B61CA-8159-4A4B-A2FC-269C84F6050A}">
      <dsp:nvSpPr>
        <dsp:cNvPr id="0" name=""/>
        <dsp:cNvSpPr/>
      </dsp:nvSpPr>
      <dsp:spPr>
        <a:xfrm>
          <a:off x="0" y="841713"/>
          <a:ext cx="5566706" cy="155393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8BDC0-2130-4DC5-B5FB-07177D146343}">
      <dsp:nvSpPr>
        <dsp:cNvPr id="0" name=""/>
        <dsp:cNvSpPr/>
      </dsp:nvSpPr>
      <dsp:spPr>
        <a:xfrm>
          <a:off x="470064" y="1191348"/>
          <a:ext cx="854662" cy="8546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56C21-0B4B-49B3-9F72-69866D7B8B4F}">
      <dsp:nvSpPr>
        <dsp:cNvPr id="0" name=""/>
        <dsp:cNvSpPr/>
      </dsp:nvSpPr>
      <dsp:spPr>
        <a:xfrm>
          <a:off x="1794791" y="841713"/>
          <a:ext cx="3771914" cy="155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458" tIns="164458" rIns="164458" bIns="1644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Oedipus: Swollen feet</a:t>
          </a:r>
        </a:p>
      </dsp:txBody>
      <dsp:txXfrm>
        <a:off x="1794791" y="841713"/>
        <a:ext cx="3771914" cy="1553932"/>
      </dsp:txXfrm>
    </dsp:sp>
    <dsp:sp modelId="{D0D3A216-BEEE-4AB4-862F-21AC22CD2C27}">
      <dsp:nvSpPr>
        <dsp:cNvPr id="0" name=""/>
        <dsp:cNvSpPr/>
      </dsp:nvSpPr>
      <dsp:spPr>
        <a:xfrm>
          <a:off x="0" y="2784128"/>
          <a:ext cx="5566706" cy="155393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3BC9C-7CDE-452F-92E5-831682B4DF4B}">
      <dsp:nvSpPr>
        <dsp:cNvPr id="0" name=""/>
        <dsp:cNvSpPr/>
      </dsp:nvSpPr>
      <dsp:spPr>
        <a:xfrm>
          <a:off x="470064" y="3133763"/>
          <a:ext cx="854662" cy="8546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E94E9-4F41-4D87-AE02-E54440B083A3}">
      <dsp:nvSpPr>
        <dsp:cNvPr id="0" name=""/>
        <dsp:cNvSpPr/>
      </dsp:nvSpPr>
      <dsp:spPr>
        <a:xfrm>
          <a:off x="1794791" y="2784128"/>
          <a:ext cx="3771914" cy="155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458" tIns="164458" rIns="164458" bIns="1644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Oida: I have seen/I know</a:t>
          </a:r>
        </a:p>
      </dsp:txBody>
      <dsp:txXfrm>
        <a:off x="1794791" y="2784128"/>
        <a:ext cx="3771914" cy="1553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0949B-0DCC-DA49-9F5D-150BC1E7CC31}">
      <dsp:nvSpPr>
        <dsp:cNvPr id="0" name=""/>
        <dsp:cNvSpPr/>
      </dsp:nvSpPr>
      <dsp:spPr>
        <a:xfrm>
          <a:off x="0" y="63846"/>
          <a:ext cx="9906000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Sad action</a:t>
          </a:r>
        </a:p>
      </dsp:txBody>
      <dsp:txXfrm>
        <a:off x="34783" y="98629"/>
        <a:ext cx="9836434" cy="642964"/>
      </dsp:txXfrm>
    </dsp:sp>
    <dsp:sp modelId="{58EE887D-1F81-A54E-BBB0-A52137D4AA11}">
      <dsp:nvSpPr>
        <dsp:cNvPr id="0" name=""/>
        <dsp:cNvSpPr/>
      </dsp:nvSpPr>
      <dsp:spPr>
        <a:xfrm>
          <a:off x="0" y="859896"/>
          <a:ext cx="9906000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Tragic hero: King Oedipus</a:t>
          </a:r>
        </a:p>
      </dsp:txBody>
      <dsp:txXfrm>
        <a:off x="34783" y="894679"/>
        <a:ext cx="9836434" cy="642964"/>
      </dsp:txXfrm>
    </dsp:sp>
    <dsp:sp modelId="{D5A19ACE-B31D-1440-A308-10312359AA41}">
      <dsp:nvSpPr>
        <dsp:cNvPr id="0" name=""/>
        <dsp:cNvSpPr/>
      </dsp:nvSpPr>
      <dsp:spPr>
        <a:xfrm>
          <a:off x="0" y="1655946"/>
          <a:ext cx="9906000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Tragic flaw: His insistence on finding the truth, his hubris and rage</a:t>
          </a:r>
        </a:p>
      </dsp:txBody>
      <dsp:txXfrm>
        <a:off x="34783" y="1690729"/>
        <a:ext cx="9836434" cy="642964"/>
      </dsp:txXfrm>
    </dsp:sp>
    <dsp:sp modelId="{A913D96D-E89C-A049-A20B-D5C937060757}">
      <dsp:nvSpPr>
        <dsp:cNvPr id="0" name=""/>
        <dsp:cNvSpPr/>
      </dsp:nvSpPr>
      <dsp:spPr>
        <a:xfrm>
          <a:off x="0" y="2451996"/>
          <a:ext cx="9906000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Tragic flow: Oracles, coincidences and fate</a:t>
          </a:r>
        </a:p>
      </dsp:txBody>
      <dsp:txXfrm>
        <a:off x="34783" y="2486779"/>
        <a:ext cx="9836434" cy="642964"/>
      </dsp:txXfrm>
    </dsp:sp>
    <dsp:sp modelId="{A58342D5-BD2B-9146-8854-0FE1187803E7}">
      <dsp:nvSpPr>
        <dsp:cNvPr id="0" name=""/>
        <dsp:cNvSpPr/>
      </dsp:nvSpPr>
      <dsp:spPr>
        <a:xfrm>
          <a:off x="0" y="3248047"/>
          <a:ext cx="9906000" cy="7125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Tragic end: Destruction, self-inflicted blindness</a:t>
          </a:r>
        </a:p>
      </dsp:txBody>
      <dsp:txXfrm>
        <a:off x="34783" y="3282830"/>
        <a:ext cx="9836434" cy="64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1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9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6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5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2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4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4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edipus_Rex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ncientimes.blogspot.com/2008/12/beautiful-sphinx-part-of-antiquitie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F1E55-705C-DF41-900B-2CE1418BC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99" y="2355112"/>
            <a:ext cx="6933112" cy="3237615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AKE 114/ING 118/DING 118</a:t>
            </a:r>
            <a:br>
              <a:rPr lang="en-US" sz="2000" dirty="0"/>
            </a:br>
            <a:r>
              <a:rPr lang="en-US" sz="2000" dirty="0"/>
              <a:t>DR. </a:t>
            </a:r>
            <a:r>
              <a:rPr lang="en-US" sz="2000" dirty="0" err="1"/>
              <a:t>gamze</a:t>
            </a:r>
            <a:r>
              <a:rPr lang="en-US" sz="2000" dirty="0"/>
              <a:t> </a:t>
            </a:r>
            <a:r>
              <a:rPr lang="en-US" sz="2000" dirty="0" err="1"/>
              <a:t>kati</a:t>
            </a:r>
            <a:r>
              <a:rPr lang="en-US" sz="2000" dirty="0"/>
              <a:t> </a:t>
            </a:r>
            <a:r>
              <a:rPr lang="en-US" sz="2000" dirty="0" err="1"/>
              <a:t>gumus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B3D39-A37F-744E-8AD0-F2FC9D69F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899" y="1265273"/>
            <a:ext cx="5916873" cy="106652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Oedipus rex-an intro</a:t>
            </a:r>
          </a:p>
        </p:txBody>
      </p:sp>
      <p:pic>
        <p:nvPicPr>
          <p:cNvPr id="17" name="Picture 3" descr="Paint color explosion on a white background">
            <a:extLst>
              <a:ext uri="{FF2B5EF4-FFF2-40B4-BE49-F238E27FC236}">
                <a16:creationId xmlns:a16="http://schemas.microsoft.com/office/drawing/2014/main" id="{1E57D0EC-EFB0-46B5-A8A0-909C477D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3" r="22041" b="-1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387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person, wall, sculpture&#10;&#10;Description automatically generated">
            <a:extLst>
              <a:ext uri="{FF2B5EF4-FFF2-40B4-BE49-F238E27FC236}">
                <a16:creationId xmlns:a16="http://schemas.microsoft.com/office/drawing/2014/main" id="{EB7851CE-82E4-6D45-934D-AAB9D32A9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407" b="21408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C6A8B-2A51-5B40-A720-5B3E8583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CHARACTERS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81DB19-F728-5C40-A61C-C3D27B5E7064}"/>
              </a:ext>
            </a:extLst>
          </p:cNvPr>
          <p:cNvSpPr txBox="1"/>
          <p:nvPr/>
        </p:nvSpPr>
        <p:spPr>
          <a:xfrm>
            <a:off x="7048143" y="6657944"/>
            <a:ext cx="208903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Oedipus_Re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5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D288901E-A4EF-4AD9-B301-F8A88014D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C6DCC-4752-DD4E-96B0-5358A16F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THEME</a:t>
            </a:r>
          </a:p>
        </p:txBody>
      </p:sp>
    </p:spTree>
    <p:extLst>
      <p:ext uri="{BB962C8B-B14F-4D97-AF65-F5344CB8AC3E}">
        <p14:creationId xmlns:p14="http://schemas.microsoft.com/office/powerpoint/2010/main" val="26563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eckmate in a chess game">
            <a:extLst>
              <a:ext uri="{FF2B5EF4-FFF2-40B4-BE49-F238E27FC236}">
                <a16:creationId xmlns:a16="http://schemas.microsoft.com/office/drawing/2014/main" id="{F1550E16-0B31-4FC8-8912-45E09702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6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FAE3-BD75-A049-8391-8717ED71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CONFLICTS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357BF61-D648-46E7-BDF9-6B3A75B1E6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CBB6B-BB22-CC44-9CFF-0173CC62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OEDIPUS COMPLEX</a:t>
            </a:r>
          </a:p>
        </p:txBody>
      </p:sp>
    </p:spTree>
    <p:extLst>
      <p:ext uri="{BB962C8B-B14F-4D97-AF65-F5344CB8AC3E}">
        <p14:creationId xmlns:p14="http://schemas.microsoft.com/office/powerpoint/2010/main" val="1585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20">
            <a:extLst>
              <a:ext uri="{FF2B5EF4-FFF2-40B4-BE49-F238E27FC236}">
                <a16:creationId xmlns:a16="http://schemas.microsoft.com/office/drawing/2014/main" id="{8451DF66-7290-48D2-847F-76C470BFF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03EDA-F73D-914A-88A5-C8414E0C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745" y="1214119"/>
            <a:ext cx="6386796" cy="33399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/>
              <a:t>IDENTITY CRISIS</a:t>
            </a:r>
          </a:p>
        </p:txBody>
      </p:sp>
      <p:sp>
        <p:nvSpPr>
          <p:cNvPr id="45" name="Freeform: Shape 22">
            <a:extLst>
              <a:ext uri="{FF2B5EF4-FFF2-40B4-BE49-F238E27FC236}">
                <a16:creationId xmlns:a16="http://schemas.microsoft.com/office/drawing/2014/main" id="{623FEC10-513A-4206-9D94-8820D00FE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965"/>
            <a:ext cx="4584879" cy="6863976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4879" h="6863976">
                <a:moveTo>
                  <a:pt x="0" y="0"/>
                </a:moveTo>
                <a:lnTo>
                  <a:pt x="4584879" y="0"/>
                </a:lnTo>
                <a:lnTo>
                  <a:pt x="2493114" y="6863976"/>
                </a:lnTo>
                <a:lnTo>
                  <a:pt x="0" y="686397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6" name="Straight Connector 24">
            <a:extLst>
              <a:ext uri="{FF2B5EF4-FFF2-40B4-BE49-F238E27FC236}">
                <a16:creationId xmlns:a16="http://schemas.microsoft.com/office/drawing/2014/main" id="{4C2E5CB6-174F-4EF3-942E-29AFD868D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7228" y="-11954"/>
            <a:ext cx="658529" cy="686098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6">
            <a:extLst>
              <a:ext uri="{FF2B5EF4-FFF2-40B4-BE49-F238E27FC236}">
                <a16:creationId xmlns:a16="http://schemas.microsoft.com/office/drawing/2014/main" id="{BBFA501E-DBD8-48DD-A132-6758DE0F4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088758"/>
            <a:ext cx="3572065" cy="37815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8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1491-9FFD-C542-B407-D1ADB691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Oedipus rex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59802-F266-BC49-80A8-4A900C0CA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Sophocles is mainly concerned with the psychological and ethical characteristics. To do so he works with the themes of: </a:t>
            </a:r>
          </a:p>
          <a:p>
            <a:pPr lvl="1"/>
            <a:r>
              <a:rPr lang="en-US" dirty="0"/>
              <a:t>Taboos of incest and patricide</a:t>
            </a:r>
          </a:p>
          <a:p>
            <a:pPr lvl="1"/>
            <a:r>
              <a:rPr lang="en-US" dirty="0"/>
              <a:t>The limited ability of human beings to control their fate</a:t>
            </a:r>
          </a:p>
        </p:txBody>
      </p:sp>
    </p:spTree>
    <p:extLst>
      <p:ext uri="{BB962C8B-B14F-4D97-AF65-F5344CB8AC3E}">
        <p14:creationId xmlns:p14="http://schemas.microsoft.com/office/powerpoint/2010/main" val="337293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D942-BE63-174C-8FD0-A7C22F9D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OEDIPUS REX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47B6B-B65B-8342-8C1B-AED0BC3DD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Thebes: ruled by </a:t>
            </a:r>
            <a:r>
              <a:rPr lang="en-US" dirty="0" err="1"/>
              <a:t>Labdacus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    Laius (the former King)</a:t>
            </a:r>
          </a:p>
          <a:p>
            <a:pPr marL="0" indent="0">
              <a:buNone/>
            </a:pPr>
            <a:r>
              <a:rPr lang="en-US" dirty="0"/>
              <a:t>		    Oedipus (of Laius and Jocasta)</a:t>
            </a:r>
          </a:p>
          <a:p>
            <a:r>
              <a:rPr lang="en-US" dirty="0"/>
              <a:t>Corinth: Polybus (Oedipus’ adoptive father)</a:t>
            </a:r>
          </a:p>
        </p:txBody>
      </p:sp>
    </p:spTree>
    <p:extLst>
      <p:ext uri="{BB962C8B-B14F-4D97-AF65-F5344CB8AC3E}">
        <p14:creationId xmlns:p14="http://schemas.microsoft.com/office/powerpoint/2010/main" val="15501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EE607-717D-2040-B308-365B9123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13" y="908925"/>
            <a:ext cx="3723304" cy="4938854"/>
          </a:xfrm>
        </p:spPr>
        <p:txBody>
          <a:bodyPr>
            <a:normAutofit/>
          </a:bodyPr>
          <a:lstStyle/>
          <a:p>
            <a:r>
              <a:rPr lang="en-US" dirty="0"/>
              <a:t>Oedipus rex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CE8AF9-FB73-4BD9-BA50-43BF340CB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532336" y="0"/>
            <a:ext cx="2086972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CEFB97-33B1-4F90-A6B8-EAA26EEA1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19615" y="0"/>
            <a:ext cx="58355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4A9200-20A5-4BAD-870B-1279A4B20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055019"/>
              </p:ext>
            </p:extLst>
          </p:nvPr>
        </p:nvGraphicFramePr>
        <p:xfrm>
          <a:off x="5869682" y="799416"/>
          <a:ext cx="5566706" cy="5179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686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2F4AF-A7B4-B942-82C9-2CF5D02A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The riddle of the sphinx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AB268-737E-EF4A-96B4-7316C989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What is the creature that walks on all four legs in the morning, two legs at noon and three in the evening?</a:t>
            </a:r>
          </a:p>
        </p:txBody>
      </p:sp>
      <p:pic>
        <p:nvPicPr>
          <p:cNvPr id="6" name="Picture 5" descr="A picture containing reptile, dinosaur&#10;&#10;Description automatically generated">
            <a:extLst>
              <a:ext uri="{FF2B5EF4-FFF2-40B4-BE49-F238E27FC236}">
                <a16:creationId xmlns:a16="http://schemas.microsoft.com/office/drawing/2014/main" id="{FAB190F8-359C-5241-954D-375AA92A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677" r="7169" b="-1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D0D8D6-5501-C64A-ABC4-598D4C410A18}"/>
              </a:ext>
            </a:extLst>
          </p:cNvPr>
          <p:cNvSpPr txBox="1"/>
          <p:nvPr/>
        </p:nvSpPr>
        <p:spPr>
          <a:xfrm>
            <a:off x="9977932" y="6657945"/>
            <a:ext cx="22140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ncientimes.blogspot.com/2008/12/beautiful-sphinx-part-of-antiquiti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3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6B363-7AE3-2748-AE2A-0DFB6DF7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800849"/>
            <a:ext cx="4065767" cy="3510553"/>
          </a:xfrm>
        </p:spPr>
        <p:txBody>
          <a:bodyPr anchor="t">
            <a:normAutofit/>
          </a:bodyPr>
          <a:lstStyle/>
          <a:p>
            <a:r>
              <a:rPr lang="en-US" dirty="0" err="1"/>
              <a:t>Catharsıs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4B8CF-B9C0-9146-9109-EF351E396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753" y="533400"/>
            <a:ext cx="5458046" cy="5791200"/>
          </a:xfrm>
        </p:spPr>
        <p:txBody>
          <a:bodyPr anchor="ctr">
            <a:normAutofit/>
          </a:bodyPr>
          <a:lstStyle/>
          <a:p>
            <a:r>
              <a:rPr lang="en-US" dirty="0"/>
              <a:t>The purging or purification of emotions through an activity or experience in a way that helps you understand those emotions.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5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3512-B616-C54B-AE9D-B162DCDB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Dramatic irony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2DFDC-8FF1-2149-922F-FF50217A8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involves a situation in a play or a narrative, in which the audience shares with the author the knowledge of which a character is ignorant.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The character may act inappropriate to the actual circumstances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The character may expect the opposite of what fate holds in store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The character may say something that anticipates the actual outcome, but not at all in the way that he means it</a:t>
            </a:r>
          </a:p>
        </p:txBody>
      </p:sp>
    </p:spTree>
    <p:extLst>
      <p:ext uri="{BB962C8B-B14F-4D97-AF65-F5344CB8AC3E}">
        <p14:creationId xmlns:p14="http://schemas.microsoft.com/office/powerpoint/2010/main" val="314571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FE96-8D32-F34E-9B2C-B9ED0089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Five elements of tragedy in Oedipus rex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F3433AF-A6D5-4935-8019-CE1C190B20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09554"/>
          <a:ext cx="9906000" cy="402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977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DF3F1-2FCD-E248-99C5-AE7BAB0E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en-US" sz="2000"/>
              <a:t>Three 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1EEF2-F493-BF49-956F-7CC302E1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3200" dirty="0"/>
              <a:t>Unity of time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3200" dirty="0"/>
              <a:t>Unity of Place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3200" dirty="0"/>
              <a:t>Unity of Plot</a:t>
            </a:r>
          </a:p>
        </p:txBody>
      </p:sp>
      <p:pic>
        <p:nvPicPr>
          <p:cNvPr id="5" name="Picture 4" descr="Web of wires connecting pins">
            <a:extLst>
              <a:ext uri="{FF2B5EF4-FFF2-40B4-BE49-F238E27FC236}">
                <a16:creationId xmlns:a16="http://schemas.microsoft.com/office/drawing/2014/main" id="{991D8158-ED2D-46CE-9D4A-DEA46453A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6" r="32252" b="-2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95559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311</Words>
  <Application>Microsoft Macintosh PowerPoint</Application>
  <PresentationFormat>Widescreen</PresentationFormat>
  <Paragraphs>40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Univers Condensed Light</vt:lpstr>
      <vt:lpstr>Walbaum Display Light</vt:lpstr>
      <vt:lpstr>AngleLinesVTI</vt:lpstr>
      <vt:lpstr>AKE 114/ING 118/DING 118 DR. gamze kati gumus</vt:lpstr>
      <vt:lpstr>Oedipus rex</vt:lpstr>
      <vt:lpstr>OEDIPUS REX</vt:lpstr>
      <vt:lpstr>Oedipus rex</vt:lpstr>
      <vt:lpstr>The riddle of the sphinx</vt:lpstr>
      <vt:lpstr>Catharsıs</vt:lpstr>
      <vt:lpstr>Dramatic irony</vt:lpstr>
      <vt:lpstr>Five elements of tragedy in Oedipus rex</vt:lpstr>
      <vt:lpstr>Three unities</vt:lpstr>
      <vt:lpstr>CHARACTERS</vt:lpstr>
      <vt:lpstr>THE THEME</vt:lpstr>
      <vt:lpstr>CONFLICTS</vt:lpstr>
      <vt:lpstr>THE OEDIPUS COMPLEX</vt:lpstr>
      <vt:lpstr>IDENTITY CRISIS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AKE 114/ING 118/DING 118 DR. gamze kati gumus</dc:title>
  <dc:creator>Gamze.Kati</dc:creator>
  <cp:lastModifiedBy>Gamze.Kati</cp:lastModifiedBy>
  <cp:revision>11</cp:revision>
  <dcterms:created xsi:type="dcterms:W3CDTF">2021-03-05T20:46:06Z</dcterms:created>
  <dcterms:modified xsi:type="dcterms:W3CDTF">2021-03-09T21:19:01Z</dcterms:modified>
</cp:coreProperties>
</file>