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1467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785641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03468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428853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9974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726307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939313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16308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13643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2631364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920506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19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4. HAFTA</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3600"/>
              <a:t>Pozitivizm (Auguste Comte)</a:t>
            </a:r>
          </a:p>
          <a:p>
            <a:pPr marL="0" indent="0">
              <a:buNone/>
            </a:pPr>
            <a:endParaRPr lang="tr-TR" sz="3600"/>
          </a:p>
          <a:p>
            <a:pPr>
              <a:buFont typeface="Arial" panose="020B0604020202020204" pitchFamily="34" charset="0"/>
              <a:buChar char="•"/>
            </a:pPr>
            <a:r>
              <a:rPr lang="tr-TR" sz="3600"/>
              <a:t>Natüralizm (Emile Durkheim)</a:t>
            </a:r>
          </a:p>
        </p:txBody>
      </p:sp>
    </p:spTree>
    <p:extLst>
      <p:ext uri="{BB962C8B-B14F-4D97-AF65-F5344CB8AC3E}">
        <p14:creationId xmlns:p14="http://schemas.microsoft.com/office/powerpoint/2010/main" val="3404450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Pozitivist Sosyal Bilim - Özet</a:t>
            </a:r>
            <a:endParaRPr lang="tr-TR"/>
          </a:p>
        </p:txBody>
      </p:sp>
      <p:sp>
        <p:nvSpPr>
          <p:cNvPr id="3" name="İçerik Yer Tutucusu 2"/>
          <p:cNvSpPr>
            <a:spLocks noGrp="1"/>
          </p:cNvSpPr>
          <p:nvPr>
            <p:ph idx="1"/>
          </p:nvPr>
        </p:nvSpPr>
        <p:spPr/>
        <p:txBody>
          <a:bodyPr>
            <a:normAutofit fontScale="92500" lnSpcReduction="20000"/>
          </a:bodyPr>
          <a:lstStyle/>
          <a:p>
            <a:pPr lvl="0">
              <a:buFont typeface="Arial" panose="020B0604020202020204" pitchFamily="34" charset="0"/>
              <a:buChar char="•"/>
            </a:pPr>
            <a:r>
              <a:rPr lang="tr-TR"/>
              <a:t>Amacı yasalar keşfetmektir. </a:t>
            </a:r>
          </a:p>
          <a:p>
            <a:pPr lvl="0">
              <a:buFont typeface="Arial" panose="020B0604020202020204" pitchFamily="34" charset="0"/>
              <a:buChar char="•"/>
            </a:pPr>
            <a:r>
              <a:rPr lang="tr-TR"/>
              <a:t>Gerçekliğin ampirik olarak belirli olduğu görüşüne dayanır.</a:t>
            </a:r>
          </a:p>
          <a:p>
            <a:pPr lvl="0">
              <a:buFont typeface="Arial" panose="020B0604020202020204" pitchFamily="34" charset="0"/>
              <a:buChar char="•"/>
            </a:pPr>
            <a:r>
              <a:rPr lang="tr-TR"/>
              <a:t>İnsanlar rasyonel düşünen bireyci memelilerdir.</a:t>
            </a:r>
          </a:p>
          <a:p>
            <a:pPr lvl="0">
              <a:buFont typeface="Arial" panose="020B0604020202020204" pitchFamily="34" charset="0"/>
              <a:buChar char="•"/>
            </a:pPr>
            <a:r>
              <a:rPr lang="tr-TR"/>
              <a:t>İnsan eylemliliğine dair determinist bir tutum sergiler.</a:t>
            </a:r>
          </a:p>
          <a:p>
            <a:pPr lvl="0">
              <a:buFont typeface="Arial" panose="020B0604020202020204" pitchFamily="34" charset="0"/>
              <a:buChar char="•"/>
            </a:pPr>
            <a:r>
              <a:rPr lang="tr-TR"/>
              <a:t>Bilimsel bilgi, diğer bilgi türlerinden farklı ve üstündür. </a:t>
            </a:r>
          </a:p>
          <a:p>
            <a:pPr lvl="0">
              <a:buFont typeface="Arial" panose="020B0604020202020204" pitchFamily="34" charset="0"/>
              <a:buChar char="•"/>
            </a:pPr>
            <a:r>
              <a:rPr lang="tr-TR"/>
              <a:t>Nomotetiktir.</a:t>
            </a:r>
          </a:p>
          <a:p>
            <a:pPr lvl="0">
              <a:buFont typeface="Arial" panose="020B0604020202020204" pitchFamily="34" charset="0"/>
              <a:buChar char="•"/>
            </a:pPr>
            <a:r>
              <a:rPr lang="tr-TR"/>
              <a:t>Açıklamalar, yinelenerek doğrulanır. </a:t>
            </a:r>
          </a:p>
          <a:p>
            <a:pPr lvl="0">
              <a:buFont typeface="Arial" panose="020B0604020202020204" pitchFamily="34" charset="0"/>
              <a:buChar char="•"/>
            </a:pPr>
            <a:r>
              <a:rPr lang="tr-TR"/>
              <a:t>Kanıtları öznelerarasılık gerektirir. </a:t>
            </a:r>
          </a:p>
          <a:p>
            <a:pPr lvl="0">
              <a:buFont typeface="Arial" panose="020B0604020202020204" pitchFamily="34" charset="0"/>
              <a:buChar char="•"/>
            </a:pPr>
            <a:r>
              <a:rPr lang="tr-TR"/>
              <a:t>Teknokratik bir perspektife sahiptir.</a:t>
            </a:r>
          </a:p>
          <a:p>
            <a:pPr lvl="0">
              <a:buFont typeface="Arial" panose="020B0604020202020204" pitchFamily="34" charset="0"/>
              <a:buChar char="•"/>
            </a:pPr>
            <a:r>
              <a:rPr lang="tr-TR"/>
              <a:t>Değerden bağımsız, objektif olması gerekir.</a:t>
            </a:r>
          </a:p>
          <a:p>
            <a:endParaRPr lang="tr-TR"/>
          </a:p>
        </p:txBody>
      </p:sp>
    </p:spTree>
    <p:extLst>
      <p:ext uri="{BB962C8B-B14F-4D97-AF65-F5344CB8AC3E}">
        <p14:creationId xmlns:p14="http://schemas.microsoft.com/office/powerpoint/2010/main" val="2645634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Natüralizm</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sz="2400"/>
              <a:t>Emile Durkheim (1858-1917), sistematik olarak </a:t>
            </a:r>
            <a:r>
              <a:rPr lang="tr-TR" sz="2400" b="1"/>
              <a:t>natüralist bir sosyal bilimler programı</a:t>
            </a:r>
            <a:r>
              <a:rPr lang="tr-TR" sz="2400"/>
              <a:t> imkânını araştırır. </a:t>
            </a:r>
          </a:p>
          <a:p>
            <a:pPr>
              <a:buFont typeface="Arial" panose="020B0604020202020204" pitchFamily="34" charset="0"/>
              <a:buChar char="•"/>
            </a:pPr>
            <a:r>
              <a:rPr lang="tr-TR" sz="2400"/>
              <a:t>Natüralist öğretiye göre, sosyal bilimler ve doğa bilimleri birçok ortak noktaya sahiptir.</a:t>
            </a:r>
          </a:p>
          <a:p>
            <a:pPr>
              <a:buFont typeface="Arial" panose="020B0604020202020204" pitchFamily="34" charset="0"/>
              <a:buChar char="•"/>
            </a:pPr>
            <a:r>
              <a:rPr lang="tr-TR" sz="2400"/>
              <a:t>Durkheim, bir </a:t>
            </a:r>
            <a:r>
              <a:rPr lang="tr-TR" sz="2400" b="1"/>
              <a:t>metodolojik natüralizm</a:t>
            </a:r>
            <a:r>
              <a:rPr lang="tr-TR" sz="2400"/>
              <a:t> geliştirir: Bu felsefi konuma göre, doğa bilimlerinde uygulanan metodolojik kurallar, sosyal bilimlerde de kullanılabilir ve kullanılması gerekir. Bu noktada, pozitivizm ile benzerlik gösterir. </a:t>
            </a:r>
          </a:p>
          <a:p>
            <a:pPr>
              <a:buFont typeface="Arial" panose="020B0604020202020204" pitchFamily="34" charset="0"/>
              <a:buChar char="•"/>
            </a:pPr>
            <a:r>
              <a:rPr lang="tr-TR" sz="2400"/>
              <a:t>Toplumu doğa bilimcilerin kendi araştırma-nesnelerini araştırdıklarına benzer biçimde araştırabildiğimizde toplumsal sorunlara doğru çözümler bulunabilir. </a:t>
            </a:r>
          </a:p>
          <a:p>
            <a:r>
              <a:rPr lang="tr-TR"/>
              <a:t> </a:t>
            </a:r>
          </a:p>
          <a:p>
            <a:endParaRPr lang="tr-TR"/>
          </a:p>
          <a:p>
            <a:endParaRPr lang="tr-TR"/>
          </a:p>
          <a:p>
            <a:endParaRPr lang="tr-TR"/>
          </a:p>
        </p:txBody>
      </p:sp>
    </p:spTree>
    <p:extLst>
      <p:ext uri="{BB962C8B-B14F-4D97-AF65-F5344CB8AC3E}">
        <p14:creationId xmlns:p14="http://schemas.microsoft.com/office/powerpoint/2010/main" val="300293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Natüralizm</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t>Fiziği yanı sıra biyoloji de Durkheim için önemli bir ilham kaynağıydı. Durkheim genel toplumsal evrimi biyolojik evrimle benzerlikler kurarak açıklar: Örneğin, hızlı nüfus artışının ve artan ahlaki yoğunluğun yarattığı sorunların evrimci bir çözümü olarak işbölümü fikrine odaklanır. </a:t>
            </a:r>
          </a:p>
          <a:p>
            <a:pPr>
              <a:buFont typeface="Arial" panose="020B0604020202020204" pitchFamily="34" charset="0"/>
              <a:buChar char="•"/>
            </a:pPr>
            <a:r>
              <a:rPr lang="tr-TR" b="1" u="sng"/>
              <a:t>Biyolojinin sentetik bir bilim olması:</a:t>
            </a:r>
            <a:r>
              <a:rPr lang="tr-TR"/>
              <a:t> Topluma bütüncül yaklaşımın kaynağıdır. Toplum bileşenlerinin bir toplamı olarak görülemez. Toplum kendini meydana getiren bireylerin basit bir toplamından daha fazlasıdır. </a:t>
            </a:r>
          </a:p>
          <a:p>
            <a:pPr>
              <a:buFont typeface="Arial" panose="020B0604020202020204" pitchFamily="34" charset="0"/>
              <a:buChar char="•"/>
            </a:pPr>
            <a:r>
              <a:rPr lang="tr-TR"/>
              <a:t>Durkheim, toplumu kendi iç mekanizmalarına sahip ve karmaşık başlı başına bir varlık olarak ele alır. Sosyal sistemi kendi bütünlüğü içinde ele alan, onu kendini meydana getiren parçalara indirgemeyen bütüncü bir yaklaşımı benimser. </a:t>
            </a:r>
          </a:p>
          <a:p>
            <a:r>
              <a:rPr lang="tr-TR"/>
              <a:t> </a:t>
            </a:r>
          </a:p>
          <a:p>
            <a:endParaRPr lang="tr-TR"/>
          </a:p>
        </p:txBody>
      </p:sp>
    </p:spTree>
    <p:extLst>
      <p:ext uri="{BB962C8B-B14F-4D97-AF65-F5344CB8AC3E}">
        <p14:creationId xmlns:p14="http://schemas.microsoft.com/office/powerpoint/2010/main" val="4210608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Organizmacı Toplum Anlayışı</a:t>
            </a:r>
          </a:p>
        </p:txBody>
      </p:sp>
      <p:sp>
        <p:nvSpPr>
          <p:cNvPr id="3" name="İçerik Yer Tutucusu 2"/>
          <p:cNvSpPr>
            <a:spLocks noGrp="1"/>
          </p:cNvSpPr>
          <p:nvPr>
            <p:ph idx="1"/>
          </p:nvPr>
        </p:nvSpPr>
        <p:spPr>
          <a:xfrm>
            <a:off x="987552" y="1845734"/>
            <a:ext cx="10168128" cy="4134442"/>
          </a:xfrm>
        </p:spPr>
        <p:txBody>
          <a:bodyPr>
            <a:normAutofit fontScale="40000" lnSpcReduction="20000"/>
          </a:bodyPr>
          <a:lstStyle/>
          <a:p>
            <a:pPr>
              <a:buFont typeface="Arial" panose="020B0604020202020204" pitchFamily="34" charset="0"/>
              <a:buChar char="•"/>
            </a:pPr>
            <a:r>
              <a:rPr lang="tr-TR" sz="5100"/>
              <a:t>Durkheim</a:t>
            </a:r>
            <a:r>
              <a:rPr lang="tr-TR" sz="5100" b="1"/>
              <a:t>, </a:t>
            </a:r>
            <a:r>
              <a:rPr lang="tr-TR" sz="5100"/>
              <a:t>bir sistemin parçalarının karşılıklı ilişki içinde olduklarını, her parçanın içinde yer aldığı sistemin devamlılığına katkıda bulunduğunu düşünür. </a:t>
            </a:r>
          </a:p>
          <a:p>
            <a:pPr>
              <a:buFont typeface="Arial" panose="020B0604020202020204" pitchFamily="34" charset="0"/>
              <a:buChar char="•"/>
            </a:pPr>
            <a:endParaRPr lang="tr-TR" sz="5100"/>
          </a:p>
          <a:p>
            <a:pPr>
              <a:buFont typeface="Arial" panose="020B0604020202020204" pitchFamily="34" charset="0"/>
              <a:buChar char="•"/>
            </a:pPr>
            <a:r>
              <a:rPr lang="tr-TR" sz="5100"/>
              <a:t>Toplum tıpkı bir organizma gibi büyür ve gelişir ve parçaları karşılıklı ilişkili hale gelir. Sosyologların bir organizma olarak toplumu bir arada tutan işlevsel ilişkileri ortaya çıkarmaya çalışmaları gerekir. </a:t>
            </a:r>
          </a:p>
          <a:p>
            <a:pPr>
              <a:buFont typeface="Arial" panose="020B0604020202020204" pitchFamily="34" charset="0"/>
              <a:buChar char="•"/>
            </a:pPr>
            <a:endParaRPr lang="tr-TR" sz="5100"/>
          </a:p>
          <a:p>
            <a:pPr>
              <a:buFont typeface="Arial" panose="020B0604020202020204" pitchFamily="34" charset="0"/>
              <a:buChar char="•"/>
            </a:pPr>
            <a:r>
              <a:rPr lang="tr-TR" sz="5100"/>
              <a:t>Durkheim’ın sosyolojide işlevsel açıklamanın önemi üzerinde durması neredeyse doğrudan doğruya biyoloji modelinden geliyordu. Biyolojik metafor Durkheim’ın – insanlar arasındaki benzerliklere değil, karşılıklı bağımlılıklarına dayalı bir ahlaki bağ olarak- ‘organik dayanışma’ tanımında daha da açıktır.</a:t>
            </a:r>
          </a:p>
          <a:p>
            <a:endParaRPr lang="tr-TR"/>
          </a:p>
          <a:p>
            <a:r>
              <a:rPr lang="tr-TR"/>
              <a:t> </a:t>
            </a:r>
          </a:p>
          <a:p>
            <a:r>
              <a:rPr lang="tr-TR"/>
              <a:t> </a:t>
            </a:r>
          </a:p>
          <a:p>
            <a:endParaRPr lang="tr-TR"/>
          </a:p>
        </p:txBody>
      </p:sp>
    </p:spTree>
    <p:extLst>
      <p:ext uri="{BB962C8B-B14F-4D97-AF65-F5344CB8AC3E}">
        <p14:creationId xmlns:p14="http://schemas.microsoft.com/office/powerpoint/2010/main" val="1689064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Organizmacı Toplum Anlayışı</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endParaRPr lang="tr-TR" sz="2400"/>
          </a:p>
          <a:p>
            <a:pPr>
              <a:buFont typeface="Arial" panose="020B0604020202020204" pitchFamily="34" charset="0"/>
              <a:buChar char="•"/>
            </a:pPr>
            <a:r>
              <a:rPr lang="tr-TR" sz="2400"/>
              <a:t>Durkheim kendi organizmacı bakış açısında, </a:t>
            </a:r>
            <a:r>
              <a:rPr lang="tr-TR" sz="2400" b="1"/>
              <a:t>normal ve patolojik ayrımı</a:t>
            </a:r>
            <a:r>
              <a:rPr lang="tr-TR" sz="2400"/>
              <a:t>nı vurgular: İkisi arasındaki farklılıklardan biri, ilki işlevselken, ikincisinin olumsuz-işlevsel olmasıdır. </a:t>
            </a:r>
          </a:p>
          <a:p>
            <a:pPr>
              <a:buFont typeface="Arial" panose="020B0604020202020204" pitchFamily="34" charset="0"/>
              <a:buChar char="•"/>
            </a:pPr>
            <a:endParaRPr lang="tr-TR" sz="2400"/>
          </a:p>
          <a:p>
            <a:pPr>
              <a:buFont typeface="Arial" panose="020B0604020202020204" pitchFamily="34" charset="0"/>
              <a:buChar char="•"/>
            </a:pPr>
            <a:r>
              <a:rPr lang="tr-TR" sz="2400"/>
              <a:t>Durkheim’ın sosyolojide işlevsel açıklamanın önemi üzerinde durması neredeyse doğrudan doğruya biyoloji modelinden gelmektedir. Biyolojik metafor Durkheim’ın – insanlar arasındaki benzerliklere değil, karşılıklı bağımlılıklarına dayalı bir ahlaki bağ olarak- ‘organik dayanışma’ tanımında daha da açıktır.</a:t>
            </a:r>
          </a:p>
          <a:p>
            <a:endParaRPr lang="tr-TR"/>
          </a:p>
        </p:txBody>
      </p:sp>
    </p:spTree>
    <p:extLst>
      <p:ext uri="{BB962C8B-B14F-4D97-AF65-F5344CB8AC3E}">
        <p14:creationId xmlns:p14="http://schemas.microsoft.com/office/powerpoint/2010/main" val="2907327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Organizmacı Toplum Anlayışı</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r>
              <a:rPr lang="tr-TR" b="1" u="sng"/>
              <a:t>Tıbbi bir terminoloji kullanması</a:t>
            </a:r>
            <a:r>
              <a:rPr lang="tr-TR" u="sng"/>
              <a:t>:</a:t>
            </a:r>
            <a:r>
              <a:rPr lang="tr-TR"/>
              <a:t> Bu terminoloji sayesinde toplum sağlıksız, bazı kurumlar patolojik olarak betimlenir. Uygun bilimsel yöntem neyin normal neyin patolojik olduğunu –neyin korunması ve neyin ortadan kaldırılması- gerektiğini belirleyecektir. </a:t>
            </a:r>
          </a:p>
          <a:p>
            <a:pPr>
              <a:buFont typeface="Arial" panose="020B0604020202020204" pitchFamily="34" charset="0"/>
              <a:buChar char="•"/>
            </a:pPr>
            <a:r>
              <a:rPr lang="tr-TR"/>
              <a:t> Uygun biçimde kavrandığında, sosyal bilim insanlara neyin arzulanabilir ve iyi olduğunu söyleyebilir. </a:t>
            </a:r>
          </a:p>
          <a:p>
            <a:pPr>
              <a:buFont typeface="Arial" panose="020B0604020202020204" pitchFamily="34" charset="0"/>
              <a:buChar char="•"/>
            </a:pPr>
            <a:endParaRPr lang="tr-TR"/>
          </a:p>
          <a:p>
            <a:pPr>
              <a:buFont typeface="Arial" panose="020B0604020202020204" pitchFamily="34" charset="0"/>
              <a:buChar char="•"/>
            </a:pPr>
            <a:r>
              <a:rPr lang="tr-TR"/>
              <a:t>Bu argümandan hareketle normal ve patolojik biçimleri ayırmaya çalışır: İlki arzu edilebilir, ikincisi ortadan kaldırılabilir. Sosyologlar ve devlet adamlarının hekimler olmaları gerekir: İyi bir hijyenle hastalığı önler ve direnci kırıldığında hastalığı tedavi etmeye çalışırlar. </a:t>
            </a:r>
          </a:p>
          <a:p>
            <a:endParaRPr lang="tr-TR"/>
          </a:p>
        </p:txBody>
      </p:sp>
    </p:spTree>
    <p:extLst>
      <p:ext uri="{BB962C8B-B14F-4D97-AF65-F5344CB8AC3E}">
        <p14:creationId xmlns:p14="http://schemas.microsoft.com/office/powerpoint/2010/main" val="2464000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Durkheim’ın Metodolojisi</a:t>
            </a:r>
          </a:p>
        </p:txBody>
      </p:sp>
      <p:sp>
        <p:nvSpPr>
          <p:cNvPr id="3" name="İçerik Yer Tutucusu 2"/>
          <p:cNvSpPr>
            <a:spLocks noGrp="1"/>
          </p:cNvSpPr>
          <p:nvPr>
            <p:ph idx="1"/>
          </p:nvPr>
        </p:nvSpPr>
        <p:spPr/>
        <p:txBody>
          <a:bodyPr>
            <a:normAutofit/>
          </a:bodyPr>
          <a:lstStyle/>
          <a:p>
            <a:pPr marL="0" indent="0">
              <a:buNone/>
            </a:pPr>
            <a:r>
              <a:rPr lang="tr-TR"/>
              <a:t>İkincil kaynaklarda- çoğu kez pozitivist olarak nitelendirilir. Ancak o kendi bakış açısını betimlemek için, </a:t>
            </a:r>
          </a:p>
          <a:p>
            <a:pPr marL="0" indent="0">
              <a:buNone/>
            </a:pPr>
            <a:r>
              <a:rPr lang="tr-TR" b="1"/>
              <a:t>“rasyonalist empirizm,” </a:t>
            </a:r>
          </a:p>
          <a:p>
            <a:pPr marL="0" indent="0">
              <a:buNone/>
            </a:pPr>
            <a:r>
              <a:rPr lang="tr-TR" b="1"/>
              <a:t>“rasyonalizm,” </a:t>
            </a:r>
          </a:p>
          <a:p>
            <a:pPr marL="0" indent="0">
              <a:buNone/>
            </a:pPr>
            <a:r>
              <a:rPr lang="tr-TR" b="1"/>
              <a:t>“bilimsel rasyonalizm”</a:t>
            </a:r>
            <a:r>
              <a:rPr lang="tr-TR"/>
              <a:t> </a:t>
            </a:r>
          </a:p>
          <a:p>
            <a:pPr marL="0" indent="0">
              <a:buNone/>
            </a:pPr>
            <a:r>
              <a:rPr lang="tr-TR"/>
              <a:t>terimlerini kullanır. Kendi yaklaşımını Comte’un </a:t>
            </a:r>
            <a:r>
              <a:rPr lang="tr-TR" b="1"/>
              <a:t>“pozitivist metafiziği”</a:t>
            </a:r>
            <a:r>
              <a:rPr lang="tr-TR"/>
              <a:t> dediği şeyden ayırmaya çalışır. Durkheim’e göre Comte’un sosyolojisi, felsefenin sınırları içerisinde kalmıştır ve Comte </a:t>
            </a:r>
            <a:r>
              <a:rPr lang="tr-TR" b="1"/>
              <a:t>soyut bir toplum teorisi</a:t>
            </a:r>
            <a:r>
              <a:rPr lang="tr-TR"/>
              <a:t>ne ulaşmıştır. </a:t>
            </a:r>
          </a:p>
          <a:p>
            <a:pPr marL="0" indent="0">
              <a:buNone/>
            </a:pPr>
            <a:endParaRPr lang="tr-TR"/>
          </a:p>
          <a:p>
            <a:r>
              <a:rPr lang="tr-TR"/>
              <a:t> </a:t>
            </a:r>
          </a:p>
          <a:p>
            <a:endParaRPr lang="tr-TR"/>
          </a:p>
        </p:txBody>
      </p:sp>
    </p:spTree>
    <p:extLst>
      <p:ext uri="{BB962C8B-B14F-4D97-AF65-F5344CB8AC3E}">
        <p14:creationId xmlns:p14="http://schemas.microsoft.com/office/powerpoint/2010/main" val="1351537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Durkheim’ın Metodolojisi</a:t>
            </a:r>
            <a:endParaRPr lang="tr-TR"/>
          </a:p>
        </p:txBody>
      </p:sp>
      <p:sp>
        <p:nvSpPr>
          <p:cNvPr id="3" name="İçerik Yer Tutucusu 2"/>
          <p:cNvSpPr>
            <a:spLocks noGrp="1"/>
          </p:cNvSpPr>
          <p:nvPr>
            <p:ph idx="1"/>
          </p:nvPr>
        </p:nvSpPr>
        <p:spPr/>
        <p:txBody>
          <a:bodyPr>
            <a:normAutofit fontScale="92500"/>
          </a:bodyPr>
          <a:lstStyle/>
          <a:p>
            <a:pPr>
              <a:buFont typeface="Arial" panose="020B0604020202020204" pitchFamily="34" charset="0"/>
              <a:buChar char="•"/>
            </a:pPr>
            <a:r>
              <a:rPr lang="tr-TR" sz="2400"/>
              <a:t>Durkheim, sosyolojinin doğa bilimlerinin yöntemlerini taklit etmesi gerektiği konusunda pozitivist okula katılır ve bu yüzden ısrarla, toplumsal olguların şeyler gibi ele alınması gerektiğini vurgular. </a:t>
            </a:r>
          </a:p>
          <a:p>
            <a:pPr>
              <a:buFont typeface="Arial" panose="020B0604020202020204" pitchFamily="34" charset="0"/>
              <a:buChar char="•"/>
            </a:pPr>
            <a:r>
              <a:rPr lang="tr-TR" sz="2400"/>
              <a:t>Sosyoloji doğa bilimlerindekine benzer bir nesnelliği benimsemeli ve karşılaştırmalı yöntemi kullanarak yasa-benzeri genellemelere ulaşmaya çalışmalıdır. </a:t>
            </a:r>
          </a:p>
          <a:p>
            <a:pPr>
              <a:buFont typeface="Arial" panose="020B0604020202020204" pitchFamily="34" charset="0"/>
              <a:buChar char="•"/>
            </a:pPr>
            <a:r>
              <a:rPr lang="tr-TR" sz="2400"/>
              <a:t>Farklı pozitivistler gibi o da, bilim ve metafizik ayrımı yapar ve sosyolojinin metafizik sorunlarla ilişkili olmadığını vurgular. </a:t>
            </a:r>
          </a:p>
          <a:p>
            <a:pPr>
              <a:buFont typeface="Arial" panose="020B0604020202020204" pitchFamily="34" charset="0"/>
              <a:buChar char="•"/>
            </a:pPr>
            <a:r>
              <a:rPr lang="tr-TR" sz="2400"/>
              <a:t>Comte, toplumlar arasındaki zengin çeşitliliğin farkında değildir. Sadece </a:t>
            </a:r>
            <a:r>
              <a:rPr lang="tr-TR" sz="2400" b="1"/>
              <a:t>tek bir ‘toplumsal tür’</a:t>
            </a:r>
            <a:r>
              <a:rPr lang="tr-TR" sz="2400"/>
              <a:t> kabul eder ve kendi üç hal yasasını bilimsel bir olgudan ziyade bir dogma olarak kullanır. </a:t>
            </a:r>
            <a:r>
              <a:rPr lang="tr-TR" sz="2400" b="1"/>
              <a:t>“Üç aşama yasası”</a:t>
            </a:r>
            <a:r>
              <a:rPr lang="tr-TR" sz="2400"/>
              <a:t> Durkheim’a göre, ampirik olarak doğrulanmamış, kestirip atılmıştır.</a:t>
            </a:r>
          </a:p>
          <a:p>
            <a:endParaRPr lang="tr-TR"/>
          </a:p>
        </p:txBody>
      </p:sp>
    </p:spTree>
    <p:extLst>
      <p:ext uri="{BB962C8B-B14F-4D97-AF65-F5344CB8AC3E}">
        <p14:creationId xmlns:p14="http://schemas.microsoft.com/office/powerpoint/2010/main" val="94582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Durkheim’ın Metodolojisi</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Durkheim, tutarlı bir empirik yöntem, sosyolojik bir yöntem tasarlamaya çalışmıştır. Kavramsal ve metodolojik kesinliği tercih eder. </a:t>
            </a:r>
          </a:p>
          <a:p>
            <a:pPr>
              <a:buFont typeface="Arial" panose="020B0604020202020204" pitchFamily="34" charset="0"/>
              <a:buChar char="•"/>
            </a:pPr>
            <a:r>
              <a:rPr lang="tr-TR" sz="2400"/>
              <a:t>Rasyonalist yöntem, toplumu etkili bir biçimde yönlendirmek için, neden-sonuç ilişkilerinin gözlemler temelinde ortaya çıkartılmasını gerektirir. Nedensellik ilkesinin toplumsal alana uygulanması yerindedir. </a:t>
            </a:r>
          </a:p>
          <a:p>
            <a:pPr>
              <a:buFont typeface="Arial" panose="020B0604020202020204" pitchFamily="34" charset="0"/>
              <a:buChar char="•"/>
            </a:pPr>
            <a:r>
              <a:rPr lang="tr-TR" sz="2400"/>
              <a:t>Sosyoloji, empirik deneylerle temellendirildiği için, felsefi spekülasyon, metafizik veya dine tercih edilebilecek bir bilgi tipi sağlayabilir.  </a:t>
            </a:r>
          </a:p>
          <a:p>
            <a:endParaRPr lang="tr-TR" sz="2400"/>
          </a:p>
          <a:p>
            <a:endParaRPr lang="tr-TR"/>
          </a:p>
        </p:txBody>
      </p:sp>
    </p:spTree>
    <p:extLst>
      <p:ext uri="{BB962C8B-B14F-4D97-AF65-F5344CB8AC3E}">
        <p14:creationId xmlns:p14="http://schemas.microsoft.com/office/powerpoint/2010/main" val="1563639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Toplumbilimsel Yöntemin Kuralları </a:t>
            </a:r>
            <a:r>
              <a:rPr lang="tr-TR" b="1"/>
              <a:t>(1895)</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800"/>
              <a:t>Durkheim’ın anladığı biçimde sosyoloji, özünde toplumsal olan olguların incelenmesi ve bu olguların sosyolojik biçimde açıklanmasıdır. </a:t>
            </a:r>
          </a:p>
          <a:p>
            <a:pPr>
              <a:buFont typeface="Arial" panose="020B0604020202020204" pitchFamily="34" charset="0"/>
              <a:buChar char="•"/>
            </a:pPr>
            <a:r>
              <a:rPr lang="tr-TR" sz="2800"/>
              <a:t>Durkheim’ın amacı, konusu toplumsal olgu olan, öteki bilimlerin modeline benzer, nesnel bir bilim olarak sosyolojinin olabileceğini ve olması gerektiğini göstermektir. </a:t>
            </a:r>
          </a:p>
          <a:p>
            <a:endParaRPr lang="tr-TR"/>
          </a:p>
        </p:txBody>
      </p:sp>
    </p:spTree>
    <p:extLst>
      <p:ext uri="{BB962C8B-B14F-4D97-AF65-F5344CB8AC3E}">
        <p14:creationId xmlns:p14="http://schemas.microsoft.com/office/powerpoint/2010/main" val="1973728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Pozitivizm</a:t>
            </a:r>
          </a:p>
        </p:txBody>
      </p:sp>
      <p:sp>
        <p:nvSpPr>
          <p:cNvPr id="3" name="İçerik Yer Tutucusu 2"/>
          <p:cNvSpPr>
            <a:spLocks noGrp="1"/>
          </p:cNvSpPr>
          <p:nvPr>
            <p:ph idx="1"/>
          </p:nvPr>
        </p:nvSpPr>
        <p:spPr/>
        <p:txBody>
          <a:bodyPr/>
          <a:lstStyle/>
          <a:p>
            <a:r>
              <a:rPr lang="tr-TR" u="sng"/>
              <a:t>«Toplum» üzerinde neden düşünmeye başlıyoruz? </a:t>
            </a:r>
          </a:p>
          <a:p>
            <a:pPr marL="0" indent="0">
              <a:buNone/>
            </a:pPr>
            <a:endParaRPr lang="tr-TR"/>
          </a:p>
          <a:p>
            <a:pPr marL="0" indent="0">
              <a:buNone/>
            </a:pPr>
            <a:r>
              <a:rPr lang="tr-TR"/>
              <a:t>Teolojik ve askeri sıfatlarla belirginleşen belirli bir toplum tipi ortadan kalkmakta, bir başka tip toplum</a:t>
            </a:r>
            <a:r>
              <a:rPr lang="tr-TR" b="1"/>
              <a:t>, bilimsel ve sanayi toplumu</a:t>
            </a:r>
            <a:r>
              <a:rPr lang="tr-TR"/>
              <a:t> doğmaktadır. Din adamları ve teologların yerini, bilim adamları, savaşçıların yerini de girişimciler, fabrika müdürleri, bankacılar ve sanayiciler almaktadır. Bu noktada pozitif bir siyasetin yaratılması gerektiğine dair bir inanç doğmaktadır. </a:t>
            </a:r>
          </a:p>
          <a:p>
            <a:r>
              <a:rPr lang="tr-TR"/>
              <a:t>Bunun için de ilk görev sosyolojiye düşer. Gerçekte sosyolojinin işlevi temel düzenin gerçekleştirilmesine yardım edecek biçimde, yani tarihin zorunlu yani kaçınılmaz ve önlenemez evrimini anlamaktır. </a:t>
            </a:r>
          </a:p>
          <a:p>
            <a:r>
              <a:rPr lang="tr-TR"/>
              <a:t>Sosyolojinin kurucusu Auguste Comte’dur (1789-1857).</a:t>
            </a:r>
          </a:p>
          <a:p>
            <a:endParaRPr lang="tr-TR"/>
          </a:p>
        </p:txBody>
      </p:sp>
    </p:spTree>
    <p:extLst>
      <p:ext uri="{BB962C8B-B14F-4D97-AF65-F5344CB8AC3E}">
        <p14:creationId xmlns:p14="http://schemas.microsoft.com/office/powerpoint/2010/main" val="3700811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Toplumbilimsel Yöntemin Kuralları </a:t>
            </a:r>
            <a:r>
              <a:rPr lang="tr-TR" b="1"/>
              <a:t>(1895)</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b="1" u="sng"/>
              <a:t>Sosyolojinin olması için iki şey zorunludur:</a:t>
            </a:r>
            <a:r>
              <a:rPr lang="tr-TR" sz="2400"/>
              <a:t> Bir yandan bu bilimin konusunun özgül olması yani bütün öteki bilimlerin konularından ayrı olması gerekir. Öte yandan da bu konunun bütün öteki bilimlerin olgularının gözlemlenmesi, açıklanmasına benzer biçimde gözlemlenmesi ve açıklanması gerekir. </a:t>
            </a:r>
          </a:p>
          <a:p>
            <a:pPr>
              <a:buFont typeface="Arial" panose="020B0604020202020204" pitchFamily="34" charset="0"/>
              <a:buChar char="•"/>
            </a:pPr>
            <a:r>
              <a:rPr lang="tr-TR" sz="2400"/>
              <a:t>Bu iki zorunluluk bizi genel olarak Durkheimcı düşüncenin özetlendiği iki ünlü formüle götürür: </a:t>
            </a:r>
            <a:r>
              <a:rPr lang="tr-TR" sz="2400" b="1"/>
              <a:t>Toplumsal olguları nesne (şeyler) gibi düşünmek gerekir; toplumsal olgunun özelliği bireyler üzerinde bir baskı yapmasıdır.</a:t>
            </a:r>
            <a:r>
              <a:rPr lang="tr-TR" sz="2400"/>
              <a:t> </a:t>
            </a:r>
          </a:p>
          <a:p>
            <a:pPr>
              <a:buFont typeface="Arial" panose="020B0604020202020204" pitchFamily="34" charset="0"/>
              <a:buChar char="•"/>
            </a:pPr>
            <a:r>
              <a:rPr lang="tr-TR" sz="2400" i="1"/>
              <a:t>“Birey üzerinde bir dış baskı uygulayabilecek her davranış biçimi toplumsal olgudur.”</a:t>
            </a:r>
            <a:r>
              <a:rPr lang="tr-TR" sz="2400"/>
              <a:t> Geneldirler, çünkü ortaktırlar; bireylerin her biri üzerinde yarattığı sonuçlardan farklıdırlar; dayanakları topluluğun bütünüdür. </a:t>
            </a:r>
          </a:p>
          <a:p>
            <a:pPr>
              <a:buFont typeface="Arial" panose="020B0604020202020204" pitchFamily="34" charset="0"/>
              <a:buChar char="•"/>
            </a:pPr>
            <a:endParaRPr lang="tr-TR"/>
          </a:p>
          <a:p>
            <a:pPr>
              <a:buFont typeface="Arial" panose="020B0604020202020204" pitchFamily="34" charset="0"/>
              <a:buChar char="•"/>
            </a:pPr>
            <a:endParaRPr lang="tr-TR"/>
          </a:p>
          <a:p>
            <a:endParaRPr lang="tr-TR"/>
          </a:p>
        </p:txBody>
      </p:sp>
    </p:spTree>
    <p:extLst>
      <p:ext uri="{BB962C8B-B14F-4D97-AF65-F5344CB8AC3E}">
        <p14:creationId xmlns:p14="http://schemas.microsoft.com/office/powerpoint/2010/main" val="764652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Toplumbilimsel Yöntemin Kuralları </a:t>
            </a:r>
            <a:r>
              <a:rPr lang="tr-TR" b="1"/>
              <a:t>(1895)</a:t>
            </a:r>
            <a:endParaRPr lang="tr-TR"/>
          </a:p>
        </p:txBody>
      </p:sp>
      <p:sp>
        <p:nvSpPr>
          <p:cNvPr id="3" name="İçerik Yer Tutucusu 2"/>
          <p:cNvSpPr>
            <a:spLocks noGrp="1"/>
          </p:cNvSpPr>
          <p:nvPr>
            <p:ph idx="1"/>
          </p:nvPr>
        </p:nvSpPr>
        <p:spPr/>
        <p:txBody>
          <a:bodyPr/>
          <a:lstStyle/>
          <a:p>
            <a:r>
              <a:rPr lang="tr-TR" sz="2400" b="1"/>
              <a:t>PEKİ, toplum kesin olarak nedir?</a:t>
            </a:r>
            <a:r>
              <a:rPr lang="tr-TR" sz="2400"/>
              <a:t> </a:t>
            </a:r>
          </a:p>
          <a:p>
            <a:r>
              <a:rPr lang="tr-TR" sz="2400" b="1"/>
              <a:t>Toplumsal olgular! </a:t>
            </a:r>
          </a:p>
          <a:p>
            <a:endParaRPr lang="tr-TR" sz="2400"/>
          </a:p>
          <a:p>
            <a:pPr>
              <a:buFont typeface="Arial" panose="020B0604020202020204" pitchFamily="34" charset="0"/>
              <a:buChar char="•"/>
            </a:pPr>
            <a:r>
              <a:rPr lang="tr-TR"/>
              <a:t>Durkheim’ın görevi diğer olgulardan farklı bir yapıya sahip toplumsal olguları tanımlamaktır. </a:t>
            </a:r>
          </a:p>
          <a:p>
            <a:pPr>
              <a:buFont typeface="Arial" panose="020B0604020202020204" pitchFamily="34" charset="0"/>
              <a:buChar char="•"/>
            </a:pPr>
            <a:r>
              <a:rPr lang="tr-TR"/>
              <a:t>Toplumsal olgular, genel olmakla kalmayıp (bireyler tarafından paylaşılma anlamında) bireylere dışsal olan ve onlara baskı yapan temsiller, duygular ve eylemlerdir. </a:t>
            </a:r>
          </a:p>
          <a:p>
            <a:pPr>
              <a:buFont typeface="Arial" panose="020B0604020202020204" pitchFamily="34" charset="0"/>
              <a:buChar char="•"/>
            </a:pPr>
            <a:r>
              <a:rPr lang="tr-TR"/>
              <a:t>Toplumsal olgular sadece paylaşıldıkları için toplumsal değillerdir. Kesinlikle, toplumsal olgular kendilerini bireylere dayattıkları için genel olma eğilimindedir. </a:t>
            </a:r>
          </a:p>
        </p:txBody>
      </p:sp>
    </p:spTree>
    <p:extLst>
      <p:ext uri="{BB962C8B-B14F-4D97-AF65-F5344CB8AC3E}">
        <p14:creationId xmlns:p14="http://schemas.microsoft.com/office/powerpoint/2010/main" val="4207268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Toplumbilimsel Yöntemin Kuralları </a:t>
            </a:r>
            <a:r>
              <a:rPr lang="tr-TR" b="1"/>
              <a:t>(1895)</a:t>
            </a:r>
            <a:endParaRPr lang="tr-TR"/>
          </a:p>
        </p:txBody>
      </p:sp>
      <p:sp>
        <p:nvSpPr>
          <p:cNvPr id="3" name="İçerik Yer Tutucusu 2"/>
          <p:cNvSpPr>
            <a:spLocks noGrp="1"/>
          </p:cNvSpPr>
          <p:nvPr>
            <p:ph idx="1"/>
          </p:nvPr>
        </p:nvSpPr>
        <p:spPr/>
        <p:txBody>
          <a:bodyPr/>
          <a:lstStyle/>
          <a:p>
            <a:r>
              <a:rPr lang="tr-TR" sz="2400"/>
              <a:t>Durkheim’e göre; </a:t>
            </a:r>
          </a:p>
          <a:p>
            <a:pPr>
              <a:buFont typeface="Arial" panose="020B0604020202020204" pitchFamily="34" charset="0"/>
              <a:buChar char="•"/>
            </a:pPr>
            <a:r>
              <a:rPr lang="tr-TR" sz="2400"/>
              <a:t>Toplumsal olguların nedenleri toplumsal ortamda aranmalıdır. Toplumsal ortamın etkili nedenselliği, bilimsel sosyolojinin varoluş koşuludur. </a:t>
            </a:r>
          </a:p>
          <a:p>
            <a:pPr>
              <a:buFont typeface="Arial" panose="020B0604020202020204" pitchFamily="34" charset="0"/>
              <a:buChar char="•"/>
            </a:pPr>
            <a:r>
              <a:rPr lang="tr-TR" sz="2400"/>
              <a:t>Toplum özünde bireysel gerçekliklerden ayrı bir gerçekliktir. Her toplumsal olgunun nedeni hiçbir zaman bireysel bir psikoloji olgusu değil, bir başka toplumsal olgudur. </a:t>
            </a:r>
          </a:p>
          <a:p>
            <a:pPr>
              <a:buFont typeface="Arial" panose="020B0604020202020204" pitchFamily="34" charset="0"/>
              <a:buChar char="•"/>
            </a:pPr>
            <a:r>
              <a:rPr lang="tr-TR" sz="2400"/>
              <a:t>Toplumsal olgu özgüldür. Bireylerin bir arada bulunmasından doğar ve bireysel bilinç düzeyinde olup bitenden özünde ayrılır.</a:t>
            </a:r>
          </a:p>
          <a:p>
            <a:endParaRPr lang="tr-TR"/>
          </a:p>
        </p:txBody>
      </p:sp>
    </p:spTree>
    <p:extLst>
      <p:ext uri="{BB962C8B-B14F-4D97-AF65-F5344CB8AC3E}">
        <p14:creationId xmlns:p14="http://schemas.microsoft.com/office/powerpoint/2010/main" val="983053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Toplumbilimsel Yöntemin Kuralları </a:t>
            </a:r>
            <a:r>
              <a:rPr lang="tr-TR" b="1"/>
              <a:t>(1895)</a:t>
            </a:r>
            <a:endParaRPr lang="tr-TR"/>
          </a:p>
        </p:txBody>
      </p:sp>
      <p:sp>
        <p:nvSpPr>
          <p:cNvPr id="3" name="İçerik Yer Tutucusu 2"/>
          <p:cNvSpPr>
            <a:spLocks noGrp="1"/>
          </p:cNvSpPr>
          <p:nvPr>
            <p:ph idx="1"/>
          </p:nvPr>
        </p:nvSpPr>
        <p:spPr/>
        <p:txBody>
          <a:bodyPr/>
          <a:lstStyle/>
          <a:p>
            <a:r>
              <a:rPr lang="tr-TR" sz="2800" b="1"/>
              <a:t>Toplumsal olgular nasıl açıklanabilir?</a:t>
            </a:r>
            <a:r>
              <a:rPr lang="tr-TR" sz="2800"/>
              <a:t> </a:t>
            </a:r>
          </a:p>
          <a:p>
            <a:endParaRPr lang="tr-TR" sz="2800"/>
          </a:p>
          <a:p>
            <a:r>
              <a:rPr lang="tr-TR"/>
              <a:t>İki tip açıklama vardır: Toplumsal olguların ortaya çıkışına yol açan etkin nedenin ve bu olgunun yüklendiği işlevin açıklanması. </a:t>
            </a:r>
          </a:p>
          <a:p>
            <a:r>
              <a:rPr lang="tr-TR"/>
              <a:t>Toplumsal olguların nedenler yine toplum içinde aranmalıdır. Sosyoloji psikolojik olgular toplamına indirgenemez, zira toplumsal olgular bireysel bilinci kısıtlar, içine sızar ve onu biçimlendirir. (işlevsel-nedensel analiz)</a:t>
            </a:r>
          </a:p>
          <a:p>
            <a:r>
              <a:rPr lang="tr-TR"/>
              <a:t> </a:t>
            </a:r>
          </a:p>
          <a:p>
            <a:endParaRPr lang="tr-TR"/>
          </a:p>
        </p:txBody>
      </p:sp>
    </p:spTree>
    <p:extLst>
      <p:ext uri="{BB962C8B-B14F-4D97-AF65-F5344CB8AC3E}">
        <p14:creationId xmlns:p14="http://schemas.microsoft.com/office/powerpoint/2010/main" val="551203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İntihar </a:t>
            </a:r>
            <a:r>
              <a:rPr lang="tr-TR" b="1"/>
              <a:t>(1897) </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Durkheim</a:t>
            </a:r>
            <a:r>
              <a:rPr lang="tr-TR" sz="2400" i="1"/>
              <a:t> İntihar</a:t>
            </a:r>
            <a:r>
              <a:rPr lang="tr-TR" sz="2400"/>
              <a:t>’da kendi sosyolojik araştırma programının gücünü göstermeye çalışır. Bu programın genel ilkelerinden biri, bireysel kararlar ve eylemlerin görünen yüzeyinin altında daha derin bir toplumsal düzeyin yattığı ve bu derin düzeyin bireylerin kararları ve eylemlerini etkilediğidir. </a:t>
            </a:r>
          </a:p>
          <a:p>
            <a:pPr>
              <a:buFont typeface="Arial" panose="020B0604020202020204" pitchFamily="34" charset="0"/>
              <a:buChar char="•"/>
            </a:pPr>
            <a:r>
              <a:rPr lang="tr-TR" sz="2400"/>
              <a:t>Durkheim ortak gerçekliğin bireyleri ne ölçüde belirlediğini göstermek ister. Bu açıdan bireyin kendi hayatına son vermesinden daha bireysel bir şey olamayacağı için intihar olgusunun olağanüstü önemi vardır. </a:t>
            </a:r>
          </a:p>
          <a:p>
            <a:pPr>
              <a:buFont typeface="Arial" panose="020B0604020202020204" pitchFamily="34" charset="0"/>
              <a:buChar char="•"/>
            </a:pPr>
            <a:r>
              <a:rPr lang="tr-TR" sz="2400"/>
              <a:t>İntiharlar, nedenleri her şeyden önce toplumsal olan, kişisel olgulardır. Topluma nüfuz eden, Durkheim’ın deyimiyle intihar dürtüleri vardır. Bunların kaynağı birey değil, toplumdur ve bunlar intiharların gerçek nedeni ya da belirleyicisidir. </a:t>
            </a:r>
          </a:p>
          <a:p>
            <a:endParaRPr lang="tr-TR"/>
          </a:p>
        </p:txBody>
      </p:sp>
    </p:spTree>
    <p:extLst>
      <p:ext uri="{BB962C8B-B14F-4D97-AF65-F5344CB8AC3E}">
        <p14:creationId xmlns:p14="http://schemas.microsoft.com/office/powerpoint/2010/main" val="4132297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İntihar </a:t>
            </a:r>
            <a:r>
              <a:rPr lang="tr-TR" b="1"/>
              <a:t>(1897) </a:t>
            </a:r>
            <a:endParaRPr lang="tr-TR"/>
          </a:p>
        </p:txBody>
      </p:sp>
      <p:sp>
        <p:nvSpPr>
          <p:cNvPr id="3" name="İçerik Yer Tutucusu 2"/>
          <p:cNvSpPr>
            <a:spLocks noGrp="1"/>
          </p:cNvSpPr>
          <p:nvPr>
            <p:ph idx="1"/>
          </p:nvPr>
        </p:nvSpPr>
        <p:spPr/>
        <p:txBody>
          <a:bodyPr>
            <a:normAutofit/>
          </a:bodyPr>
          <a:lstStyle/>
          <a:p>
            <a:r>
              <a:rPr lang="tr-TR" sz="2800"/>
              <a:t>Durkheim, intiharın toplumsal tipleri olarak dört tip intihar tanımlar: </a:t>
            </a:r>
          </a:p>
          <a:p>
            <a:r>
              <a:rPr lang="tr-TR" sz="2400" b="1"/>
              <a:t>1. Bencil intihar: </a:t>
            </a:r>
            <a:r>
              <a:rPr lang="tr-TR" sz="2400"/>
              <a:t>İnsanlar kendilerini düşündükleri zaman, toplumsal bir grupla bütünleşemedikleri zaman, isteklerle yükümlülükler arasında yüksek açılı bir fark olduğu zaman bu eğilimi gösterirler.</a:t>
            </a:r>
          </a:p>
          <a:p>
            <a:r>
              <a:rPr lang="tr-TR" sz="2400" b="1"/>
              <a:t>2. Özgecil intihar: </a:t>
            </a:r>
            <a:r>
              <a:rPr lang="tr-TR" sz="2400"/>
              <a:t>İntiharın nedeni bireyin grup içinde yok olmasıdır. Bireyleşmenin çok sınırlı olduğu toplumlarda rastlanır. Bencil intiharla ikisi birbirine terstir. İçselleştirilmiş toplumsal zorunluluğa kendini feda eder. Hayat anlamını yitirmemiş, hayatından daha üstün gördüğü bir amaç için hayatını feda etmiştir. </a:t>
            </a:r>
          </a:p>
          <a:p>
            <a:endParaRPr lang="tr-TR"/>
          </a:p>
          <a:p>
            <a:endParaRPr lang="tr-TR"/>
          </a:p>
        </p:txBody>
      </p:sp>
    </p:spTree>
    <p:extLst>
      <p:ext uri="{BB962C8B-B14F-4D97-AF65-F5344CB8AC3E}">
        <p14:creationId xmlns:p14="http://schemas.microsoft.com/office/powerpoint/2010/main" val="957093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a:t>İntihar </a:t>
            </a:r>
            <a:r>
              <a:rPr lang="tr-TR" b="1"/>
              <a:t>(1897) </a:t>
            </a:r>
            <a:endParaRPr lang="tr-TR"/>
          </a:p>
        </p:txBody>
      </p:sp>
      <p:sp>
        <p:nvSpPr>
          <p:cNvPr id="3" name="İçerik Yer Tutucusu 2"/>
          <p:cNvSpPr>
            <a:spLocks noGrp="1"/>
          </p:cNvSpPr>
          <p:nvPr>
            <p:ph idx="1"/>
          </p:nvPr>
        </p:nvSpPr>
        <p:spPr/>
        <p:txBody>
          <a:bodyPr/>
          <a:lstStyle/>
          <a:p>
            <a:r>
              <a:rPr lang="tr-TR" sz="2400" b="1"/>
              <a:t>3.Anomik intihar: </a:t>
            </a:r>
            <a:r>
              <a:rPr lang="tr-TR" sz="2400"/>
              <a:t>Çağdaş toplumun en belirli niteliği olduğu için Durkheim’ı en çok bu tip ilgilendirir. İkisinin kaynağında da toplumsal varlığın birey üzerinde yetersiz etkisi yatar. Ancak bencil intihar yoğun toplumsal ilişkilerin yokluğuna işaret ederken, anomik intiharın nedeni toplumun bireyi kontrol edememesi veya düzenleyememesine bağlanabilir. </a:t>
            </a:r>
          </a:p>
          <a:p>
            <a:endParaRPr lang="tr-TR" sz="2400"/>
          </a:p>
          <a:p>
            <a:r>
              <a:rPr lang="tr-TR" sz="2400" b="1"/>
              <a:t>4.Fatalist (kaderci) intihar: </a:t>
            </a:r>
            <a:r>
              <a:rPr lang="tr-TR" sz="2400"/>
              <a:t>Anomik intiharın zıttıdır. Bireyin üzerinde baskı yapan kuralların katılığından kaynaklanır. Durkheim buna köleleri örnek verir.  </a:t>
            </a:r>
          </a:p>
          <a:p>
            <a:endParaRPr lang="tr-TR"/>
          </a:p>
          <a:p>
            <a:endParaRPr lang="tr-TR"/>
          </a:p>
        </p:txBody>
      </p:sp>
    </p:spTree>
    <p:extLst>
      <p:ext uri="{BB962C8B-B14F-4D97-AF65-F5344CB8AC3E}">
        <p14:creationId xmlns:p14="http://schemas.microsoft.com/office/powerpoint/2010/main" val="1994741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Üç Hal Yasası</a:t>
            </a:r>
          </a:p>
        </p:txBody>
      </p:sp>
      <p:sp>
        <p:nvSpPr>
          <p:cNvPr id="3" name="İçerik Yer Tutucusu 2"/>
          <p:cNvSpPr>
            <a:spLocks noGrp="1"/>
          </p:cNvSpPr>
          <p:nvPr>
            <p:ph idx="1"/>
          </p:nvPr>
        </p:nvSpPr>
        <p:spPr/>
        <p:txBody>
          <a:bodyPr>
            <a:normAutofit fontScale="85000" lnSpcReduction="20000"/>
          </a:bodyPr>
          <a:lstStyle/>
          <a:p>
            <a:r>
              <a:rPr lang="tr-TR" sz="2800" u="sng"/>
              <a:t>Bu yasaya göre, insan düşüncesi birbirini izleyen üç evreden geçer:</a:t>
            </a:r>
          </a:p>
          <a:p>
            <a:pPr marL="0" indent="0">
              <a:buNone/>
            </a:pPr>
            <a:r>
              <a:rPr lang="tr-TR" sz="2800"/>
              <a:t>1. Teolojik Evre: İnsan düşüncesi olguları, insanın kendisiyle kıyaslanabilecek varlık ya da güçlere mal ederek açıklar. Aşkın bir kaynağa, doğaüstü güçlere başvurarak açıklamaya çalışır.  </a:t>
            </a:r>
          </a:p>
          <a:p>
            <a:pPr marL="0" indent="0">
              <a:buNone/>
            </a:pPr>
            <a:r>
              <a:rPr lang="tr-TR" sz="2800"/>
              <a:t>2. Metafizik Evre: Bu aşamada toplumsal ve doğayla ilgili olgular birtakım soyut güçler ile açıklanır. “Neden” ya da “öz” gibi soyut düşünceler, ideal biçimler hâkimdir. Olguların nedeninin kişiselleştirilmiş tanrılar değil, doğa gibi soyut güçler olduğuna inanılır. Açıklamaların ana kaynağı soyut güçler olmakla birlikte, açıklamalar Teolojik evredekinden daha tutarlı ve sistematiktir. </a:t>
            </a:r>
          </a:p>
          <a:p>
            <a:endParaRPr lang="tr-TR"/>
          </a:p>
          <a:p>
            <a:r>
              <a:rPr lang="tr-TR"/>
              <a:t> </a:t>
            </a:r>
          </a:p>
          <a:p>
            <a:r>
              <a:rPr lang="tr-TR"/>
              <a:t> </a:t>
            </a:r>
          </a:p>
        </p:txBody>
      </p:sp>
    </p:spTree>
    <p:extLst>
      <p:ext uri="{BB962C8B-B14F-4D97-AF65-F5344CB8AC3E}">
        <p14:creationId xmlns:p14="http://schemas.microsoft.com/office/powerpoint/2010/main" val="240356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Üç Hal Yasası</a:t>
            </a:r>
          </a:p>
        </p:txBody>
      </p:sp>
      <p:sp>
        <p:nvSpPr>
          <p:cNvPr id="3" name="İçerik Yer Tutucusu 2"/>
          <p:cNvSpPr>
            <a:spLocks noGrp="1"/>
          </p:cNvSpPr>
          <p:nvPr>
            <p:ph idx="1"/>
          </p:nvPr>
        </p:nvSpPr>
        <p:spPr/>
        <p:txBody>
          <a:bodyPr>
            <a:normAutofit lnSpcReduction="10000"/>
          </a:bodyPr>
          <a:lstStyle/>
          <a:p>
            <a:r>
              <a:rPr lang="tr-TR" sz="2400"/>
              <a:t>3. Pozitif Evre: Bu evrede olgular önem taşır. Olgular gözlemlenir, olgular arasındaki ilişki ve düzen anlaşılmaya çalışılır, olguların nedenlerini keşfetmekten vazgeçilip onları yöneten yasaları keşfetmek amacındadır. </a:t>
            </a:r>
          </a:p>
          <a:p>
            <a:endParaRPr lang="tr-TR" sz="2400"/>
          </a:p>
          <a:p>
            <a:r>
              <a:rPr lang="tr-TR" sz="2400"/>
              <a:t>İlk iki aşamadan farklı olmak üzere, insan düşüncesi kesin doğruyu ve mutlak nedenleri aramaktan vazgeçer, “düşünce özleri” terk edilir. Bunun yerine artık akıl ve gözlemin bir bileşimi sayesinde olguların birbirlerini takip etmelerine ve birbirlerine benzemelerine neden olan değişmez ilişkilerini, yani olguların kanunlarını keşfetmeye çalışır. Bu aşamada artık doğru olan değil, gerçek olan aranır; düşünceler ve açıklamalar spekülasyonlara değil, bilime ve ampirik deneyimlere dayanır. </a:t>
            </a:r>
          </a:p>
          <a:p>
            <a:endParaRPr lang="tr-TR"/>
          </a:p>
        </p:txBody>
      </p:sp>
    </p:spTree>
    <p:extLst>
      <p:ext uri="{BB962C8B-B14F-4D97-AF65-F5344CB8AC3E}">
        <p14:creationId xmlns:p14="http://schemas.microsoft.com/office/powerpoint/2010/main" val="610813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Sosyoloji</a:t>
            </a:r>
          </a:p>
        </p:txBody>
      </p:sp>
      <p:sp>
        <p:nvSpPr>
          <p:cNvPr id="3" name="İçerik Yer Tutucusu 2"/>
          <p:cNvSpPr>
            <a:spLocks noGrp="1"/>
          </p:cNvSpPr>
          <p:nvPr>
            <p:ph idx="1"/>
          </p:nvPr>
        </p:nvSpPr>
        <p:spPr/>
        <p:txBody>
          <a:bodyPr>
            <a:normAutofit fontScale="47500" lnSpcReduction="20000"/>
          </a:bodyPr>
          <a:lstStyle/>
          <a:p>
            <a:pPr>
              <a:buFont typeface="Arial" panose="020B0604020202020204" pitchFamily="34" charset="0"/>
              <a:buChar char="•"/>
            </a:pPr>
            <a:r>
              <a:rPr lang="tr-TR" sz="4400"/>
              <a:t>İlk ortaya çıkış haliyle sosyoloji, tümelci bir bilim modeli olarak geliştirilir. Bu anlamda sentetiktir.</a:t>
            </a:r>
          </a:p>
          <a:p>
            <a:pPr>
              <a:buFont typeface="Arial" panose="020B0604020202020204" pitchFamily="34" charset="0"/>
              <a:buChar char="•"/>
            </a:pPr>
            <a:r>
              <a:rPr lang="tr-TR" sz="4400"/>
              <a:t>Özel bir toplumsal olgunun durumu toplumsal bütün içerisinden düşünülmeden anlaşılamaz. </a:t>
            </a:r>
          </a:p>
          <a:p>
            <a:pPr>
              <a:buFont typeface="Arial" panose="020B0604020202020204" pitchFamily="34" charset="0"/>
              <a:buChar char="•"/>
            </a:pPr>
            <a:r>
              <a:rPr lang="tr-TR" sz="4400"/>
              <a:t>Tümelci bilim anlayışına göre, değişken olan tüm gözlemler tutarlı bir bütüne aktarılmaya çalışılır. Bütün parçaya göre daha öncedir ve daha önemlidir. </a:t>
            </a:r>
          </a:p>
          <a:p>
            <a:pPr>
              <a:buFont typeface="Arial" panose="020B0604020202020204" pitchFamily="34" charset="0"/>
              <a:buChar char="•"/>
            </a:pPr>
            <a:r>
              <a:rPr lang="tr-TR" sz="4400"/>
              <a:t>“Değişik insani olayların temel dizisinin, tek bir plana göre akılcı düzenlemesi” formülü, Comte’un sosyolojik anlayışının anahtarıdır. </a:t>
            </a:r>
          </a:p>
          <a:p>
            <a:pPr>
              <a:buFont typeface="Arial" panose="020B0604020202020204" pitchFamily="34" charset="0"/>
              <a:buChar char="•"/>
            </a:pPr>
            <a:r>
              <a:rPr lang="tr-TR" sz="4400" b="1"/>
              <a:t>Comte, insani birliğin sosyoloğudur</a:t>
            </a:r>
            <a:r>
              <a:rPr lang="tr-TR" sz="4400"/>
              <a:t>. Amacı insan toplumlarının sonsuz çeşitliliğini zaman ve mekânda temel bir diziye –insan türünün evrimi- ve tek bir amaca –insan düşüncesinin son durumu- indirgemektir.</a:t>
            </a:r>
          </a:p>
          <a:p>
            <a:pPr marL="0" indent="0">
              <a:buNone/>
            </a:pPr>
            <a:endParaRPr lang="tr-TR"/>
          </a:p>
          <a:p>
            <a:r>
              <a:rPr lang="tr-TR"/>
              <a:t>  </a:t>
            </a:r>
          </a:p>
        </p:txBody>
      </p:sp>
    </p:spTree>
    <p:extLst>
      <p:ext uri="{BB962C8B-B14F-4D97-AF65-F5344CB8AC3E}">
        <p14:creationId xmlns:p14="http://schemas.microsoft.com/office/powerpoint/2010/main" val="271389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 gerçek bilim midir?</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Sosyal bilimi bilimsel yapan, araştırma metodolojisidir. Daha esnektir. Hangi fenomenlere dikkat edileceği, fenomenlere nasıl yaklaşılacağı ve fenomenlerin nasıl inceleneceği konusunda farklılaşırlar. </a:t>
            </a:r>
          </a:p>
          <a:p>
            <a:pPr>
              <a:buFont typeface="Arial" panose="020B0604020202020204" pitchFamily="34" charset="0"/>
              <a:buChar char="•"/>
            </a:pPr>
            <a:r>
              <a:rPr lang="tr-TR" sz="2400"/>
              <a:t> Doğa bilimlerinin meşruiyeti bilimsel yönteme dayanır, dolayısıyla sosyal bilimlerin aynı yaklaşımı benimsemesi gerekir.</a:t>
            </a:r>
          </a:p>
          <a:p>
            <a:pPr>
              <a:buFont typeface="Arial" panose="020B0604020202020204" pitchFamily="34" charset="0"/>
              <a:buChar char="•"/>
            </a:pPr>
            <a:r>
              <a:rPr lang="tr-TR" sz="2400"/>
              <a:t>Paradigma, kuram ve araştırmaya temel bir yönelim anlamına gelir, bir düşünme sistemi bütünüdür.</a:t>
            </a:r>
          </a:p>
          <a:p>
            <a:pPr>
              <a:buFont typeface="Arial" panose="020B0604020202020204" pitchFamily="34" charset="0"/>
              <a:buChar char="•"/>
            </a:pPr>
            <a:r>
              <a:rPr lang="tr-TR" sz="2400"/>
              <a:t>Sosyoloji (sosyal bilimler) çok-paradigmalı bilim olarak adlandırılır, çünkü hiçbir paradigma tek başına mutlak güce sahip değildir; aksine, birçok paradigma birbiriyle rekabet eder. </a:t>
            </a:r>
          </a:p>
          <a:p>
            <a:endParaRPr lang="tr-TR"/>
          </a:p>
          <a:p>
            <a:endParaRPr lang="tr-TR"/>
          </a:p>
        </p:txBody>
      </p:sp>
    </p:spTree>
    <p:extLst>
      <p:ext uri="{BB962C8B-B14F-4D97-AF65-F5344CB8AC3E}">
        <p14:creationId xmlns:p14="http://schemas.microsoft.com/office/powerpoint/2010/main" val="317704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Pozitivist Sosyal Bilim</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Evrensel olarak geçerli bir düşünme biçimi </a:t>
            </a:r>
          </a:p>
          <a:p>
            <a:pPr>
              <a:buFont typeface="Arial" panose="020B0604020202020204" pitchFamily="34" charset="0"/>
              <a:buChar char="•"/>
            </a:pPr>
            <a:r>
              <a:rPr lang="tr-TR" sz="2400"/>
              <a:t>Tutarlı bir bütün</a:t>
            </a:r>
          </a:p>
          <a:p>
            <a:pPr>
              <a:buFont typeface="Arial" panose="020B0604020202020204" pitchFamily="34" charset="0"/>
              <a:buChar char="•"/>
            </a:pPr>
            <a:r>
              <a:rPr lang="tr-TR" sz="2400"/>
              <a:t>Pozitivist sosyal bilim, insan etkinliğinin genel kalıplarını kestirmek amacıyla kullanılabilecek bir dizi olasılığa dayalı nedensel yasa bulmak ve bu yasaları doğrulamak üzere tümdengelimci mantığı bireysel davranışın kesin ampirik gözlemleriyle birleştiren organize bir yöntemdir. </a:t>
            </a:r>
          </a:p>
        </p:txBody>
      </p:sp>
    </p:spTree>
    <p:extLst>
      <p:ext uri="{BB962C8B-B14F-4D97-AF65-F5344CB8AC3E}">
        <p14:creationId xmlns:p14="http://schemas.microsoft.com/office/powerpoint/2010/main" val="172853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Pozitivist Sosyal Bilim</a:t>
            </a:r>
          </a:p>
        </p:txBody>
      </p:sp>
      <p:sp>
        <p:nvSpPr>
          <p:cNvPr id="3" name="İçerik Yer Tutucusu 2"/>
          <p:cNvSpPr>
            <a:spLocks noGrp="1"/>
          </p:cNvSpPr>
          <p:nvPr>
            <p:ph idx="1"/>
          </p:nvPr>
        </p:nvSpPr>
        <p:spPr/>
        <p:txBody>
          <a:bodyPr>
            <a:normAutofit fontScale="92500" lnSpcReduction="10000"/>
          </a:bodyPr>
          <a:lstStyle/>
          <a:p>
            <a:r>
              <a:rPr lang="tr-TR" sz="2400"/>
              <a:t>Pozitivist sosyal bilime göre;</a:t>
            </a:r>
          </a:p>
          <a:p>
            <a:endParaRPr lang="tr-TR" sz="2400"/>
          </a:p>
          <a:p>
            <a:pPr>
              <a:buFont typeface="Arial" panose="020B0604020202020204" pitchFamily="34" charset="0"/>
              <a:buChar char="•"/>
            </a:pPr>
            <a:r>
              <a:rPr lang="tr-TR"/>
              <a:t>Sosyal bilimsel araştırmanın nihai amacı, insan davranışına dair evrensel yasaları keşfetmek ve verilere dayanarak soyut yasalar geliştirmektir. </a:t>
            </a:r>
          </a:p>
          <a:p>
            <a:pPr>
              <a:buFont typeface="Arial" panose="020B0604020202020204" pitchFamily="34" charset="0"/>
              <a:buChar char="•"/>
            </a:pPr>
            <a:r>
              <a:rPr lang="tr-TR"/>
              <a:t>Toplumsal gerçeklik rastlantısal değildir; bir kalıbı ve düzeni vardır. Gerçeklik, gerçektir, orada mevcuttur ve keşfedilmeyi beklemektedir. Bir yasa keşfetmek Amerika’yı keşfetmek gibidir, çünkü her ikisi de zaten açığa çıkarılmayı beklemektedir. Toplumsal gerçeklikteki düzenlilik zaman içinde değişmez ve bugün keşfedilen yasalar gelecekte de devam edecektir.</a:t>
            </a:r>
          </a:p>
          <a:p>
            <a:pPr>
              <a:buFont typeface="Arial" panose="020B0604020202020204" pitchFamily="34" charset="0"/>
              <a:buChar char="•"/>
            </a:pPr>
            <a:r>
              <a:rPr lang="tr-TR"/>
              <a:t>Toplumsal olgular arasında nedensel bir ilişki vardır. Pozitivist sosyal bilim de etkiyi oluşturan nedenleri ya da mekanizmaları arar. </a:t>
            </a:r>
          </a:p>
          <a:p>
            <a:pPr>
              <a:buFont typeface="Arial" panose="020B0604020202020204" pitchFamily="34" charset="0"/>
              <a:buChar char="•"/>
            </a:pPr>
            <a:endParaRPr lang="tr-TR"/>
          </a:p>
          <a:p>
            <a:r>
              <a:rPr lang="tr-TR"/>
              <a:t> </a:t>
            </a:r>
          </a:p>
        </p:txBody>
      </p:sp>
    </p:spTree>
    <p:extLst>
      <p:ext uri="{BB962C8B-B14F-4D97-AF65-F5344CB8AC3E}">
        <p14:creationId xmlns:p14="http://schemas.microsoft.com/office/powerpoint/2010/main" val="318227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Pozitivist Sosyal Bilim</a:t>
            </a:r>
            <a:endParaRPr lang="tr-TR"/>
          </a:p>
        </p:txBody>
      </p:sp>
      <p:sp>
        <p:nvSpPr>
          <p:cNvPr id="3" name="İçerik Yer Tutucusu 2"/>
          <p:cNvSpPr>
            <a:spLocks noGrp="1"/>
          </p:cNvSpPr>
          <p:nvPr>
            <p:ph idx="1"/>
          </p:nvPr>
        </p:nvSpPr>
        <p:spPr/>
        <p:txBody>
          <a:bodyPr/>
          <a:lstStyle/>
          <a:p>
            <a:r>
              <a:rPr lang="tr-TR" sz="2400"/>
              <a:t>Pozitivist sosyal bilime göre;</a:t>
            </a:r>
          </a:p>
          <a:p>
            <a:endParaRPr lang="tr-TR" sz="2400"/>
          </a:p>
          <a:p>
            <a:pPr>
              <a:buFont typeface="Arial" panose="020B0604020202020204" pitchFamily="34" charset="0"/>
              <a:buChar char="•"/>
            </a:pPr>
            <a:r>
              <a:rPr lang="tr-TR"/>
              <a:t>Bilim, büyü, din, astroloji, gelenek gibi bilme biçimlerinden üstündür. Bilim, sağduyudan bazı fikirler ödünç alır. Ancak sağduyu, tutarsızdır; bilim ise kesindir ve disiplin temelli bir dil kullanır. </a:t>
            </a:r>
          </a:p>
          <a:p>
            <a:pPr>
              <a:buFont typeface="Arial" panose="020B0604020202020204" pitchFamily="34" charset="0"/>
              <a:buChar char="•"/>
            </a:pPr>
            <a:r>
              <a:rPr lang="tr-TR"/>
              <a:t>Bir bilimsel açıklama hiçbir mantıksal çelişki içermemeli, gözlemlenen olgularla tutarlı olmalı, akıl ve mantık yoluyla bilinebilir ve kanıtlanabilir olmalıdır. </a:t>
            </a:r>
          </a:p>
          <a:p>
            <a:pPr>
              <a:buFont typeface="Arial" panose="020B0604020202020204" pitchFamily="34" charset="0"/>
              <a:buChar char="•"/>
            </a:pPr>
            <a:r>
              <a:rPr lang="tr-TR"/>
              <a:t>Bilim, değerlerden bağımsız olmalıdır. Bilimsel bilgi, değerlere, görüşlere ya da inançlara dayalı olmamalıdır. </a:t>
            </a:r>
          </a:p>
          <a:p>
            <a:pPr>
              <a:buFont typeface="Arial" panose="020B0604020202020204" pitchFamily="34" charset="0"/>
              <a:buChar char="•"/>
            </a:pPr>
            <a:endParaRPr lang="tr-TR" sz="2400"/>
          </a:p>
          <a:p>
            <a:endParaRPr lang="tr-TR"/>
          </a:p>
        </p:txBody>
      </p:sp>
    </p:spTree>
    <p:extLst>
      <p:ext uri="{BB962C8B-B14F-4D97-AF65-F5344CB8AC3E}">
        <p14:creationId xmlns:p14="http://schemas.microsoft.com/office/powerpoint/2010/main" val="4039107830"/>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0</TotalTime>
  <Words>2033</Words>
  <Application>Microsoft Office PowerPoint</Application>
  <PresentationFormat>Geniş ekran</PresentationFormat>
  <Paragraphs>149</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Calibri Light</vt:lpstr>
      <vt:lpstr>Geçmişe bakış</vt:lpstr>
      <vt:lpstr>4. HAFTA</vt:lpstr>
      <vt:lpstr>Pozitivizm</vt:lpstr>
      <vt:lpstr>Üç Hal Yasası</vt:lpstr>
      <vt:lpstr>Üç Hal Yasası</vt:lpstr>
      <vt:lpstr>Sosyoloji</vt:lpstr>
      <vt:lpstr>Sosyal bilimler gerçek bilim midir?</vt:lpstr>
      <vt:lpstr>Pozitivist Sosyal Bilim</vt:lpstr>
      <vt:lpstr>Pozitivist Sosyal Bilim</vt:lpstr>
      <vt:lpstr>Pozitivist Sosyal Bilim</vt:lpstr>
      <vt:lpstr>Pozitivist Sosyal Bilim - Özet</vt:lpstr>
      <vt:lpstr>Natüralizm</vt:lpstr>
      <vt:lpstr>Natüralizm</vt:lpstr>
      <vt:lpstr>Organizmacı Toplum Anlayışı</vt:lpstr>
      <vt:lpstr>Organizmacı Toplum Anlayışı</vt:lpstr>
      <vt:lpstr>Organizmacı Toplum Anlayışı</vt:lpstr>
      <vt:lpstr>Durkheim’ın Metodolojisi</vt:lpstr>
      <vt:lpstr>Durkheim’ın Metodolojisi</vt:lpstr>
      <vt:lpstr>Durkheim’ın Metodolojisi</vt:lpstr>
      <vt:lpstr>Toplumbilimsel Yöntemin Kuralları (1895)</vt:lpstr>
      <vt:lpstr>Toplumbilimsel Yöntemin Kuralları (1895)</vt:lpstr>
      <vt:lpstr>Toplumbilimsel Yöntemin Kuralları (1895)</vt:lpstr>
      <vt:lpstr>Toplumbilimsel Yöntemin Kuralları (1895)</vt:lpstr>
      <vt:lpstr>Toplumbilimsel Yöntemin Kuralları (1895)</vt:lpstr>
      <vt:lpstr>İntihar (1897) </vt:lpstr>
      <vt:lpstr>İntihar (1897) </vt:lpstr>
      <vt:lpstr>İntihar (1897)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Hasan.Pekdemir</dc:creator>
  <cp:lastModifiedBy>Hasan.Pekdemir</cp:lastModifiedBy>
  <cp:revision>1</cp:revision>
  <dcterms:created xsi:type="dcterms:W3CDTF">2018-07-09T08:17:52Z</dcterms:created>
  <dcterms:modified xsi:type="dcterms:W3CDTF">2018-07-09T08:18:09Z</dcterms:modified>
</cp:coreProperties>
</file>