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 id="2147483756" r:id="rId9"/>
    <p:sldMasterId id="2147483768" r:id="rId10"/>
    <p:sldMasterId id="2147483780" r:id="rId11"/>
    <p:sldMasterId id="2147483792" r:id="rId12"/>
    <p:sldMasterId id="2147483804" r:id="rId13"/>
  </p:sldMasterIdLst>
  <p:sldIdLst>
    <p:sldId id="257" r:id="rId14"/>
    <p:sldId id="258" r:id="rId15"/>
    <p:sldId id="259" r:id="rId16"/>
    <p:sldId id="260" r:id="rId17"/>
    <p:sldId id="261" r:id="rId18"/>
    <p:sldId id="262" r:id="rId19"/>
    <p:sldId id="263" r:id="rId20"/>
    <p:sldId id="264" r:id="rId21"/>
    <p:sldId id="265" r:id="rId22"/>
    <p:sldId id="266" r:id="rId23"/>
    <p:sldId id="267" r:id="rId24"/>
    <p:sldId id="268" r:id="rId25"/>
    <p:sldId id="269" r:id="rId2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slide" Target="slides/slide8.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1.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viewProps" Target="viewProps.xml"/><Relationship Id="rId10" Type="http://schemas.openxmlformats.org/officeDocument/2006/relationships/slideMaster" Target="slideMasters/slideMaster10.xml"/><Relationship Id="rId19"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5767505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42999387"/>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750736521"/>
      </p:ext>
    </p:extLst>
  </p:cSld>
  <p:clrMapOvr>
    <a:overrideClrMapping bg1="lt1" tx1="dk1" bg2="lt2" tx2="dk2" accent1="accent1" accent2="accent2" accent3="accent3" accent4="accent4" accent5="accent5" accent6="accent6" hlink="hlink" folHlink="folHlink"/>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144518181"/>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727594664"/>
      </p:ext>
    </p:extLst>
  </p:cSld>
  <p:clrMapOvr>
    <a:overrideClrMapping bg1="dk1" tx1="lt1" bg2="dk2" tx2="lt2" accent1="accent1" accent2="accent2" accent3="accent3" accent4="accent4" accent5="accent5" accent6="accent6" hlink="hlink" folHlink="folHlink"/>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3499615455"/>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2385787903"/>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1290047431"/>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575584429"/>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677947993"/>
      </p:ext>
    </p:extLst>
  </p:cSld>
  <p:clrMapOvr>
    <a:overrideClrMapping bg1="lt1" tx1="dk1" bg2="lt2" tx2="dk2" accent1="accent1" accent2="accent2" accent3="accent3" accent4="accent4" accent5="accent5" accent6="accent6" hlink="hlink" folHlink="folHlink"/>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264231534"/>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830655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772791765"/>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714300376"/>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28093081"/>
      </p:ext>
    </p:extLst>
  </p:cSld>
  <p:clrMapOvr>
    <a:overrideClrMapping bg1="lt1" tx1="dk1" bg2="lt2" tx2="dk2" accent1="accent1" accent2="accent2" accent3="accent3" accent4="accent4" accent5="accent5" accent6="accent6" hlink="hlink" folHlink="folHlink"/>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829445659"/>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4095329545"/>
      </p:ext>
    </p:extLst>
  </p:cSld>
  <p:clrMapOvr>
    <a:overrideClrMapping bg1="dk1" tx1="lt1" bg2="dk2" tx2="lt2" accent1="accent1" accent2="accent2" accent3="accent3" accent4="accent4" accent5="accent5" accent6="accent6" hlink="hlink" folHlink="folHlink"/>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3888183315"/>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2497243946"/>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519114183"/>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954612750"/>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359114856"/>
      </p:ext>
    </p:extLst>
  </p:cSld>
  <p:clrMapOvr>
    <a:overrideClrMapping bg1="lt1" tx1="dk1" bg2="lt2" tx2="dk2" accent1="accent1" accent2="accent2" accent3="accent3" accent4="accent4" accent5="accent5" accent6="accent6" hlink="hlink" folHlink="folHlink"/>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567176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081845960"/>
      </p:ext>
    </p:extLst>
  </p:cSld>
  <p:clrMapOvr>
    <a:overrideClrMapping bg1="lt1" tx1="dk1" bg2="lt2" tx2="dk2" accent1="accent1" accent2="accent2" accent3="accent3" accent4="accent4" accent5="accent5" accent6="accent6" hlink="hlink" folHlink="folHlink"/>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870363357"/>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4232890822"/>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824750554"/>
      </p:ext>
    </p:extLst>
  </p:cSld>
  <p:clrMapOvr>
    <a:overrideClrMapping bg1="lt1" tx1="dk1" bg2="lt2" tx2="dk2" accent1="accent1" accent2="accent2" accent3="accent3" accent4="accent4" accent5="accent5" accent6="accent6" hlink="hlink" folHlink="folHlink"/>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4048265243"/>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379591866"/>
      </p:ext>
    </p:extLst>
  </p:cSld>
  <p:clrMapOvr>
    <a:overrideClrMapping bg1="dk1" tx1="lt1" bg2="dk2" tx2="lt2" accent1="accent1" accent2="accent2" accent3="accent3" accent4="accent4" accent5="accent5" accent6="accent6" hlink="hlink" folHlink="folHlink"/>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739976646"/>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3399327885"/>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60569206"/>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257227840"/>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897804656"/>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145064150"/>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1380019192"/>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290261733"/>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749912274"/>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194925922"/>
      </p:ext>
    </p:extLst>
  </p:cSld>
  <p:clrMapOvr>
    <a:overrideClrMapping bg1="lt1" tx1="dk1" bg2="lt2" tx2="dk2" accent1="accent1" accent2="accent2" accent3="accent3" accent4="accent4" accent5="accent5" accent6="accent6" hlink="hlink" folHlink="folHlink"/>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063740060"/>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707538028"/>
      </p:ext>
    </p:extLst>
  </p:cSld>
  <p:clrMapOvr>
    <a:overrideClrMapping bg1="dk1" tx1="lt1" bg2="dk2" tx2="lt2" accent1="accent1" accent2="accent2" accent3="accent3" accent4="accent4" accent5="accent5" accent6="accent6" hlink="hlink" folHlink="folHlink"/>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745227103"/>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3295216801"/>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164547340"/>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7891115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02830633"/>
      </p:ext>
    </p:extLst>
  </p:cSld>
  <p:clrMapOvr>
    <a:overrideClrMapping bg1="dk1" tx1="lt1" bg2="dk2" tx2="lt2" accent1="accent1" accent2="accent2" accent3="accent3" accent4="accent4" accent5="accent5" accent6="accent6" hlink="hlink" folHlink="folHlink"/>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428564070"/>
      </p:ext>
    </p:extLst>
  </p:cSld>
  <p:clrMapOvr>
    <a:overrideClrMapping bg1="lt1" tx1="dk1" bg2="lt2" tx2="dk2" accent1="accent1" accent2="accent2" accent3="accent3" accent4="accent4" accent5="accent5" accent6="accent6" hlink="hlink" folHlink="folHlink"/>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472645835"/>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740394995"/>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2069647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4334251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24791152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894466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2311040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13883081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4066336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3008452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9330592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4587098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759637594"/>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8677717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331396699"/>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196655455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283910701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9113292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517364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49397288"/>
      </p:ext>
    </p:extLst>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544626529"/>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8482753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81487189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47479693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508713608"/>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2417679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207822794"/>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407315605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403366758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901373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100466473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416209253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49311039"/>
      </p:ext>
    </p:extLst>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52310414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27098955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401395146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473973189"/>
      </p:ext>
    </p:extLst>
  </p:cSld>
  <p:clrMapOvr>
    <a:overrideClrMapping bg1="lt1" tx1="dk1" bg2="lt2" tx2="dk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46225351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88321652"/>
      </p:ext>
    </p:extLst>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271415579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3779802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334877244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77445074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73333383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849234054"/>
      </p:ext>
    </p:extLst>
  </p:cSld>
  <p:clrMapOvr>
    <a:overrideClrMapping bg1="lt1" tx1="dk1" bg2="lt2" tx2="dk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109651611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76593823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99197928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17052098"/>
      </p:ext>
    </p:extLst>
  </p:cSld>
  <p:clrMapOvr>
    <a:overrideClrMapping bg1="lt1" tx1="dk1" bg2="lt2" tx2="dk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62179712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515710822"/>
      </p:ext>
    </p:extLst>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2037645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99942208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419572958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81119455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79508998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740532299"/>
      </p:ext>
    </p:extLst>
  </p:cSld>
  <p:clrMapOvr>
    <a:overrideClrMapping bg1="lt1" tx1="dk1" bg2="lt2" tx2="dk2" accent1="accent1" accent2="accent2" accent3="accent3" accent4="accent4" accent5="accent5" accent6="accent6" hlink="hlink" folHlink="folHlink"/>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86848021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88012935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96370677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044488092"/>
      </p:ext>
    </p:extLst>
  </p:cSld>
  <p:clrMapOvr>
    <a:overrideClrMapping bg1="lt1" tx1="dk1" bg2="lt2" tx2="dk2" accent1="accent1" accent2="accent2" accent3="accent3" accent4="accent4" accent5="accent5" accent6="accent6" hlink="hlink" folHlink="folHlink"/>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27850654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690753285"/>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61825959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143969171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118151074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410605738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8700389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316308453"/>
      </p:ext>
    </p:extLst>
  </p:cSld>
  <p:clrMapOvr>
    <a:overrideClrMapping bg1="lt1" tx1="dk1" bg2="lt2" tx2="dk2" accent1="accent1" accent2="accent2" accent3="accent3" accent4="accent4" accent5="accent5" accent6="accent6" hlink="hlink" folHlink="folHlink"/>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402733672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92774384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11909947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786978780"/>
      </p:ext>
    </p:extLst>
  </p:cSld>
  <p:clrMapOvr>
    <a:overrideClrMapping bg1="lt1" tx1="dk1" bg2="lt2" tx2="dk2" accent1="accent1" accent2="accent2" accent3="accent3" accent4="accent4" accent5="accent5" accent6="accent6" hlink="hlink" folHlink="folHlink"/>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182131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823253333"/>
      </p:ext>
    </p:extLst>
  </p:cSld>
  <p:clrMapOvr>
    <a:overrideClrMapping bg1="lt1" tx1="dk1" bg2="lt2" tx2="dk2" accent1="accent1" accent2="accent2" accent3="accent3" accent4="accent4" accent5="accent5" accent6="accent6" hlink="hlink" folHlink="folHlink"/>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907499741"/>
      </p:ext>
    </p:extLst>
  </p:cSld>
  <p:clrMapOvr>
    <a:overrideClrMapping bg1="dk1" tx1="lt1" bg2="dk2" tx2="lt2" accent1="accent1" accent2="accent2" accent3="accent3" accent4="accent4" accent5="accent5" accent6="accent6" hlink="hlink" folHlink="folHlink"/>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357247745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48222216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79338348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441838618"/>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917843031"/>
      </p:ext>
    </p:extLst>
  </p:cSld>
  <p:clrMapOvr>
    <a:overrideClrMapping bg1="lt1" tx1="dk1" bg2="lt2" tx2="dk2" accent1="accent1" accent2="accent2" accent3="accent3" accent4="accent4" accent5="accent5" accent6="accent6" hlink="hlink" folHlink="folHlink"/>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199271875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9083558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09105038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416398373"/>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172237866"/>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693521035"/>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4243466505"/>
      </p:ext>
    </p:extLst>
  </p:cSld>
  <p:clrMapOvr>
    <a:overrideClrMapping bg1="dk1" tx1="lt1" bg2="dk2" tx2="lt2" accent1="accent1" accent2="accent2" accent3="accent3" accent4="accent4" accent5="accent5" accent6="accent6" hlink="hlink" folHlink="folHlink"/>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888271159"/>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254656568"/>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027533358"/>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54554575"/>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547094581"/>
      </p:ext>
    </p:extLst>
  </p:cSld>
  <p:clrMapOvr>
    <a:overrideClrMapping bg1="lt1" tx1="dk1" bg2="lt2" tx2="dk2" accent1="accent1" accent2="accent2" accent3="accent3" accent4="accent4" accent5="accent5" accent6="accent6" hlink="hlink" folHlink="folHlink"/>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248523003"/>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348975322"/>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670565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13793482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17701478"/>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881672735"/>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369937736"/>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905193996"/>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11141873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376598505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239274931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27720246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173303201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126746701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1123131980"/>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1312289382"/>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1"/>
          <p:cNvSpPr>
            <a:spLocks noChangeArrowheads="1"/>
          </p:cNvSpPr>
          <p:nvPr/>
        </p:nvSpPr>
        <p:spPr bwMode="auto">
          <a:xfrm>
            <a:off x="1738282" y="1305626"/>
            <a:ext cx="8643998"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7. HAFTA </a:t>
            </a:r>
          </a:p>
          <a:p>
            <a:pPr algn="just" fontAlgn="base">
              <a:spcBef>
                <a:spcPct val="0"/>
              </a:spcBef>
              <a:spcAft>
                <a:spcPct val="0"/>
              </a:spcAft>
            </a:pPr>
            <a:r>
              <a:rPr lang="tr-TR" sz="1600" b="1" dirty="0" smtClean="0">
                <a:solidFill>
                  <a:srgbClr val="000000"/>
                </a:solidFill>
                <a:latin typeface="Times New Roman" pitchFamily="18" charset="0"/>
                <a:ea typeface="Calibri" pitchFamily="34" charset="0"/>
                <a:cs typeface="Times New Roman" pitchFamily="18" charset="0"/>
              </a:rPr>
              <a:t>TOPLUMSAL DEĞİŞME VE DİN</a:t>
            </a:r>
          </a:p>
          <a:p>
            <a:pPr algn="just" fontAlgn="base">
              <a:spcBef>
                <a:spcPct val="0"/>
              </a:spcBef>
              <a:spcAft>
                <a:spcPct val="0"/>
              </a:spcAft>
            </a:pP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Toplumsal değişim, sosyolojik anlamda her toplumun tabiatı gereği olarak varlık sahnesinde yerini alır. Yani her toplum doğası gereği değişir, değişim s</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lerinin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inde yer alır. Toplumsal değişim, sosyal, siyasal, ekonomik, dini,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rel vb. sistemlerin zamanla nasıl ve ni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 değiştiği meselesini kapsamına almaktadır. Din sosyolojisinin ana konusunu da oluşturan din ve toplum ilişkileri ise toplumsal değişimin en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nemli konularından biridir. </a:t>
            </a:r>
            <a:r>
              <a:rPr lang="tr-TR" sz="1600" dirty="0">
                <a:solidFill>
                  <a:srgbClr val="000000"/>
                </a:solidFill>
                <a:latin typeface="Calibri"/>
                <a:ea typeface="Calibri" pitchFamily="34" charset="0"/>
                <a:cs typeface="Times New Roman" pitchFamily="18" charset="0"/>
              </a:rPr>
              <a:t>Çü</a:t>
            </a:r>
            <a:r>
              <a:rPr lang="tr-TR" sz="1600" dirty="0">
                <a:solidFill>
                  <a:srgbClr val="000000"/>
                </a:solidFill>
                <a:latin typeface="Times New Roman" pitchFamily="18" charset="0"/>
                <a:ea typeface="Calibri" pitchFamily="34" charset="0"/>
                <a:cs typeface="Times New Roman" pitchFamily="18" charset="0"/>
              </a:rPr>
              <a:t>nk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bir toplumu anlayabilmek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 o toplumun insanlarının dine etkilerini veya dinin insanlar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zerindeki etkilerini anlayabilmemiz gerekmektedir.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Bununla birlikte, toplumsal değişim kavramı n</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tr bir kavramdır. Yani, herhangi bir değer yargısı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ermemektedir. Bu kavram normatif değil objektiftir. </a:t>
            </a:r>
            <a:endParaRPr lang="tr-TR"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113995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1"/>
          <p:cNvSpPr>
            <a:spLocks noChangeArrowheads="1"/>
          </p:cNvSpPr>
          <p:nvPr/>
        </p:nvSpPr>
        <p:spPr bwMode="auto">
          <a:xfrm>
            <a:off x="1809720" y="1857364"/>
            <a:ext cx="8286808"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3. Toplumsal Değişimin Temel Etkeni Olarak Din</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Dinin toplumsal değişime engelleyici ya da takviye edici bir etkisi olduğu gibi aynı zamanda toplumsal değişimin temel etkeni de olabilmektedir. </a:t>
            </a:r>
            <a:r>
              <a:rPr lang="tr-TR" sz="1600" dirty="0">
                <a:solidFill>
                  <a:srgbClr val="000000"/>
                </a:solidFill>
                <a:latin typeface="Calibri"/>
                <a:ea typeface="Calibri" pitchFamily="34" charset="0"/>
                <a:cs typeface="Times New Roman" pitchFamily="18" charset="0"/>
              </a:rPr>
              <a:t>Çü</a:t>
            </a:r>
            <a:r>
              <a:rPr lang="tr-TR" sz="1600" dirty="0">
                <a:solidFill>
                  <a:srgbClr val="000000"/>
                </a:solidFill>
                <a:latin typeface="Times New Roman" pitchFamily="18" charset="0"/>
                <a:ea typeface="Calibri" pitchFamily="34" charset="0"/>
                <a:cs typeface="Times New Roman" pitchFamily="18" charset="0"/>
              </a:rPr>
              <a:t>nk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bazı dinler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ıkış gayeleriyle kurulu toplumsal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zeni değiştirmeyi ama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lar. M. </a:t>
            </a:r>
            <a:r>
              <a:rPr lang="tr-TR" sz="1600" dirty="0" err="1">
                <a:solidFill>
                  <a:srgbClr val="000000"/>
                </a:solidFill>
                <a:latin typeface="Times New Roman" pitchFamily="18" charset="0"/>
                <a:ea typeface="Calibri" pitchFamily="34" charset="0"/>
                <a:cs typeface="Times New Roman" pitchFamily="18" charset="0"/>
              </a:rPr>
              <a:t>Weber</a:t>
            </a:r>
            <a:r>
              <a:rPr lang="tr-TR" sz="1600" dirty="0">
                <a:solidFill>
                  <a:srgbClr val="000000"/>
                </a:solidFill>
                <a:latin typeface="Times New Roman" pitchFamily="18" charset="0"/>
                <a:ea typeface="Calibri" pitchFamily="34" charset="0"/>
                <a:cs typeface="Times New Roman" pitchFamily="18" charset="0"/>
              </a:rPr>
              <a:t> de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nyayı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ş</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nce ve inan</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lar y</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netmese de, bazı tarihsel durumlarda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ş</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nce ve inan</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ların toplumsal değişimin y</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bağımsız olarak etkileyebileceklerini ifade ederken dinin toplumsal değişimin temel etkeni olabileceğine işaret etmektedir.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Bu konudaki en ciddi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rneklerden biri de İslamiyet</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tir. İslamiyet</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in en temel gayesi ahlaki temellere dayanan, </a:t>
            </a:r>
            <a:r>
              <a:rPr lang="tr-TR" sz="1600" dirty="0" err="1">
                <a:solidFill>
                  <a:srgbClr val="000000"/>
                </a:solidFill>
                <a:latin typeface="Times New Roman" pitchFamily="18" charset="0"/>
                <a:ea typeface="Calibri" pitchFamily="34" charset="0"/>
                <a:cs typeface="Times New Roman" pitchFamily="18" charset="0"/>
              </a:rPr>
              <a:t>sosyo</a:t>
            </a:r>
            <a:r>
              <a:rPr lang="tr-TR" sz="1600" dirty="0">
                <a:solidFill>
                  <a:srgbClr val="000000"/>
                </a:solidFill>
                <a:latin typeface="Times New Roman" pitchFamily="18" charset="0"/>
                <a:ea typeface="Calibri" pitchFamily="34" charset="0"/>
                <a:cs typeface="Times New Roman" pitchFamily="18" charset="0"/>
              </a:rPr>
              <a:t>-ekonomik adaletsizliğin olmadığı, yaşanabilir bir toplum inşa etmektir. Bu sebeple de o d</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 Arap toplumu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 kullanılan Cahiliye D</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nemi</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ni kapatarak İslam medeniyet toplumuna ge</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ilmek istenmektedir. Hz. Muhammed ise M</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sl</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manlara bu ama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ları nasıl ger</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ekleştirecekleri hususunda rehber olarak se</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ilmiştir.</a:t>
            </a:r>
            <a:endParaRPr lang="tr-TR"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084939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1"/>
          <p:cNvSpPr>
            <a:spLocks noChangeArrowheads="1"/>
          </p:cNvSpPr>
          <p:nvPr/>
        </p:nvSpPr>
        <p:spPr bwMode="auto">
          <a:xfrm>
            <a:off x="1738282" y="214290"/>
            <a:ext cx="8429684" cy="50475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400" b="1" dirty="0">
                <a:solidFill>
                  <a:srgbClr val="000000"/>
                </a:solidFill>
                <a:latin typeface="Times New Roman" pitchFamily="18" charset="0"/>
                <a:ea typeface="Calibri" pitchFamily="34" charset="0"/>
                <a:cs typeface="Times New Roman" pitchFamily="18" charset="0"/>
              </a:rPr>
              <a:t>Toplumsal Değişimin Etkili Olduğu Toplumsal Değişim-Din İlişkisi</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b="1" dirty="0">
                <a:solidFill>
                  <a:srgbClr val="000000"/>
                </a:solidFill>
                <a:latin typeface="Times New Roman" pitchFamily="18" charset="0"/>
                <a:ea typeface="Calibri" pitchFamily="34" charset="0"/>
                <a:cs typeface="Times New Roman" pitchFamily="18" charset="0"/>
              </a:rPr>
              <a:t>1.Dini Olumsuz Y</a:t>
            </a:r>
            <a:r>
              <a:rPr lang="tr-TR" sz="1400" b="1" dirty="0">
                <a:solidFill>
                  <a:srgbClr val="000000"/>
                </a:solidFill>
                <a:latin typeface="Calibri"/>
                <a:ea typeface="Calibri" pitchFamily="34" charset="0"/>
                <a:cs typeface="Times New Roman" pitchFamily="18" charset="0"/>
              </a:rPr>
              <a:t>ö</a:t>
            </a:r>
            <a:r>
              <a:rPr lang="tr-TR" sz="1400" b="1" dirty="0">
                <a:solidFill>
                  <a:srgbClr val="000000"/>
                </a:solidFill>
                <a:latin typeface="Times New Roman" pitchFamily="18" charset="0"/>
                <a:ea typeface="Calibri" pitchFamily="34" charset="0"/>
                <a:cs typeface="Times New Roman" pitchFamily="18" charset="0"/>
              </a:rPr>
              <a:t>nde Etkileyen Bir Etken Olarak Toplumsal Değişim</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Dinin, toplumsal değişimi olumsuz y</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nde etkilemesi gibi toplumsal değişimde dini olumsuz y</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nde etkileyebilir. Meselâ toplumsal değişim, dinin kendi 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inde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atışma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ıkmasına; dindarlar arasında zıtlaşma, kavga, savaş vs.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ıkmasına, dinin toplumsal yapıda zayıflamasına, toplumsal hayatın bazı alanlarından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ekilmesine vs. sebep olabilir. </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Bu anlamda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rnek vermek gerekirse, Batı</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da R</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nesans ile birlikte gelen değişimle ortaya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ıkan reform hareketinin Protestanlığı doğurması, Hıristiyanlığın daha da farklılaşmıştır ve farklı zamanlarda dini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atışma ve savaşlar ortaya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ıkmıştır. Yine İslam tarihinde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zellikle Hz. Osman d</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neminden itibaren meydana gelen değişimlerin etkisiyle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eşitli fırkaların, siyasal hareketlerin, isyanların ve daha sonraki mezhepleşme ve fırkalaşmaların, ayrışma ve par</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alanmaların kendini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stermesi de buna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rnek verilebilir.</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Dinin olumsuz olarak etkilendiği toplumsal değişim-din ilişkisine,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ağdaş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nyada modernleşme ve </a:t>
            </a:r>
            <a:r>
              <a:rPr lang="tr-TR" sz="1400" dirty="0" err="1">
                <a:solidFill>
                  <a:srgbClr val="000000"/>
                </a:solidFill>
                <a:latin typeface="Times New Roman" pitchFamily="18" charset="0"/>
                <a:ea typeface="Calibri" pitchFamily="34" charset="0"/>
                <a:cs typeface="Times New Roman" pitchFamily="18" charset="0"/>
              </a:rPr>
              <a:t>sek</a:t>
            </a:r>
            <a:r>
              <a:rPr lang="tr-TR" sz="1400" dirty="0" err="1">
                <a:solidFill>
                  <a:srgbClr val="000000"/>
                </a:solidFill>
                <a:latin typeface="Calibri"/>
                <a:ea typeface="Calibri" pitchFamily="34" charset="0"/>
                <a:cs typeface="Times New Roman" pitchFamily="18" charset="0"/>
              </a:rPr>
              <a:t>ü</a:t>
            </a:r>
            <a:r>
              <a:rPr lang="tr-TR" sz="1400" dirty="0" err="1">
                <a:solidFill>
                  <a:srgbClr val="000000"/>
                </a:solidFill>
                <a:latin typeface="Times New Roman" pitchFamily="18" charset="0"/>
                <a:ea typeface="Calibri" pitchFamily="34" charset="0"/>
                <a:cs typeface="Times New Roman" pitchFamily="18" charset="0"/>
              </a:rPr>
              <a:t>lerleşmenin</a:t>
            </a:r>
            <a:r>
              <a:rPr lang="tr-TR" sz="1400" dirty="0">
                <a:solidFill>
                  <a:srgbClr val="000000"/>
                </a:solidFill>
                <a:latin typeface="Times New Roman" pitchFamily="18" charset="0"/>
                <a:ea typeface="Calibri" pitchFamily="34" charset="0"/>
                <a:cs typeface="Times New Roman" pitchFamily="18" charset="0"/>
              </a:rPr>
              <a:t> dini olumsuz y</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nde etkilemesi başka bir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rnek olarak verilebilir. Bu bağlamda geleneksel yapıdan modern yapıya doğru y</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nelen toplumlarda,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zellikle modern sanayi toplumlarında, yeni ve modern değerlerin, </a:t>
            </a:r>
            <a:r>
              <a:rPr lang="tr-TR" sz="1400" dirty="0" err="1">
                <a:solidFill>
                  <a:srgbClr val="000000"/>
                </a:solidFill>
                <a:latin typeface="Times New Roman" pitchFamily="18" charset="0"/>
                <a:ea typeface="Calibri" pitchFamily="34" charset="0"/>
                <a:cs typeface="Times New Roman" pitchFamily="18" charset="0"/>
              </a:rPr>
              <a:t>sek</a:t>
            </a:r>
            <a:r>
              <a:rPr lang="tr-TR" sz="1400" dirty="0" err="1">
                <a:solidFill>
                  <a:srgbClr val="000000"/>
                </a:solidFill>
                <a:latin typeface="Calibri"/>
                <a:ea typeface="Calibri" pitchFamily="34" charset="0"/>
                <a:cs typeface="Times New Roman" pitchFamily="18" charset="0"/>
              </a:rPr>
              <a:t>ü</a:t>
            </a:r>
            <a:r>
              <a:rPr lang="tr-TR" sz="1400" dirty="0" err="1">
                <a:solidFill>
                  <a:srgbClr val="000000"/>
                </a:solidFill>
                <a:latin typeface="Times New Roman" pitchFamily="18" charset="0"/>
                <a:ea typeface="Calibri" pitchFamily="34" charset="0"/>
                <a:cs typeface="Times New Roman" pitchFamily="18" charset="0"/>
              </a:rPr>
              <a:t>ler</a:t>
            </a:r>
            <a:r>
              <a:rPr lang="tr-TR" sz="1400" dirty="0">
                <a:solidFill>
                  <a:srgbClr val="000000"/>
                </a:solidFill>
                <a:latin typeface="Times New Roman" pitchFamily="18" charset="0"/>
                <a:ea typeface="Calibri" pitchFamily="34" charset="0"/>
                <a:cs typeface="Times New Roman" pitchFamily="18" charset="0"/>
              </a:rPr>
              <a:t>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nya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ş</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 ve zihniyetlerin, geleneksel ve kurumlaşmış dini yapılar, formlar, inan</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lar,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rf ve adetler, norm ve değerler 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in olumsuz bir durum ortaya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ıkardığı s</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ylenebilir.</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E. </a:t>
            </a:r>
            <a:r>
              <a:rPr lang="tr-TR" sz="1400" dirty="0" err="1">
                <a:solidFill>
                  <a:srgbClr val="000000"/>
                </a:solidFill>
                <a:latin typeface="Times New Roman" pitchFamily="18" charset="0"/>
                <a:ea typeface="Calibri" pitchFamily="34" charset="0"/>
                <a:cs typeface="Times New Roman" pitchFamily="18" charset="0"/>
              </a:rPr>
              <a:t>Durkheim</a:t>
            </a:r>
            <a:r>
              <a:rPr lang="tr-TR" sz="1400" dirty="0">
                <a:solidFill>
                  <a:srgbClr val="000000"/>
                </a:solidFill>
                <a:latin typeface="Times New Roman" pitchFamily="18" charset="0"/>
                <a:ea typeface="Calibri" pitchFamily="34" charset="0"/>
                <a:cs typeface="Times New Roman" pitchFamily="18" charset="0"/>
              </a:rPr>
              <a:t> ve M. </a:t>
            </a:r>
            <a:r>
              <a:rPr lang="tr-TR" sz="1400" dirty="0" err="1">
                <a:solidFill>
                  <a:srgbClr val="000000"/>
                </a:solidFill>
                <a:latin typeface="Times New Roman" pitchFamily="18" charset="0"/>
                <a:ea typeface="Calibri" pitchFamily="34" charset="0"/>
                <a:cs typeface="Times New Roman" pitchFamily="18" charset="0"/>
              </a:rPr>
              <a:t>Weber</a:t>
            </a:r>
            <a:r>
              <a:rPr lang="tr-TR" sz="1400" dirty="0">
                <a:solidFill>
                  <a:srgbClr val="000000"/>
                </a:solidFill>
                <a:latin typeface="Times New Roman" pitchFamily="18" charset="0"/>
                <a:ea typeface="Calibri" pitchFamily="34" charset="0"/>
                <a:cs typeface="Times New Roman" pitchFamily="18" charset="0"/>
              </a:rPr>
              <a:t> gibi bazı sosyologların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alışmalarında egemen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ş</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nce, modern toplumda dinin </a:t>
            </a:r>
            <a:r>
              <a:rPr lang="tr-TR" sz="1400" dirty="0">
                <a:solidFill>
                  <a:srgbClr val="000000"/>
                </a:solidFill>
                <a:latin typeface="Calibri"/>
                <a:ea typeface="Calibri" pitchFamily="34" charset="0"/>
                <a:cs typeface="Times New Roman" pitchFamily="18" charset="0"/>
              </a:rPr>
              <a:t>çö</a:t>
            </a:r>
            <a:r>
              <a:rPr lang="tr-TR" sz="1400" dirty="0">
                <a:solidFill>
                  <a:srgbClr val="000000"/>
                </a:solidFill>
                <a:latin typeface="Times New Roman" pitchFamily="18" charset="0"/>
                <a:ea typeface="Calibri" pitchFamily="34" charset="0"/>
                <a:cs typeface="Times New Roman" pitchFamily="18" charset="0"/>
              </a:rPr>
              <a:t>k</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ş</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 beraberinde getiren bir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nyevileşmenin, bir din </a:t>
            </a:r>
            <a:r>
              <a:rPr lang="tr-TR" sz="1400" dirty="0" err="1">
                <a:solidFill>
                  <a:srgbClr val="000000"/>
                </a:solidFill>
                <a:latin typeface="Times New Roman" pitchFamily="18" charset="0"/>
                <a:ea typeface="Calibri" pitchFamily="34" charset="0"/>
                <a:cs typeface="Times New Roman" pitchFamily="18" charset="0"/>
              </a:rPr>
              <a:t>dışılaşmanın</a:t>
            </a:r>
            <a:r>
              <a:rPr lang="tr-TR" sz="1400" dirty="0">
                <a:solidFill>
                  <a:srgbClr val="000000"/>
                </a:solidFill>
                <a:latin typeface="Times New Roman" pitchFamily="18" charset="0"/>
                <a:ea typeface="Calibri" pitchFamily="34" charset="0"/>
                <a:cs typeface="Times New Roman" pitchFamily="18" charset="0"/>
              </a:rPr>
              <a:t> varlığı ile ilgilidir. </a:t>
            </a:r>
            <a:r>
              <a:rPr lang="tr-TR" sz="1400" dirty="0" err="1">
                <a:solidFill>
                  <a:srgbClr val="000000"/>
                </a:solidFill>
                <a:latin typeface="Times New Roman" pitchFamily="18" charset="0"/>
                <a:ea typeface="Calibri" pitchFamily="34" charset="0"/>
                <a:cs typeface="Times New Roman" pitchFamily="18" charset="0"/>
              </a:rPr>
              <a:t>Sek</a:t>
            </a:r>
            <a:r>
              <a:rPr lang="tr-TR" sz="1400" dirty="0" err="1">
                <a:solidFill>
                  <a:srgbClr val="000000"/>
                </a:solidFill>
                <a:latin typeface="Calibri"/>
                <a:ea typeface="Calibri" pitchFamily="34" charset="0"/>
                <a:cs typeface="Times New Roman" pitchFamily="18" charset="0"/>
              </a:rPr>
              <a:t>ü</a:t>
            </a:r>
            <a:r>
              <a:rPr lang="tr-TR" sz="1400" dirty="0" err="1">
                <a:solidFill>
                  <a:srgbClr val="000000"/>
                </a:solidFill>
                <a:latin typeface="Times New Roman" pitchFamily="18" charset="0"/>
                <a:ea typeface="Calibri" pitchFamily="34" charset="0"/>
                <a:cs typeface="Times New Roman" pitchFamily="18" charset="0"/>
              </a:rPr>
              <a:t>lerleşme</a:t>
            </a:r>
            <a:r>
              <a:rPr lang="tr-TR" sz="1400" dirty="0">
                <a:solidFill>
                  <a:srgbClr val="000000"/>
                </a:solidFill>
                <a:latin typeface="Times New Roman" pitchFamily="18" charset="0"/>
                <a:ea typeface="Calibri" pitchFamily="34" charset="0"/>
                <a:cs typeface="Times New Roman" pitchFamily="18" charset="0"/>
              </a:rPr>
              <a:t> teorisi olarak nitelenen bu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ş</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nce, dinin giderek sosyal hayattan uzaklaşacağı varsayımı </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zerine kuruludur. </a:t>
            </a:r>
            <a:r>
              <a:rPr lang="tr-TR" sz="1400" dirty="0" err="1">
                <a:solidFill>
                  <a:srgbClr val="000000"/>
                </a:solidFill>
                <a:latin typeface="Times New Roman" pitchFamily="18" charset="0"/>
                <a:ea typeface="Calibri" pitchFamily="34" charset="0"/>
                <a:cs typeface="Times New Roman" pitchFamily="18" charset="0"/>
              </a:rPr>
              <a:t>Weber</a:t>
            </a:r>
            <a:r>
              <a:rPr lang="tr-TR" sz="1400" dirty="0">
                <a:solidFill>
                  <a:srgbClr val="000000"/>
                </a:solidFill>
                <a:latin typeface="Times New Roman" pitchFamily="18" charset="0"/>
                <a:ea typeface="Calibri" pitchFamily="34" charset="0"/>
                <a:cs typeface="Times New Roman" pitchFamily="18" charset="0"/>
              </a:rPr>
              <a:t> tarafından kuramsal olarak ortaya konulan bu teori, E. </a:t>
            </a:r>
            <a:r>
              <a:rPr lang="tr-TR" sz="1400" dirty="0" err="1">
                <a:solidFill>
                  <a:srgbClr val="000000"/>
                </a:solidFill>
                <a:latin typeface="Times New Roman" pitchFamily="18" charset="0"/>
                <a:ea typeface="Calibri" pitchFamily="34" charset="0"/>
                <a:cs typeface="Times New Roman" pitchFamily="18" charset="0"/>
              </a:rPr>
              <a:t>Troeltcsh</a:t>
            </a:r>
            <a:r>
              <a:rPr lang="tr-TR" sz="1400" dirty="0">
                <a:solidFill>
                  <a:srgbClr val="000000"/>
                </a:solidFill>
                <a:latin typeface="Times New Roman" pitchFamily="18" charset="0"/>
                <a:ea typeface="Calibri" pitchFamily="34" charset="0"/>
                <a:cs typeface="Times New Roman" pitchFamily="18" charset="0"/>
              </a:rPr>
              <a:t> tarafından yaygınlaştırılmıştır.Bu bakış a</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ısına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re bir toplum ne kadar modern ise o kadar </a:t>
            </a:r>
            <a:r>
              <a:rPr lang="tr-TR" sz="1400" dirty="0" err="1">
                <a:solidFill>
                  <a:srgbClr val="000000"/>
                </a:solidFill>
                <a:latin typeface="Times New Roman" pitchFamily="18" charset="0"/>
                <a:ea typeface="Calibri" pitchFamily="34" charset="0"/>
                <a:cs typeface="Times New Roman" pitchFamily="18" charset="0"/>
              </a:rPr>
              <a:t>sek</a:t>
            </a:r>
            <a:r>
              <a:rPr lang="tr-TR" sz="1400" dirty="0" err="1">
                <a:solidFill>
                  <a:srgbClr val="000000"/>
                </a:solidFill>
                <a:latin typeface="Calibri"/>
                <a:ea typeface="Calibri" pitchFamily="34" charset="0"/>
                <a:cs typeface="Times New Roman" pitchFamily="18" charset="0"/>
              </a:rPr>
              <a:t>ü</a:t>
            </a:r>
            <a:r>
              <a:rPr lang="tr-TR" sz="1400" dirty="0" err="1">
                <a:solidFill>
                  <a:srgbClr val="000000"/>
                </a:solidFill>
                <a:latin typeface="Times New Roman" pitchFamily="18" charset="0"/>
                <a:ea typeface="Calibri" pitchFamily="34" charset="0"/>
                <a:cs typeface="Times New Roman" pitchFamily="18" charset="0"/>
              </a:rPr>
              <a:t>lerdir</a:t>
            </a:r>
            <a:r>
              <a:rPr lang="tr-TR" sz="1400" dirty="0">
                <a:solidFill>
                  <a:srgbClr val="000000"/>
                </a:solidFill>
                <a:latin typeface="Times New Roman" pitchFamily="18" charset="0"/>
                <a:ea typeface="Calibri" pitchFamily="34" charset="0"/>
                <a:cs typeface="Times New Roman" pitchFamily="18" charset="0"/>
              </a:rPr>
              <a:t>; modernleşmenin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zeyi ne kadar y</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ksekse </a:t>
            </a:r>
            <a:r>
              <a:rPr lang="tr-TR" sz="1400" dirty="0" err="1">
                <a:solidFill>
                  <a:srgbClr val="000000"/>
                </a:solidFill>
                <a:latin typeface="Times New Roman" pitchFamily="18" charset="0"/>
                <a:ea typeface="Calibri" pitchFamily="34" charset="0"/>
                <a:cs typeface="Times New Roman" pitchFamily="18" charset="0"/>
              </a:rPr>
              <a:t>sek</a:t>
            </a:r>
            <a:r>
              <a:rPr lang="tr-TR" sz="1400" dirty="0" err="1">
                <a:solidFill>
                  <a:srgbClr val="000000"/>
                </a:solidFill>
                <a:latin typeface="Calibri"/>
                <a:ea typeface="Calibri" pitchFamily="34" charset="0"/>
                <a:cs typeface="Times New Roman" pitchFamily="18" charset="0"/>
              </a:rPr>
              <a:t>ü</a:t>
            </a:r>
            <a:r>
              <a:rPr lang="tr-TR" sz="1400" dirty="0" err="1">
                <a:solidFill>
                  <a:srgbClr val="000000"/>
                </a:solidFill>
                <a:latin typeface="Times New Roman" pitchFamily="18" charset="0"/>
                <a:ea typeface="Calibri" pitchFamily="34" charset="0"/>
                <a:cs typeface="Times New Roman" pitchFamily="18" charset="0"/>
              </a:rPr>
              <a:t>lerleşmenin</a:t>
            </a:r>
            <a:r>
              <a:rPr lang="tr-TR" sz="1400" dirty="0">
                <a:solidFill>
                  <a:srgbClr val="000000"/>
                </a:solidFill>
                <a:latin typeface="Times New Roman" pitchFamily="18" charset="0"/>
                <a:ea typeface="Calibri" pitchFamily="34" charset="0"/>
                <a:cs typeface="Times New Roman" pitchFamily="18" charset="0"/>
              </a:rPr>
              <a:t>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zeyi de o kadar y</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ksektir. Bu yaklaşım, </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ne kadar modernleşme, o kadar </a:t>
            </a:r>
            <a:r>
              <a:rPr lang="tr-TR" sz="1400" dirty="0" err="1">
                <a:solidFill>
                  <a:srgbClr val="000000"/>
                </a:solidFill>
                <a:latin typeface="Times New Roman" pitchFamily="18" charset="0"/>
                <a:ea typeface="Calibri" pitchFamily="34" charset="0"/>
                <a:cs typeface="Times New Roman" pitchFamily="18" charset="0"/>
              </a:rPr>
              <a:t>sek</a:t>
            </a:r>
            <a:r>
              <a:rPr lang="tr-TR" sz="1400" dirty="0" err="1">
                <a:solidFill>
                  <a:srgbClr val="000000"/>
                </a:solidFill>
                <a:latin typeface="Calibri"/>
                <a:ea typeface="Calibri" pitchFamily="34" charset="0"/>
                <a:cs typeface="Times New Roman" pitchFamily="18" charset="0"/>
              </a:rPr>
              <a:t>ü</a:t>
            </a:r>
            <a:r>
              <a:rPr lang="tr-TR" sz="1400" dirty="0" err="1">
                <a:solidFill>
                  <a:srgbClr val="000000"/>
                </a:solidFill>
                <a:latin typeface="Times New Roman" pitchFamily="18" charset="0"/>
                <a:ea typeface="Calibri" pitchFamily="34" charset="0"/>
                <a:cs typeface="Times New Roman" pitchFamily="18" charset="0"/>
              </a:rPr>
              <a:t>lerleşme</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 olarak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zetlenebilir.</a:t>
            </a:r>
            <a:endParaRPr lang="tr-TR" sz="14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4149940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1"/>
          <p:cNvSpPr>
            <a:spLocks noChangeArrowheads="1"/>
          </p:cNvSpPr>
          <p:nvPr/>
        </p:nvSpPr>
        <p:spPr bwMode="auto">
          <a:xfrm>
            <a:off x="1738282" y="428604"/>
            <a:ext cx="857256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400" b="1" dirty="0">
                <a:solidFill>
                  <a:srgbClr val="000000"/>
                </a:solidFill>
                <a:latin typeface="Times New Roman" pitchFamily="18" charset="0"/>
                <a:ea typeface="Calibri" pitchFamily="34" charset="0"/>
                <a:cs typeface="Times New Roman" pitchFamily="18" charset="0"/>
              </a:rPr>
              <a:t>2. Dini Olumlu Y</a:t>
            </a:r>
            <a:r>
              <a:rPr lang="tr-TR" sz="1400" b="1" dirty="0">
                <a:solidFill>
                  <a:srgbClr val="000000"/>
                </a:solidFill>
                <a:latin typeface="Calibri"/>
                <a:ea typeface="Calibri" pitchFamily="34" charset="0"/>
                <a:cs typeface="Times New Roman" pitchFamily="18" charset="0"/>
              </a:rPr>
              <a:t>ö</a:t>
            </a:r>
            <a:r>
              <a:rPr lang="tr-TR" sz="1400" b="1" dirty="0">
                <a:solidFill>
                  <a:srgbClr val="000000"/>
                </a:solidFill>
                <a:latin typeface="Times New Roman" pitchFamily="18" charset="0"/>
                <a:ea typeface="Calibri" pitchFamily="34" charset="0"/>
                <a:cs typeface="Times New Roman" pitchFamily="18" charset="0"/>
              </a:rPr>
              <a:t>nde Etkileyen Bir Etken Olarak Toplumsal Değişim</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Dini olumsuz y</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nde etkileyen sosyal değişimin yanında bir de dini olumlu y</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nde etkileyen sosyal değişimden s</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z etmek m</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mk</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Bazen durumlarda toplumda, toplum yapısında b</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y</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k bir değişime sebep olan bir </a:t>
            </a:r>
            <a:r>
              <a:rPr lang="tr-TR" sz="1400" dirty="0" err="1">
                <a:solidFill>
                  <a:srgbClr val="000000"/>
                </a:solidFill>
                <a:latin typeface="Times New Roman" pitchFamily="18" charset="0"/>
                <a:ea typeface="Calibri" pitchFamily="34" charset="0"/>
                <a:cs typeface="Times New Roman" pitchFamily="18" charset="0"/>
              </a:rPr>
              <a:t>deiğişim</a:t>
            </a:r>
            <a:r>
              <a:rPr lang="tr-TR" sz="1400" dirty="0">
                <a:solidFill>
                  <a:srgbClr val="000000"/>
                </a:solidFill>
                <a:latin typeface="Times New Roman" pitchFamily="18" charset="0"/>
                <a:ea typeface="Calibri" pitchFamily="34" charset="0"/>
                <a:cs typeface="Times New Roman" pitchFamily="18" charset="0"/>
              </a:rPr>
              <a:t> olabilir ve bu değişim dinin lehine bir işlev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rebilir. Bu bağlamda ge</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mişten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rnek vermek gerekirse,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rneğin </a:t>
            </a:r>
            <a:r>
              <a:rPr lang="tr-TR" sz="1400" dirty="0" err="1">
                <a:solidFill>
                  <a:srgbClr val="000000"/>
                </a:solidFill>
                <a:latin typeface="Times New Roman" pitchFamily="18" charset="0"/>
                <a:ea typeface="Calibri" pitchFamily="34" charset="0"/>
                <a:cs typeface="Times New Roman" pitchFamily="18" charset="0"/>
              </a:rPr>
              <a:t>Konf</a:t>
            </a:r>
            <a:r>
              <a:rPr lang="tr-TR" sz="1400" dirty="0" err="1">
                <a:solidFill>
                  <a:srgbClr val="000000"/>
                </a:solidFill>
                <a:latin typeface="Calibri"/>
                <a:ea typeface="Calibri" pitchFamily="34" charset="0"/>
                <a:cs typeface="Times New Roman" pitchFamily="18" charset="0"/>
              </a:rPr>
              <a:t>üç</a:t>
            </a:r>
            <a:r>
              <a:rPr lang="tr-TR" sz="1400" dirty="0" err="1">
                <a:solidFill>
                  <a:srgbClr val="000000"/>
                </a:solidFill>
                <a:latin typeface="Times New Roman" pitchFamily="18" charset="0"/>
                <a:ea typeface="Calibri" pitchFamily="34" charset="0"/>
                <a:cs typeface="Times New Roman" pitchFamily="18" charset="0"/>
              </a:rPr>
              <a:t>yanizmin</a:t>
            </a:r>
            <a:r>
              <a:rPr lang="tr-TR" sz="1400" dirty="0">
                <a:solidFill>
                  <a:srgbClr val="000000"/>
                </a:solidFill>
                <a:latin typeface="Times New Roman" pitchFamily="18" charset="0"/>
                <a:ea typeface="Calibri" pitchFamily="34" charset="0"/>
                <a:cs typeface="Times New Roman" pitchFamily="18" charset="0"/>
              </a:rPr>
              <a:t> ortaya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ıkıp yerleşmesi,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in</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de hızlı bir sosyal değişim,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zensizlik ve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atışma d</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neminde olmuştur. Yine felsef</a:t>
            </a:r>
            <a:r>
              <a:rPr lang="tr-TR" sz="1400" dirty="0">
                <a:solidFill>
                  <a:srgbClr val="000000"/>
                </a:solidFill>
                <a:latin typeface="Calibri"/>
                <a:ea typeface="Calibri" pitchFamily="34" charset="0"/>
                <a:cs typeface="Times New Roman" pitchFamily="18" charset="0"/>
              </a:rPr>
              <a:t>î</a:t>
            </a:r>
            <a:r>
              <a:rPr lang="tr-TR" sz="1400" dirty="0">
                <a:solidFill>
                  <a:srgbClr val="000000"/>
                </a:solidFill>
                <a:latin typeface="Times New Roman" pitchFamily="18" charset="0"/>
                <a:ea typeface="Calibri" pitchFamily="34" charset="0"/>
                <a:cs typeface="Times New Roman" pitchFamily="18" charset="0"/>
              </a:rPr>
              <a:t> Brahmanizm ve Budizm</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in başlangı</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ları, Hindistan</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da bir</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ok 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ekişmelerin, Arilerle yerli halk arasındaki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atışmaların, feodal savaşların ve Brahmanlarla </a:t>
            </a:r>
            <a:r>
              <a:rPr lang="tr-TR" sz="1400" dirty="0" err="1">
                <a:solidFill>
                  <a:srgbClr val="000000"/>
                </a:solidFill>
                <a:latin typeface="Times New Roman" pitchFamily="18" charset="0"/>
                <a:ea typeface="Calibri" pitchFamily="34" charset="0"/>
                <a:cs typeface="Times New Roman" pitchFamily="18" charset="0"/>
              </a:rPr>
              <a:t>Kşatriyaların</a:t>
            </a:r>
            <a:r>
              <a:rPr lang="tr-TR" sz="1400" dirty="0">
                <a:solidFill>
                  <a:srgbClr val="000000"/>
                </a:solidFill>
                <a:latin typeface="Times New Roman" pitchFamily="18" charset="0"/>
                <a:ea typeface="Calibri" pitchFamily="34" charset="0"/>
                <a:cs typeface="Times New Roman" pitchFamily="18" charset="0"/>
              </a:rPr>
              <a:t> sosyal n</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fuz m</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cadelelerinin şiddetlendiği zamanlara rastlamaktadır.</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Sovyetler Birliği,  dini olumlu y</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nde etkileyen bir etken olarak toplumsal değişime verilebilecek başka bir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rnektir. Sovyetlerde ateizm temelli, din-dışı ve dine karşıt bir bi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imde ger</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ekleştirilmeye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alışılan modernleşme, bazen dinin zayıflamasını beraberinde getirmişse de bazen de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zellikle onunla m</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cadele etme temelinde dinin g</a:t>
            </a:r>
            <a:r>
              <a:rPr lang="tr-TR" sz="1400" dirty="0">
                <a:solidFill>
                  <a:srgbClr val="000000"/>
                </a:solidFill>
                <a:latin typeface="Calibri"/>
                <a:ea typeface="Calibri" pitchFamily="34" charset="0"/>
                <a:cs typeface="Times New Roman" pitchFamily="18" charset="0"/>
              </a:rPr>
              <a:t>üç</a:t>
            </a:r>
            <a:r>
              <a:rPr lang="tr-TR" sz="1400" dirty="0">
                <a:solidFill>
                  <a:srgbClr val="000000"/>
                </a:solidFill>
                <a:latin typeface="Times New Roman" pitchFamily="18" charset="0"/>
                <a:ea typeface="Calibri" pitchFamily="34" charset="0"/>
                <a:cs typeface="Times New Roman" pitchFamily="18" charset="0"/>
              </a:rPr>
              <a:t>lenmesine sebep olmuştur.</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Dinin toplumsal değişimden olumlu etkilenmesine bir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rnek de, </a:t>
            </a:r>
            <a:r>
              <a:rPr lang="tr-TR" sz="1400" dirty="0" err="1">
                <a:solidFill>
                  <a:srgbClr val="000000"/>
                </a:solidFill>
                <a:latin typeface="Times New Roman" pitchFamily="18" charset="0"/>
                <a:ea typeface="Calibri" pitchFamily="34" charset="0"/>
                <a:cs typeface="Times New Roman" pitchFamily="18" charset="0"/>
              </a:rPr>
              <a:t>demografya</a:t>
            </a:r>
            <a:r>
              <a:rPr lang="tr-TR" sz="1400" dirty="0">
                <a:solidFill>
                  <a:srgbClr val="000000"/>
                </a:solidFill>
                <a:latin typeface="Times New Roman" pitchFamily="18" charset="0"/>
                <a:ea typeface="Calibri" pitchFamily="34" charset="0"/>
                <a:cs typeface="Times New Roman" pitchFamily="18" charset="0"/>
              </a:rPr>
              <a:t>, g</a:t>
            </a:r>
            <a:r>
              <a:rPr lang="tr-TR" sz="1400" dirty="0">
                <a:solidFill>
                  <a:srgbClr val="000000"/>
                </a:solidFill>
                <a:latin typeface="Calibri"/>
                <a:ea typeface="Calibri" pitchFamily="34" charset="0"/>
                <a:cs typeface="Times New Roman" pitchFamily="18" charset="0"/>
              </a:rPr>
              <a:t>öç</a:t>
            </a:r>
            <a:r>
              <a:rPr lang="tr-TR" sz="1400" dirty="0">
                <a:solidFill>
                  <a:srgbClr val="000000"/>
                </a:solidFill>
                <a:latin typeface="Times New Roman" pitchFamily="18" charset="0"/>
                <a:ea typeface="Calibri" pitchFamily="34" charset="0"/>
                <a:cs typeface="Times New Roman" pitchFamily="18" charset="0"/>
              </a:rPr>
              <a:t> ve şehirleşme ile kendini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steren değişimin, T</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rkiye</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de ve Ortadoğu</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da dindarlaşma, cemaatleşme, dini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rg</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tlenme, dini gruplaşma, y</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nde etkili oluşudur.</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Şu hâlde klasik modernleşme teorilerinin iddia ettiği gibi modernleşmeyle doğru orantılı olarak mutlaka </a:t>
            </a:r>
            <a:r>
              <a:rPr lang="tr-TR" sz="1400" dirty="0" err="1">
                <a:solidFill>
                  <a:srgbClr val="000000"/>
                </a:solidFill>
                <a:latin typeface="Times New Roman" pitchFamily="18" charset="0"/>
                <a:ea typeface="Calibri" pitchFamily="34" charset="0"/>
                <a:cs typeface="Times New Roman" pitchFamily="18" charset="0"/>
              </a:rPr>
              <a:t>sek</a:t>
            </a:r>
            <a:r>
              <a:rPr lang="tr-TR" sz="1400" dirty="0" err="1">
                <a:solidFill>
                  <a:srgbClr val="000000"/>
                </a:solidFill>
                <a:latin typeface="Calibri"/>
                <a:ea typeface="Calibri" pitchFamily="34" charset="0"/>
                <a:cs typeface="Times New Roman" pitchFamily="18" charset="0"/>
              </a:rPr>
              <a:t>ü</a:t>
            </a:r>
            <a:r>
              <a:rPr lang="tr-TR" sz="1400" dirty="0" err="1">
                <a:solidFill>
                  <a:srgbClr val="000000"/>
                </a:solidFill>
                <a:latin typeface="Times New Roman" pitchFamily="18" charset="0"/>
                <a:ea typeface="Calibri" pitchFamily="34" charset="0"/>
                <a:cs typeface="Times New Roman" pitchFamily="18" charset="0"/>
              </a:rPr>
              <a:t>lerleşme</a:t>
            </a:r>
            <a:r>
              <a:rPr lang="tr-TR" sz="1400" dirty="0">
                <a:solidFill>
                  <a:srgbClr val="000000"/>
                </a:solidFill>
                <a:latin typeface="Times New Roman" pitchFamily="18" charset="0"/>
                <a:ea typeface="Calibri" pitchFamily="34" charset="0"/>
                <a:cs typeface="Times New Roman" pitchFamily="18" charset="0"/>
              </a:rPr>
              <a:t> ger</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ekleşmez ve dolayısıyla din gerilemez veya </a:t>
            </a:r>
            <a:r>
              <a:rPr lang="tr-TR" sz="1400" dirty="0">
                <a:solidFill>
                  <a:srgbClr val="000000"/>
                </a:solidFill>
                <a:latin typeface="Calibri"/>
                <a:ea typeface="Calibri" pitchFamily="34" charset="0"/>
                <a:cs typeface="Times New Roman" pitchFamily="18" charset="0"/>
              </a:rPr>
              <a:t>çö</a:t>
            </a:r>
            <a:r>
              <a:rPr lang="tr-TR" sz="1400" dirty="0">
                <a:solidFill>
                  <a:srgbClr val="000000"/>
                </a:solidFill>
                <a:latin typeface="Times New Roman" pitchFamily="18" charset="0"/>
                <a:ea typeface="Calibri" pitchFamily="34" charset="0"/>
                <a:cs typeface="Times New Roman" pitchFamily="18" charset="0"/>
              </a:rPr>
              <a:t>kmez. Hatta tersine modernleşme, dinin canlanmasında, insanların dine sarılmalarında belirleyici bir unsur da olabilmektedir.  Yukarıda verilen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rneklerde bu durumu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zlemlemek m</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mk</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 O hâlde modernleşmeyle birlikte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nyevileşmenin gittik</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e g</a:t>
            </a:r>
            <a:r>
              <a:rPr lang="tr-TR" sz="1400" dirty="0">
                <a:solidFill>
                  <a:srgbClr val="000000"/>
                </a:solidFill>
                <a:latin typeface="Calibri"/>
                <a:ea typeface="Calibri" pitchFamily="34" charset="0"/>
                <a:cs typeface="Times New Roman" pitchFamily="18" charset="0"/>
              </a:rPr>
              <a:t>üç</a:t>
            </a:r>
            <a:r>
              <a:rPr lang="tr-TR" sz="1400" dirty="0">
                <a:solidFill>
                  <a:srgbClr val="000000"/>
                </a:solidFill>
                <a:latin typeface="Times New Roman" pitchFamily="18" charset="0"/>
                <a:ea typeface="Calibri" pitchFamily="34" charset="0"/>
                <a:cs typeface="Times New Roman" pitchFamily="18" charset="0"/>
              </a:rPr>
              <a:t>l</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 bir bi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imde varlık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stereceği ve dinin sosyal hayattan gerileyeceği bi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imindeki tez veya teori sorgulanmalı ve bu teoriye ihtiyatla yaklaşılmalıdır.</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Toplumsal değişimin dine olumlu etkisine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sterilebilecek bir diğer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rnek ise Batıda değişen toplumsal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zen ile beraber ortaya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ıkan yeni dini hareketlerdir. </a:t>
            </a:r>
            <a:r>
              <a:rPr lang="tr-TR" sz="1400" dirty="0">
                <a:solidFill>
                  <a:srgbClr val="000000"/>
                </a:solidFill>
                <a:latin typeface="Calibri"/>
                <a:ea typeface="Calibri" pitchFamily="34" charset="0"/>
                <a:cs typeface="Times New Roman" pitchFamily="18" charset="0"/>
              </a:rPr>
              <a:t>Çü</a:t>
            </a:r>
            <a:r>
              <a:rPr lang="tr-TR" sz="1400" dirty="0">
                <a:solidFill>
                  <a:srgbClr val="000000"/>
                </a:solidFill>
                <a:latin typeface="Times New Roman" pitchFamily="18" charset="0"/>
                <a:ea typeface="Calibri" pitchFamily="34" charset="0"/>
                <a:cs typeface="Times New Roman" pitchFamily="18" charset="0"/>
              </a:rPr>
              <a:t>nk</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 Batıdaki </a:t>
            </a:r>
            <a:r>
              <a:rPr lang="tr-TR" sz="1400" dirty="0" err="1">
                <a:solidFill>
                  <a:srgbClr val="000000"/>
                </a:solidFill>
                <a:latin typeface="Times New Roman" pitchFamily="18" charset="0"/>
                <a:ea typeface="Calibri" pitchFamily="34" charset="0"/>
                <a:cs typeface="Times New Roman" pitchFamily="18" charset="0"/>
              </a:rPr>
              <a:t>Hristiyanlık</a:t>
            </a:r>
            <a:r>
              <a:rPr lang="tr-TR" sz="1400" dirty="0">
                <a:solidFill>
                  <a:srgbClr val="000000"/>
                </a:solidFill>
                <a:latin typeface="Times New Roman" pitchFamily="18" charset="0"/>
                <a:ea typeface="Calibri" pitchFamily="34" charset="0"/>
                <a:cs typeface="Times New Roman" pitchFamily="18" charset="0"/>
              </a:rPr>
              <a:t> olumsuz etkilenmiş ve de ayrılmaya başlamıştır. Bu ayrılmanın etkisiyle de egzotik dinler toplumda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nmeye başlamış ve bazıları da olduk</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a etkili olmuşlardır. Ancak şunu da s</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ylemek gerekir ki ortaya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ıkan yeni dini hareketler bir y</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yle dini canlandırırken diğer bir y</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yle de mevcut dini grupları olumsuz etkilemektedir.</a:t>
            </a:r>
            <a:endParaRPr lang="tr-TR" sz="14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691920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1"/>
          <p:cNvSpPr>
            <a:spLocks noChangeArrowheads="1"/>
          </p:cNvSpPr>
          <p:nvPr/>
        </p:nvSpPr>
        <p:spPr bwMode="auto">
          <a:xfrm>
            <a:off x="1738282" y="571481"/>
            <a:ext cx="821537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3. Toplumsal Değişimle Birlikte Dinin Değişimi</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Toplumsal kurumlar ve fenomenler olarak dinler de değişim ge</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irir. Toplumun değişiminden ve toplumsal değişimden bahsedilebiliyorsa, bir toplumsal olgu ve kurum olarak dinin değişiminden de bahsedilebilir.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Toplumsal Değişimle Birlikte Dinin Değişimi ifadesi, dinin toplumsal değişimden olumlu veya olumsuz y</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nde etkilenmesi anlamından farklı bir durumu ifade eder. Burada kast edilen, zaman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inde değişen sosyal şartlar ve toplumun yeni ihtiya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ları karşısında dinin kendini yenileyerek değiştirmesi, yeni bir yorumla, yeni bir hukuk anlayışıyla vb. ortaya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ıkmasıdır. Burada toplumsal değişimin dine doğrudan değil de dolaylı bir etkisi mevcuttur.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Bu konuyla ilgili verilebilecek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rneklerden biri tanesi Budizm</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dir. </a:t>
            </a:r>
            <a:r>
              <a:rPr lang="tr-TR" sz="1600" dirty="0">
                <a:solidFill>
                  <a:srgbClr val="000000"/>
                </a:solidFill>
                <a:latin typeface="Calibri"/>
                <a:ea typeface="Calibri" pitchFamily="34" charset="0"/>
                <a:cs typeface="Times New Roman" pitchFamily="18" charset="0"/>
              </a:rPr>
              <a:t>Çü</a:t>
            </a:r>
            <a:r>
              <a:rPr lang="tr-TR" sz="1600" dirty="0">
                <a:solidFill>
                  <a:srgbClr val="000000"/>
                </a:solidFill>
                <a:latin typeface="Times New Roman" pitchFamily="18" charset="0"/>
                <a:ea typeface="Calibri" pitchFamily="34" charset="0"/>
                <a:cs typeface="Times New Roman" pitchFamily="18" charset="0"/>
              </a:rPr>
              <a:t>nk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Budizm doğduğu yer olan Hindistan</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ı aşarak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ok daha fazla coğrafyada yayılmıştır. Yayıldığı bu coğrafyalarda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ok farklı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rlerle karşılaşarak bu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rlere adaptasyon sağlamıştır. Hatta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 </a:t>
            </a:r>
            <a:r>
              <a:rPr lang="tr-TR" sz="1600" dirty="0" err="1">
                <a:solidFill>
                  <a:srgbClr val="000000"/>
                </a:solidFill>
                <a:latin typeface="Times New Roman" pitchFamily="18" charset="0"/>
                <a:ea typeface="Calibri" pitchFamily="34" charset="0"/>
                <a:cs typeface="Times New Roman" pitchFamily="18" charset="0"/>
              </a:rPr>
              <a:t>Budizmi</a:t>
            </a:r>
            <a:r>
              <a:rPr lang="tr-TR" sz="1600" dirty="0">
                <a:solidFill>
                  <a:srgbClr val="000000"/>
                </a:solidFill>
                <a:latin typeface="Times New Roman" pitchFamily="18" charset="0"/>
                <a:ea typeface="Calibri" pitchFamily="34" charset="0"/>
                <a:cs typeface="Times New Roman" pitchFamily="18" charset="0"/>
              </a:rPr>
              <a:t>, Lamaizm ve Zen </a:t>
            </a:r>
            <a:r>
              <a:rPr lang="tr-TR" sz="1600" dirty="0" err="1">
                <a:solidFill>
                  <a:srgbClr val="000000"/>
                </a:solidFill>
                <a:latin typeface="Times New Roman" pitchFamily="18" charset="0"/>
                <a:ea typeface="Calibri" pitchFamily="34" charset="0"/>
                <a:cs typeface="Times New Roman" pitchFamily="18" charset="0"/>
              </a:rPr>
              <a:t>Budizmi</a:t>
            </a:r>
            <a:r>
              <a:rPr lang="tr-TR" sz="1600" dirty="0">
                <a:solidFill>
                  <a:srgbClr val="000000"/>
                </a:solidFill>
                <a:latin typeface="Times New Roman" pitchFamily="18" charset="0"/>
                <a:ea typeface="Calibri" pitchFamily="34" charset="0"/>
                <a:cs typeface="Times New Roman" pitchFamily="18" charset="0"/>
              </a:rPr>
              <a:t> gibi Budist oluşumlar meydana gelmiştir.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Sosyal değişimle birlikte dinin değişiminin, hukuk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zerinde yansımaları kolaylıkla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lebilir. Sosyal değişimle birlikte dinler, hukuki y</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nleri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zerinde bir takım iradi değişimler ger</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ekleştirmektedir. Değişimle birlikte din, kendini yeniden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zden ge</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irmekte, hukuki veya</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err="1">
                <a:solidFill>
                  <a:srgbClr val="000000"/>
                </a:solidFill>
                <a:latin typeface="Times New Roman" pitchFamily="18" charset="0"/>
                <a:ea typeface="Calibri" pitchFamily="34" charset="0"/>
                <a:cs typeface="Times New Roman" pitchFamily="18" charset="0"/>
              </a:rPr>
              <a:t>fıkhi</a:t>
            </a:r>
            <a:r>
              <a:rPr lang="tr-TR" sz="1600" dirty="0">
                <a:solidFill>
                  <a:srgbClr val="000000"/>
                </a:solidFill>
                <a:latin typeface="Times New Roman" pitchFamily="18" charset="0"/>
                <a:ea typeface="Calibri" pitchFamily="34" charset="0"/>
                <a:cs typeface="Times New Roman" pitchFamily="18" charset="0"/>
              </a:rPr>
              <a:t> h</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m ve kurallarının bir kısmını değiştirmekte ve bu da dine bir canlılık, bir yenilik ve toplumsal ihtiya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lara cevap verebilecek bir esneklik getirmektedir.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Yani sonu</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 olarak b</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 sosyal olgular ve olaylarda olduğu gibi din de değişime maruz kalmıştır. Değişen toplumla beraber din de bu değişime ayak uydurmuş, yeri geldiğinde kendini yenilemiştir.</a:t>
            </a:r>
            <a:endParaRPr lang="tr-TR"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484542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1"/>
          <p:cNvSpPr>
            <a:spLocks noChangeArrowheads="1"/>
          </p:cNvSpPr>
          <p:nvPr/>
        </p:nvSpPr>
        <p:spPr bwMode="auto">
          <a:xfrm>
            <a:off x="1809720" y="571480"/>
            <a:ext cx="8501122" cy="50475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400" b="1" dirty="0">
                <a:solidFill>
                  <a:srgbClr val="000000"/>
                </a:solidFill>
                <a:latin typeface="Times New Roman" pitchFamily="18" charset="0"/>
                <a:ea typeface="Calibri" pitchFamily="34" charset="0"/>
                <a:cs typeface="Times New Roman" pitchFamily="18" charset="0"/>
              </a:rPr>
              <a:t>I-Toplumsal Değişimin Anlamı </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Değişim, basit</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e mevcut durumda meydana gelen başkalaşma olarak tarif edilebilir. Değişim hayatın bir kanunu, kâinatın bir geleneğidir. Zaman 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inde her şey değişim ge</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irmekte, farklılaşmaktadır. Nitekim insanda zaman 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inde her şeyin değiştiği hissi bulunmaktadır. Değişim, toplumlar 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in de bir zorunluluktur. Değişmeyen veya 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inde değişimin olmadığı bir toplum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ş</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nmek m</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mk</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 değildir. Toplumsal değişim, toplumun tabiatının bir gereğidir. Her toplumun kendine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zg</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 bir dinamizmi vardır. Her toplum az ya da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ok değişimi yaşar. Bir toplumda değişim yavaş, diğerinde daha hızlı olabilir. Bu almada değişim, zamana ve topluma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re farklılık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stermektedir. Yani değişim, her toplumun değişmez karakteristiğidir. Ancak toplumsal anlamda yaşanan bir değişimin toplumsal değişim olarak adlandırılması 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in k</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kl</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 ve kalıcı değişikliklerin olması gerekir. Yani toplumun yapısını değiştirici bir etkiye sahip olması gerekmektedir.</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Toplumsal değişimin farklı tipleri mevcuttur. Bunlar, k</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kl</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 değişimler ve hafif değişimler olarak ayrımlanabilecekleri gibi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zsel veya stratejik değişimler ve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rece k</a:t>
            </a:r>
            <a:r>
              <a:rPr lang="tr-TR" sz="1400" dirty="0">
                <a:solidFill>
                  <a:srgbClr val="000000"/>
                </a:solidFill>
                <a:latin typeface="Calibri"/>
                <a:ea typeface="Calibri" pitchFamily="34" charset="0"/>
                <a:cs typeface="Times New Roman" pitchFamily="18" charset="0"/>
              </a:rPr>
              <a:t>üçü</a:t>
            </a:r>
            <a:r>
              <a:rPr lang="tr-TR" sz="1400" dirty="0">
                <a:solidFill>
                  <a:srgbClr val="000000"/>
                </a:solidFill>
                <a:latin typeface="Times New Roman" pitchFamily="18" charset="0"/>
                <a:ea typeface="Calibri" pitchFamily="34" charset="0"/>
                <a:cs typeface="Times New Roman" pitchFamily="18" charset="0"/>
              </a:rPr>
              <a:t>k değişimler olarak da ifade edilebilir. Ayrıca yavaş değişim ve hızlı değişim ayrımı da yapılabilir.Bunların dışında,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rece geniş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l</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ekli ve dar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l</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ekli değişim olarak iki tipte ele alınabileceği gibi uzun d</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nemli değişim ve kısa d</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nemli değişim diye de iki tipe ayrımlanabilir. Bunun gibi değişimin daha bir</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ok unsuru kendi 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inde farklılık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sterebilir.</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Toplumların uğradığı değişimler s</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rekli ve toplumun tamamının değişimi gibi algılanmamalıdır. </a:t>
            </a:r>
            <a:r>
              <a:rPr lang="tr-TR" sz="1400" dirty="0">
                <a:solidFill>
                  <a:srgbClr val="000000"/>
                </a:solidFill>
                <a:latin typeface="Calibri"/>
                <a:ea typeface="Calibri" pitchFamily="34" charset="0"/>
                <a:cs typeface="Times New Roman" pitchFamily="18" charset="0"/>
              </a:rPr>
              <a:t>Çü</a:t>
            </a:r>
            <a:r>
              <a:rPr lang="tr-TR" sz="1400" dirty="0">
                <a:solidFill>
                  <a:srgbClr val="000000"/>
                </a:solidFill>
                <a:latin typeface="Times New Roman" pitchFamily="18" charset="0"/>
                <a:ea typeface="Calibri" pitchFamily="34" charset="0"/>
                <a:cs typeface="Times New Roman" pitchFamily="18" charset="0"/>
              </a:rPr>
              <a:t>nk</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 bir toplumda değişimin yanında sabitelerin varlığına da ihtiya</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 duyulmaktadır. Kaldı ki bir değişim ancak değişmemeye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re tespit edilebilmektedir. Burada denilebilir ki her değişimin 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inde ve sonunda bir geleneksellik mevcuttur. Bu y</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nleri toplumsal değişmeler olurken sabit ve durağan kalır. Sosyal hayatın huzuru ve devamlılığı 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in bu durağanlığın korunması gerekir.</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Toplumsal değişim, toplumun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z unsurlarının değişime nazaran sabit kalmasını, toplumun k</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lt</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rel değerlerinin kuşaktan kuşağa aktarılmasını ve b</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ylece toplumun bir geleneğinin var olmasını ve bu geleneğin devam etmesini 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erir.</a:t>
            </a:r>
            <a:endParaRPr lang="tr-TR" sz="14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950621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1"/>
          <p:cNvSpPr>
            <a:spLocks noChangeArrowheads="1"/>
          </p:cNvSpPr>
          <p:nvPr/>
        </p:nvSpPr>
        <p:spPr bwMode="auto">
          <a:xfrm>
            <a:off x="1881158" y="1000109"/>
            <a:ext cx="850109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II-Toplumsal Değişimin Etkenleri</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Toplumsal değişimin ger</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ekleşmesinde etkili olan tek bir</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ok etken olduğu s</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ylenebilir. Bunlardan bazıları coğrafya, zaman, mekan, </a:t>
            </a:r>
            <a:r>
              <a:rPr lang="tr-TR" sz="1600" dirty="0" err="1">
                <a:solidFill>
                  <a:srgbClr val="000000"/>
                </a:solidFill>
                <a:latin typeface="Times New Roman" pitchFamily="18" charset="0"/>
                <a:ea typeface="Calibri" pitchFamily="34" charset="0"/>
                <a:cs typeface="Times New Roman" pitchFamily="18" charset="0"/>
              </a:rPr>
              <a:t>demografya</a:t>
            </a:r>
            <a:r>
              <a:rPr lang="tr-TR" sz="1600" dirty="0">
                <a:solidFill>
                  <a:srgbClr val="000000"/>
                </a:solidFill>
                <a:latin typeface="Times New Roman" pitchFamily="18" charset="0"/>
                <a:ea typeface="Calibri" pitchFamily="34" charset="0"/>
                <a:cs typeface="Times New Roman" pitchFamily="18" charset="0"/>
              </a:rPr>
              <a:t>, rekabet,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atışma, barış, ekonomi, eğitim, siyaset, din, g</a:t>
            </a:r>
            <a:r>
              <a:rPr lang="tr-TR" sz="1600" dirty="0">
                <a:solidFill>
                  <a:srgbClr val="000000"/>
                </a:solidFill>
                <a:latin typeface="Calibri"/>
                <a:ea typeface="Calibri" pitchFamily="34" charset="0"/>
                <a:cs typeface="Times New Roman" pitchFamily="18" charset="0"/>
              </a:rPr>
              <a:t>öç</a:t>
            </a:r>
            <a:r>
              <a:rPr lang="tr-TR" sz="1600" dirty="0">
                <a:solidFill>
                  <a:srgbClr val="000000"/>
                </a:solidFill>
                <a:latin typeface="Times New Roman" pitchFamily="18" charset="0"/>
                <a:ea typeface="Calibri" pitchFamily="34" charset="0"/>
                <a:cs typeface="Times New Roman" pitchFamily="18" charset="0"/>
              </a:rPr>
              <a:t>, hukuk, ideoloji, icat, sanayi, teknoloji, karizmatik şahsiyetler ve sosyal hareketlerdir.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rneğin </a:t>
            </a:r>
            <a:r>
              <a:rPr lang="tr-TR" sz="1600" dirty="0" err="1">
                <a:solidFill>
                  <a:srgbClr val="000000"/>
                </a:solidFill>
                <a:latin typeface="Times New Roman" pitchFamily="18" charset="0"/>
                <a:ea typeface="Calibri" pitchFamily="34" charset="0"/>
                <a:cs typeface="Times New Roman" pitchFamily="18" charset="0"/>
              </a:rPr>
              <a:t>demografyaya</a:t>
            </a:r>
            <a:r>
              <a:rPr lang="tr-TR" sz="1600" dirty="0">
                <a:solidFill>
                  <a:srgbClr val="000000"/>
                </a:solidFill>
                <a:latin typeface="Times New Roman" pitchFamily="18" charset="0"/>
                <a:ea typeface="Calibri" pitchFamily="34" charset="0"/>
                <a:cs typeface="Times New Roman" pitchFamily="18" charset="0"/>
              </a:rPr>
              <a:t> bakılacak olursa, n</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fus artışının sosyal yapı ve sitemde doğrudan değişimlere yo 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tığı ileri s</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ren bir</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ok sosyolog vardır. </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Ekonomi toplumun en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neli kurumsal unsurlarındandır. Ekonomide meydana gelen değişim, sosyal sistemde k</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kl</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değişimler oluşturabilir. Ekonominin toplumdaki ve toplumsal değişmedeki yeri konusunda </a:t>
            </a:r>
            <a:r>
              <a:rPr lang="tr-TR" sz="1600" dirty="0" err="1">
                <a:solidFill>
                  <a:srgbClr val="000000"/>
                </a:solidFill>
                <a:latin typeface="Times New Roman" pitchFamily="18" charset="0"/>
                <a:ea typeface="Calibri" pitchFamily="34" charset="0"/>
                <a:cs typeface="Times New Roman" pitchFamily="18" charset="0"/>
              </a:rPr>
              <a:t>İbn</a:t>
            </a:r>
            <a:r>
              <a:rPr lang="tr-TR" sz="1600" dirty="0">
                <a:solidFill>
                  <a:srgbClr val="000000"/>
                </a:solidFill>
                <a:latin typeface="Times New Roman" pitchFamily="18" charset="0"/>
                <a:ea typeface="Calibri" pitchFamily="34" charset="0"/>
                <a:cs typeface="Times New Roman" pitchFamily="18" charset="0"/>
              </a:rPr>
              <a:t> Haldun</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dan Karl Marks ve </a:t>
            </a:r>
            <a:r>
              <a:rPr lang="tr-TR" sz="1600" dirty="0" err="1">
                <a:solidFill>
                  <a:srgbClr val="000000"/>
                </a:solidFill>
                <a:latin typeface="Times New Roman" pitchFamily="18" charset="0"/>
                <a:ea typeface="Calibri" pitchFamily="34" charset="0"/>
                <a:cs typeface="Times New Roman" pitchFamily="18" charset="0"/>
              </a:rPr>
              <a:t>Max</a:t>
            </a:r>
            <a:r>
              <a:rPr lang="tr-TR" sz="1600" dirty="0">
                <a:solidFill>
                  <a:srgbClr val="000000"/>
                </a:solidFill>
                <a:latin typeface="Times New Roman" pitchFamily="18" charset="0"/>
                <a:ea typeface="Calibri" pitchFamily="34" charset="0"/>
                <a:cs typeface="Times New Roman" pitchFamily="18" charset="0"/>
              </a:rPr>
              <a:t> </a:t>
            </a:r>
            <a:r>
              <a:rPr lang="tr-TR" sz="1600" dirty="0" err="1">
                <a:solidFill>
                  <a:srgbClr val="000000"/>
                </a:solidFill>
                <a:latin typeface="Times New Roman" pitchFamily="18" charset="0"/>
                <a:ea typeface="Calibri" pitchFamily="34" charset="0"/>
                <a:cs typeface="Times New Roman" pitchFamily="18" charset="0"/>
              </a:rPr>
              <a:t>Weber</a:t>
            </a:r>
            <a:r>
              <a:rPr lang="tr-TR" sz="1600" dirty="0" err="1">
                <a:solidFill>
                  <a:srgbClr val="000000"/>
                </a:solidFill>
                <a:latin typeface="Calibri"/>
                <a:ea typeface="Calibri" pitchFamily="34" charset="0"/>
                <a:cs typeface="Times New Roman" pitchFamily="18" charset="0"/>
              </a:rPr>
              <a:t>’</a:t>
            </a:r>
            <a:r>
              <a:rPr lang="tr-TR" sz="1600" dirty="0" err="1">
                <a:solidFill>
                  <a:srgbClr val="000000"/>
                </a:solidFill>
                <a:latin typeface="Times New Roman" pitchFamily="18" charset="0"/>
                <a:ea typeface="Calibri" pitchFamily="34" charset="0"/>
                <a:cs typeface="Times New Roman" pitchFamily="18" charset="0"/>
              </a:rPr>
              <a:t>e</a:t>
            </a:r>
            <a:r>
              <a:rPr lang="tr-TR" sz="1600" dirty="0">
                <a:solidFill>
                  <a:srgbClr val="000000"/>
                </a:solidFill>
                <a:latin typeface="Times New Roman" pitchFamily="18" charset="0"/>
                <a:ea typeface="Calibri" pitchFamily="34" charset="0"/>
                <a:cs typeface="Times New Roman" pitchFamily="18" charset="0"/>
              </a:rPr>
              <a:t>, oradan da g</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m</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 kadar pek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ok sosyolog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nemli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şler ortaya koymuştur.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Din de, toplumsal değişimde rol oynayan temel etkenlerdendir. Ge</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mişte ve g</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m</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zde bir sosyal fenomen olarak dinin, toplumsal değişimlerin ger</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ekleşmesinde ne kadar belirleyici bir etken olduğu bilinmektedir. </a:t>
            </a:r>
            <a:r>
              <a:rPr lang="tr-TR" sz="1600" dirty="0" err="1">
                <a:solidFill>
                  <a:srgbClr val="000000"/>
                </a:solidFill>
                <a:latin typeface="Times New Roman" pitchFamily="18" charset="0"/>
                <a:ea typeface="Calibri" pitchFamily="34" charset="0"/>
                <a:cs typeface="Times New Roman" pitchFamily="18" charset="0"/>
              </a:rPr>
              <a:t>Weber</a:t>
            </a:r>
            <a:r>
              <a:rPr lang="tr-TR" sz="1600" dirty="0">
                <a:solidFill>
                  <a:srgbClr val="000000"/>
                </a:solidFill>
                <a:latin typeface="Times New Roman" pitchFamily="18" charset="0"/>
                <a:ea typeface="Calibri" pitchFamily="34" charset="0"/>
                <a:cs typeface="Times New Roman" pitchFamily="18" charset="0"/>
              </a:rPr>
              <a:t>, ekonomik sistemlerin gelişiminde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rler ve dinlerin etkilerini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stermekle ve Batı</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da modern kapitalizmin dinden kaynağını aldığını ortaya koymakla, dinin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nemli bir toplumsal değişim etkeni olduğunu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stermiştir.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Yine icat veya keşif, William F. </a:t>
            </a:r>
            <a:r>
              <a:rPr lang="tr-TR" sz="1600" dirty="0" err="1">
                <a:solidFill>
                  <a:srgbClr val="000000"/>
                </a:solidFill>
                <a:latin typeface="Times New Roman" pitchFamily="18" charset="0"/>
                <a:ea typeface="Calibri" pitchFamily="34" charset="0"/>
                <a:cs typeface="Times New Roman" pitchFamily="18" charset="0"/>
              </a:rPr>
              <a:t>Ogburn</a:t>
            </a:r>
            <a:r>
              <a:rPr lang="tr-TR" sz="1600" dirty="0" err="1">
                <a:solidFill>
                  <a:srgbClr val="000000"/>
                </a:solidFill>
                <a:latin typeface="Calibri"/>
                <a:ea typeface="Calibri" pitchFamily="34" charset="0"/>
                <a:cs typeface="Times New Roman" pitchFamily="18" charset="0"/>
              </a:rPr>
              <a:t>’</a:t>
            </a:r>
            <a:r>
              <a:rPr lang="tr-TR" sz="1600" dirty="0" err="1">
                <a:solidFill>
                  <a:srgbClr val="000000"/>
                </a:solidFill>
                <a:latin typeface="Times New Roman" pitchFamily="18" charset="0"/>
                <a:ea typeface="Calibri" pitchFamily="34" charset="0"/>
                <a:cs typeface="Times New Roman" pitchFamily="18" charset="0"/>
              </a:rPr>
              <a:t>un</a:t>
            </a:r>
            <a:r>
              <a:rPr lang="tr-TR" sz="1600" dirty="0">
                <a:solidFill>
                  <a:srgbClr val="000000"/>
                </a:solidFill>
                <a:latin typeface="Times New Roman" pitchFamily="18" charset="0"/>
                <a:ea typeface="Calibri" pitchFamily="34" charset="0"/>
                <a:cs typeface="Times New Roman" pitchFamily="18" charset="0"/>
              </a:rPr>
              <a:t> da ifade ettiği gibi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nemli iradi sosyal değişim etkenidir. Bunların yanında bilim ve tekniğin gelişmesi, 21. Y</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zyılın başlarından itibaren bu g</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 toplumlarında ne denli k</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kl</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değişimlere sebep olduğu şahit olunan bir ger</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ekliktir.</a:t>
            </a:r>
            <a:endParaRPr lang="tr-TR"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960386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1"/>
          <p:cNvSpPr>
            <a:spLocks noChangeArrowheads="1"/>
          </p:cNvSpPr>
          <p:nvPr/>
        </p:nvSpPr>
        <p:spPr bwMode="auto">
          <a:xfrm>
            <a:off x="2238348" y="571481"/>
            <a:ext cx="7643866"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III-Toplumsal Değişim Kuramları</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Sosyolojide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zerinde uzlaşılan genel bir toplumsal değişim kuramı olduğu s</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ylenemez. Bu y</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zden farklı toplumsal değişim kuramları tipolojileri mevcuttur. Burada toplumsal değişim kuramları </a:t>
            </a:r>
            <a:r>
              <a:rPr lang="tr-TR" sz="1600" dirty="0">
                <a:solidFill>
                  <a:srgbClr val="000000"/>
                </a:solidFill>
                <a:latin typeface="Calibri"/>
                <a:ea typeface="Calibri" pitchFamily="34" charset="0"/>
                <a:cs typeface="Times New Roman" pitchFamily="18" charset="0"/>
              </a:rPr>
              <a:t>üç</a:t>
            </a:r>
            <a:r>
              <a:rPr lang="tr-TR" sz="1600" dirty="0">
                <a:solidFill>
                  <a:srgbClr val="000000"/>
                </a:solidFill>
                <a:latin typeface="Times New Roman" pitchFamily="18" charset="0"/>
                <a:ea typeface="Calibri" pitchFamily="34" charset="0"/>
                <a:cs typeface="Times New Roman" pitchFamily="18" charset="0"/>
              </a:rPr>
              <a:t> başlık altında ele alınacaktır.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B</a:t>
            </a:r>
            <a:r>
              <a:rPr lang="tr-TR" sz="1600" b="1" dirty="0">
                <a:solidFill>
                  <a:srgbClr val="000000"/>
                </a:solidFill>
                <a:latin typeface="Calibri"/>
                <a:ea typeface="Calibri" pitchFamily="34" charset="0"/>
                <a:cs typeface="Times New Roman" pitchFamily="18" charset="0"/>
              </a:rPr>
              <a:t>ü</a:t>
            </a:r>
            <a:r>
              <a:rPr lang="tr-TR" sz="1600" b="1" dirty="0">
                <a:solidFill>
                  <a:srgbClr val="000000"/>
                </a:solidFill>
                <a:latin typeface="Times New Roman" pitchFamily="18" charset="0"/>
                <a:ea typeface="Calibri" pitchFamily="34" charset="0"/>
                <a:cs typeface="Times New Roman" pitchFamily="18" charset="0"/>
              </a:rPr>
              <a:t>y</a:t>
            </a:r>
            <a:r>
              <a:rPr lang="tr-TR" sz="1600" b="1" dirty="0">
                <a:solidFill>
                  <a:srgbClr val="000000"/>
                </a:solidFill>
                <a:latin typeface="Calibri"/>
                <a:ea typeface="Calibri" pitchFamily="34" charset="0"/>
                <a:cs typeface="Times New Roman" pitchFamily="18" charset="0"/>
              </a:rPr>
              <a:t>ü</a:t>
            </a:r>
            <a:r>
              <a:rPr lang="tr-TR" sz="1600" b="1" dirty="0">
                <a:solidFill>
                  <a:srgbClr val="000000"/>
                </a:solidFill>
                <a:latin typeface="Times New Roman" pitchFamily="18" charset="0"/>
                <a:ea typeface="Calibri" pitchFamily="34" charset="0"/>
                <a:cs typeface="Times New Roman" pitchFamily="18" charset="0"/>
              </a:rPr>
              <a:t>k Boy Kuramlar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Bu kuramlar, zamansal olarak b</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 insanlık tarihini kapsama alan evrensel kuramlar olduklarını iddia etmektedirler. İnsanlık tarihini değişim yasalarını bulmak, bu kuramlar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nemli olan noktadır. Bu kuramlar kendi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inde d</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rde ayrılmaktadır.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1-Organizmacı Kuramlar: (Y</a:t>
            </a:r>
            <a:r>
              <a:rPr lang="tr-TR" sz="1600" b="1" dirty="0">
                <a:solidFill>
                  <a:srgbClr val="000000"/>
                </a:solidFill>
                <a:latin typeface="Calibri"/>
                <a:ea typeface="Calibri" pitchFamily="34" charset="0"/>
                <a:cs typeface="Times New Roman" pitchFamily="18" charset="0"/>
              </a:rPr>
              <a:t>ü</a:t>
            </a:r>
            <a:r>
              <a:rPr lang="tr-TR" sz="1600" b="1" dirty="0">
                <a:solidFill>
                  <a:srgbClr val="000000"/>
                </a:solidFill>
                <a:latin typeface="Times New Roman" pitchFamily="18" charset="0"/>
                <a:ea typeface="Calibri" pitchFamily="34" charset="0"/>
                <a:cs typeface="Times New Roman" pitchFamily="18" charset="0"/>
              </a:rPr>
              <a:t>kseliş ve </a:t>
            </a:r>
            <a:r>
              <a:rPr lang="tr-TR" sz="1600" b="1" dirty="0">
                <a:solidFill>
                  <a:srgbClr val="000000"/>
                </a:solidFill>
                <a:latin typeface="Calibri"/>
                <a:ea typeface="Calibri" pitchFamily="34" charset="0"/>
                <a:cs typeface="Times New Roman" pitchFamily="18" charset="0"/>
              </a:rPr>
              <a:t>çö</a:t>
            </a:r>
            <a:r>
              <a:rPr lang="tr-TR" sz="1600" b="1" dirty="0">
                <a:solidFill>
                  <a:srgbClr val="000000"/>
                </a:solidFill>
                <a:latin typeface="Times New Roman" pitchFamily="18" charset="0"/>
                <a:ea typeface="Calibri" pitchFamily="34" charset="0"/>
                <a:cs typeface="Times New Roman" pitchFamily="18" charset="0"/>
              </a:rPr>
              <a:t>k</a:t>
            </a:r>
            <a:r>
              <a:rPr lang="tr-TR" sz="1600" b="1" dirty="0">
                <a:solidFill>
                  <a:srgbClr val="000000"/>
                </a:solidFill>
                <a:latin typeface="Calibri"/>
                <a:ea typeface="Calibri" pitchFamily="34" charset="0"/>
                <a:cs typeface="Times New Roman" pitchFamily="18" charset="0"/>
              </a:rPr>
              <a:t>ü</a:t>
            </a:r>
            <a:r>
              <a:rPr lang="tr-TR" sz="1600" b="1" dirty="0">
                <a:solidFill>
                  <a:srgbClr val="000000"/>
                </a:solidFill>
                <a:latin typeface="Times New Roman" pitchFamily="18" charset="0"/>
                <a:ea typeface="Calibri" pitchFamily="34" charset="0"/>
                <a:cs typeface="Times New Roman" pitchFamily="18" charset="0"/>
              </a:rPr>
              <a:t>ş kuramları): </a:t>
            </a:r>
            <a:r>
              <a:rPr lang="tr-TR" sz="1600" dirty="0">
                <a:solidFill>
                  <a:srgbClr val="000000"/>
                </a:solidFill>
                <a:latin typeface="Times New Roman" pitchFamily="18" charset="0"/>
                <a:ea typeface="Calibri" pitchFamily="34" charset="0"/>
                <a:cs typeface="Times New Roman" pitchFamily="18" charset="0"/>
              </a:rPr>
              <a:t>Bu kuram toplumu insan organizmasına benzetmektedir.Ayrıca toplumların,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rlerin, devletin ya da genel olarak medeniyetlerin de b</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y</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me, gerileme ve </a:t>
            </a:r>
            <a:r>
              <a:rPr lang="tr-TR" sz="1600" dirty="0">
                <a:solidFill>
                  <a:srgbClr val="000000"/>
                </a:solidFill>
                <a:latin typeface="Calibri"/>
                <a:ea typeface="Calibri" pitchFamily="34" charset="0"/>
                <a:cs typeface="Times New Roman" pitchFamily="18" charset="0"/>
              </a:rPr>
              <a:t>çö</a:t>
            </a:r>
            <a:r>
              <a:rPr lang="tr-TR" sz="1600" dirty="0">
                <a:solidFill>
                  <a:srgbClr val="000000"/>
                </a:solidFill>
                <a:latin typeface="Times New Roman" pitchFamily="18" charset="0"/>
                <a:ea typeface="Calibri" pitchFamily="34" charset="0"/>
                <a:cs typeface="Times New Roman" pitchFamily="18" charset="0"/>
              </a:rPr>
              <a:t>kme gibi aşamalardan ge</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tiğini savunur. Bu kuramın en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nemli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rneklerinden biri </a:t>
            </a:r>
            <a:r>
              <a:rPr lang="tr-TR" sz="1600" dirty="0" err="1">
                <a:solidFill>
                  <a:srgbClr val="000000"/>
                </a:solidFill>
                <a:latin typeface="Times New Roman" pitchFamily="18" charset="0"/>
                <a:ea typeface="Calibri" pitchFamily="34" charset="0"/>
                <a:cs typeface="Times New Roman" pitchFamily="18" charset="0"/>
              </a:rPr>
              <a:t>İbn</a:t>
            </a:r>
            <a:r>
              <a:rPr lang="tr-TR" sz="1600" dirty="0">
                <a:solidFill>
                  <a:srgbClr val="000000"/>
                </a:solidFill>
                <a:latin typeface="Times New Roman" pitchFamily="18" charset="0"/>
                <a:ea typeface="Calibri" pitchFamily="34" charset="0"/>
                <a:cs typeface="Times New Roman" pitchFamily="18" charset="0"/>
              </a:rPr>
              <a:t> Haldun</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un tavırlar teorisi ve bir diğeri de </a:t>
            </a:r>
            <a:r>
              <a:rPr lang="tr-TR" sz="1600" dirty="0" err="1">
                <a:solidFill>
                  <a:srgbClr val="000000"/>
                </a:solidFill>
                <a:latin typeface="Times New Roman" pitchFamily="18" charset="0"/>
                <a:ea typeface="Calibri" pitchFamily="34" charset="0"/>
                <a:cs typeface="Times New Roman" pitchFamily="18" charset="0"/>
              </a:rPr>
              <a:t>Arnold</a:t>
            </a:r>
            <a:r>
              <a:rPr lang="tr-TR" sz="1600" dirty="0">
                <a:solidFill>
                  <a:srgbClr val="000000"/>
                </a:solidFill>
                <a:latin typeface="Times New Roman" pitchFamily="18" charset="0"/>
                <a:ea typeface="Calibri" pitchFamily="34" charset="0"/>
                <a:cs typeface="Times New Roman" pitchFamily="18" charset="0"/>
              </a:rPr>
              <a:t> </a:t>
            </a:r>
            <a:r>
              <a:rPr lang="tr-TR" sz="1600" dirty="0" err="1">
                <a:solidFill>
                  <a:srgbClr val="000000"/>
                </a:solidFill>
                <a:latin typeface="Times New Roman" pitchFamily="18" charset="0"/>
                <a:ea typeface="Calibri" pitchFamily="34" charset="0"/>
                <a:cs typeface="Times New Roman" pitchFamily="18" charset="0"/>
              </a:rPr>
              <a:t>Toynbee</a:t>
            </a:r>
            <a:r>
              <a:rPr lang="tr-TR" sz="1600" dirty="0" err="1">
                <a:solidFill>
                  <a:srgbClr val="000000"/>
                </a:solidFill>
                <a:latin typeface="Calibri"/>
                <a:ea typeface="Calibri" pitchFamily="34" charset="0"/>
                <a:cs typeface="Times New Roman" pitchFamily="18" charset="0"/>
              </a:rPr>
              <a:t>’</a:t>
            </a:r>
            <a:r>
              <a:rPr lang="tr-TR" sz="1600" dirty="0" err="1">
                <a:solidFill>
                  <a:srgbClr val="000000"/>
                </a:solidFill>
                <a:latin typeface="Times New Roman" pitchFamily="18" charset="0"/>
                <a:ea typeface="Calibri" pitchFamily="34" charset="0"/>
                <a:cs typeface="Times New Roman" pitchFamily="18" charset="0"/>
              </a:rPr>
              <a:t>nin</a:t>
            </a:r>
            <a:r>
              <a:rPr lang="tr-TR" sz="1600" dirty="0">
                <a:solidFill>
                  <a:srgbClr val="000000"/>
                </a:solidFill>
                <a:latin typeface="Times New Roman" pitchFamily="18" charset="0"/>
                <a:ea typeface="Calibri" pitchFamily="34" charset="0"/>
                <a:cs typeface="Times New Roman" pitchFamily="18" charset="0"/>
              </a:rPr>
              <a:t> medeniyetlerin </a:t>
            </a:r>
            <a:r>
              <a:rPr lang="tr-TR" sz="1600" dirty="0">
                <a:solidFill>
                  <a:srgbClr val="000000"/>
                </a:solidFill>
                <a:latin typeface="Calibri"/>
                <a:ea typeface="Calibri" pitchFamily="34" charset="0"/>
                <a:cs typeface="Times New Roman" pitchFamily="18" charset="0"/>
              </a:rPr>
              <a:t>çö</a:t>
            </a:r>
            <a:r>
              <a:rPr lang="tr-TR" sz="1600" dirty="0">
                <a:solidFill>
                  <a:srgbClr val="000000"/>
                </a:solidFill>
                <a:latin typeface="Times New Roman" pitchFamily="18" charset="0"/>
                <a:ea typeface="Calibri" pitchFamily="34" charset="0"/>
                <a:cs typeface="Times New Roman" pitchFamily="18" charset="0"/>
              </a:rPr>
              <a:t>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ş</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ile ilgili teorisidir.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2-Evrimci Kuramlar: </a:t>
            </a:r>
            <a:r>
              <a:rPr lang="tr-TR" sz="1600" dirty="0">
                <a:solidFill>
                  <a:srgbClr val="000000"/>
                </a:solidFill>
                <a:latin typeface="Times New Roman" pitchFamily="18" charset="0"/>
                <a:ea typeface="Calibri" pitchFamily="34" charset="0"/>
                <a:cs typeface="Times New Roman" pitchFamily="18" charset="0"/>
              </a:rPr>
              <a:t>Bu kuramlar, genellikle doğrusal bir y</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nde daima daha fazla karmaşıklık ve uyum yeteneği doğrultusunda gelişen,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zg</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 ve birikimsel bir değişim ana fikrinde ifadesini bulur. Bu yaklaşımlar, toplumsal değişimi,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izgisel bir ilerleme ile izah ederler. </a:t>
            </a:r>
            <a:r>
              <a:rPr lang="tr-TR" sz="1600" dirty="0" err="1">
                <a:solidFill>
                  <a:srgbClr val="000000"/>
                </a:solidFill>
                <a:latin typeface="Times New Roman" pitchFamily="18" charset="0"/>
                <a:ea typeface="Calibri" pitchFamily="34" charset="0"/>
                <a:cs typeface="Times New Roman" pitchFamily="18" charset="0"/>
              </a:rPr>
              <a:t>Auguste</a:t>
            </a:r>
            <a:r>
              <a:rPr lang="tr-TR" sz="1600" dirty="0">
                <a:solidFill>
                  <a:srgbClr val="000000"/>
                </a:solidFill>
                <a:latin typeface="Times New Roman" pitchFamily="18" charset="0"/>
                <a:ea typeface="Calibri" pitchFamily="34" charset="0"/>
                <a:cs typeface="Times New Roman" pitchFamily="18" charset="0"/>
              </a:rPr>
              <a:t> </a:t>
            </a:r>
            <a:r>
              <a:rPr lang="tr-TR" sz="1600" dirty="0" err="1">
                <a:solidFill>
                  <a:srgbClr val="000000"/>
                </a:solidFill>
                <a:latin typeface="Times New Roman" pitchFamily="18" charset="0"/>
                <a:ea typeface="Calibri" pitchFamily="34" charset="0"/>
                <a:cs typeface="Times New Roman" pitchFamily="18" charset="0"/>
              </a:rPr>
              <a:t>Comte</a:t>
            </a:r>
            <a:r>
              <a:rPr lang="tr-TR" sz="1600" dirty="0">
                <a:solidFill>
                  <a:srgbClr val="000000"/>
                </a:solidFill>
                <a:latin typeface="Times New Roman" pitchFamily="18" charset="0"/>
                <a:ea typeface="Calibri" pitchFamily="34" charset="0"/>
                <a:cs typeface="Times New Roman" pitchFamily="18" charset="0"/>
              </a:rPr>
              <a:t>, </a:t>
            </a:r>
            <a:r>
              <a:rPr lang="tr-TR" sz="1600" dirty="0" err="1">
                <a:solidFill>
                  <a:srgbClr val="000000"/>
                </a:solidFill>
                <a:latin typeface="Times New Roman" pitchFamily="18" charset="0"/>
                <a:ea typeface="Calibri" pitchFamily="34" charset="0"/>
                <a:cs typeface="Times New Roman" pitchFamily="18" charset="0"/>
              </a:rPr>
              <a:t>Herbert</a:t>
            </a:r>
            <a:r>
              <a:rPr lang="tr-TR" sz="1600" dirty="0">
                <a:solidFill>
                  <a:srgbClr val="000000"/>
                </a:solidFill>
                <a:latin typeface="Times New Roman" pitchFamily="18" charset="0"/>
                <a:ea typeface="Calibri" pitchFamily="34" charset="0"/>
                <a:cs typeface="Times New Roman" pitchFamily="18" charset="0"/>
              </a:rPr>
              <a:t> </a:t>
            </a:r>
            <a:r>
              <a:rPr lang="tr-TR" sz="1600" dirty="0" err="1">
                <a:solidFill>
                  <a:srgbClr val="000000"/>
                </a:solidFill>
                <a:latin typeface="Times New Roman" pitchFamily="18" charset="0"/>
                <a:ea typeface="Calibri" pitchFamily="34" charset="0"/>
                <a:cs typeface="Times New Roman" pitchFamily="18" charset="0"/>
              </a:rPr>
              <a:t>Spencer</a:t>
            </a:r>
            <a:r>
              <a:rPr lang="tr-TR" sz="1600" dirty="0">
                <a:solidFill>
                  <a:srgbClr val="000000"/>
                </a:solidFill>
                <a:latin typeface="Times New Roman" pitchFamily="18" charset="0"/>
                <a:ea typeface="Calibri" pitchFamily="34" charset="0"/>
                <a:cs typeface="Times New Roman" pitchFamily="18" charset="0"/>
              </a:rPr>
              <a:t>, Emile </a:t>
            </a:r>
            <a:r>
              <a:rPr lang="tr-TR" sz="1600" dirty="0" err="1">
                <a:solidFill>
                  <a:srgbClr val="000000"/>
                </a:solidFill>
                <a:latin typeface="Times New Roman" pitchFamily="18" charset="0"/>
                <a:ea typeface="Calibri" pitchFamily="34" charset="0"/>
                <a:cs typeface="Times New Roman" pitchFamily="18" charset="0"/>
              </a:rPr>
              <a:t>Durkheim</a:t>
            </a:r>
            <a:r>
              <a:rPr lang="tr-TR" sz="1600" dirty="0">
                <a:solidFill>
                  <a:srgbClr val="000000"/>
                </a:solidFill>
                <a:latin typeface="Times New Roman" pitchFamily="18" charset="0"/>
                <a:ea typeface="Calibri" pitchFamily="34" charset="0"/>
                <a:cs typeface="Times New Roman" pitchFamily="18" charset="0"/>
              </a:rPr>
              <a:t>, </a:t>
            </a:r>
            <a:r>
              <a:rPr lang="tr-TR" sz="1600" dirty="0" err="1">
                <a:solidFill>
                  <a:srgbClr val="000000"/>
                </a:solidFill>
                <a:latin typeface="Times New Roman" pitchFamily="18" charset="0"/>
                <a:ea typeface="Calibri" pitchFamily="34" charset="0"/>
                <a:cs typeface="Times New Roman" pitchFamily="18" charset="0"/>
              </a:rPr>
              <a:t>Gordon</a:t>
            </a:r>
            <a:r>
              <a:rPr lang="tr-TR" sz="1600" dirty="0">
                <a:solidFill>
                  <a:srgbClr val="000000"/>
                </a:solidFill>
                <a:latin typeface="Times New Roman" pitchFamily="18" charset="0"/>
                <a:ea typeface="Calibri" pitchFamily="34" charset="0"/>
                <a:cs typeface="Times New Roman" pitchFamily="18" charset="0"/>
              </a:rPr>
              <a:t> </a:t>
            </a:r>
            <a:r>
              <a:rPr lang="tr-TR" sz="1600" dirty="0" err="1">
                <a:solidFill>
                  <a:srgbClr val="000000"/>
                </a:solidFill>
                <a:latin typeface="Times New Roman" pitchFamily="18" charset="0"/>
                <a:ea typeface="Calibri" pitchFamily="34" charset="0"/>
                <a:cs typeface="Times New Roman" pitchFamily="18" charset="0"/>
              </a:rPr>
              <a:t>Childe</a:t>
            </a:r>
            <a:r>
              <a:rPr lang="tr-TR" sz="1600" dirty="0">
                <a:solidFill>
                  <a:srgbClr val="000000"/>
                </a:solidFill>
                <a:latin typeface="Times New Roman" pitchFamily="18" charset="0"/>
                <a:ea typeface="Calibri" pitchFamily="34" charset="0"/>
                <a:cs typeface="Times New Roman" pitchFamily="18" charset="0"/>
              </a:rPr>
              <a:t>, Morgan, </a:t>
            </a:r>
            <a:r>
              <a:rPr lang="tr-TR" sz="1600" dirty="0" err="1">
                <a:solidFill>
                  <a:srgbClr val="000000"/>
                </a:solidFill>
                <a:latin typeface="Times New Roman" pitchFamily="18" charset="0"/>
                <a:ea typeface="Calibri" pitchFamily="34" charset="0"/>
                <a:cs typeface="Times New Roman" pitchFamily="18" charset="0"/>
              </a:rPr>
              <a:t>Neil</a:t>
            </a:r>
            <a:r>
              <a:rPr lang="tr-TR" sz="1600" dirty="0">
                <a:solidFill>
                  <a:srgbClr val="000000"/>
                </a:solidFill>
                <a:latin typeface="Times New Roman" pitchFamily="18" charset="0"/>
                <a:ea typeface="Calibri" pitchFamily="34" charset="0"/>
                <a:cs typeface="Times New Roman" pitchFamily="18" charset="0"/>
              </a:rPr>
              <a:t> </a:t>
            </a:r>
            <a:r>
              <a:rPr lang="tr-TR" sz="1600" dirty="0" err="1">
                <a:solidFill>
                  <a:srgbClr val="000000"/>
                </a:solidFill>
                <a:latin typeface="Times New Roman" pitchFamily="18" charset="0"/>
                <a:ea typeface="Calibri" pitchFamily="34" charset="0"/>
                <a:cs typeface="Times New Roman" pitchFamily="18" charset="0"/>
              </a:rPr>
              <a:t>Smelser</a:t>
            </a:r>
            <a:r>
              <a:rPr lang="tr-TR" sz="1600" dirty="0">
                <a:solidFill>
                  <a:srgbClr val="000000"/>
                </a:solidFill>
                <a:latin typeface="Times New Roman" pitchFamily="18" charset="0"/>
                <a:ea typeface="Calibri" pitchFamily="34" charset="0"/>
                <a:cs typeface="Times New Roman" pitchFamily="18" charset="0"/>
              </a:rPr>
              <a:t> gibi sosyal bilimciler toplumsal değişimi evrimci bir bakış 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ısıyla 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ıklamaktadırlar.</a:t>
            </a:r>
            <a:endParaRPr lang="tr-TR"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419889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1"/>
          <p:cNvSpPr>
            <a:spLocks noChangeArrowheads="1"/>
          </p:cNvSpPr>
          <p:nvPr/>
        </p:nvSpPr>
        <p:spPr bwMode="auto">
          <a:xfrm>
            <a:off x="1738282" y="857233"/>
            <a:ext cx="850109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3-Modernleşmeci Kuramlar: </a:t>
            </a:r>
            <a:r>
              <a:rPr lang="tr-TR" sz="1600" dirty="0">
                <a:solidFill>
                  <a:srgbClr val="000000"/>
                </a:solidFill>
                <a:latin typeface="Times New Roman" pitchFamily="18" charset="0"/>
                <a:ea typeface="Calibri" pitchFamily="34" charset="0"/>
                <a:cs typeface="Times New Roman" pitchFamily="18" charset="0"/>
              </a:rPr>
              <a:t>Bu kuram ise </a:t>
            </a:r>
            <a:r>
              <a:rPr lang="tr-TR" sz="1600" dirty="0" err="1">
                <a:solidFill>
                  <a:srgbClr val="000000"/>
                </a:solidFill>
                <a:latin typeface="Times New Roman" pitchFamily="18" charset="0"/>
                <a:ea typeface="Calibri" pitchFamily="34" charset="0"/>
                <a:cs typeface="Times New Roman" pitchFamily="18" charset="0"/>
              </a:rPr>
              <a:t>evrimc</a:t>
            </a:r>
            <a:r>
              <a:rPr lang="tr-TR" sz="1600" dirty="0">
                <a:solidFill>
                  <a:srgbClr val="000000"/>
                </a:solidFill>
                <a:latin typeface="Times New Roman" pitchFamily="18" charset="0"/>
                <a:ea typeface="Calibri" pitchFamily="34" charset="0"/>
                <a:cs typeface="Times New Roman" pitchFamily="18" charset="0"/>
              </a:rPr>
              <a:t> </a:t>
            </a:r>
            <a:r>
              <a:rPr lang="tr-TR" sz="1600" dirty="0" err="1">
                <a:solidFill>
                  <a:srgbClr val="000000"/>
                </a:solidFill>
                <a:latin typeface="Times New Roman" pitchFamily="18" charset="0"/>
                <a:ea typeface="Calibri" pitchFamily="34" charset="0"/>
                <a:cs typeface="Times New Roman" pitchFamily="18" charset="0"/>
              </a:rPr>
              <a:t>ikuramın</a:t>
            </a:r>
            <a:r>
              <a:rPr lang="tr-TR" sz="1600" dirty="0">
                <a:solidFill>
                  <a:srgbClr val="000000"/>
                </a:solidFill>
                <a:latin typeface="Times New Roman" pitchFamily="18" charset="0"/>
                <a:ea typeface="Calibri" pitchFamily="34" charset="0"/>
                <a:cs typeface="Times New Roman" pitchFamily="18" charset="0"/>
              </a:rPr>
              <a:t> daha geliştirilmiş halidir. Toplumsal değişimi belli bir ideolojik bakış 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ısına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re ele alan modelleri ifade eder. Modernleşme kuramları, tek tek ulusal sınırlarla belirlenmiş olan toplumlar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zerinde odaklaşmakta olup esasen gelişmemiş, az gelişmiş veya gelişmekte olan bi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iminde isimlendirilen toplumların sanayileşmiş toplumlar haline gelmesinin s</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lerini ele alıp belirlemeye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alışır. Klasik modernlik ve modernleşme yaklaşımı, sonu</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ta b</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 toplumların Batı</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nın modernliğine erişebilmek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 yine Batı</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nın izlediği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izgiyi takip edecekleri savına sahip olduğu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 b</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y</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k toplumsal değişim kuramları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inde değerlendirilmektedir.</a:t>
            </a:r>
            <a:endParaRPr lang="tr-TR" sz="1600" dirty="0">
              <a:solidFill>
                <a:prstClr val="black"/>
              </a:solidFill>
              <a:latin typeface="Arial" pitchFamily="34" charset="0"/>
              <a:cs typeface="Arial" pitchFamily="34" charset="0"/>
            </a:endParaRPr>
          </a:p>
          <a:p>
            <a:pPr eaLnBrk="0" fontAlgn="base" hangingPunct="0">
              <a:spcBef>
                <a:spcPct val="0"/>
              </a:spcBef>
              <a:spcAft>
                <a:spcPct val="0"/>
              </a:spcAft>
            </a:pP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oklu modernlik ve modernleşme olarak adlandırılan yeni modernlik ve modernleşme yaklaşımı ise tek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izgili bir modernlik olmadığını, Batı dışında toplumların kendilerine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zg</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modernliklerinin olabileceğini ve dolayısıyla kendi modernleşmelerinin kendi </a:t>
            </a:r>
            <a:r>
              <a:rPr lang="tr-TR" sz="1600" dirty="0" err="1">
                <a:solidFill>
                  <a:srgbClr val="000000"/>
                </a:solidFill>
                <a:latin typeface="Times New Roman" pitchFamily="18" charset="0"/>
                <a:ea typeface="Calibri" pitchFamily="34" charset="0"/>
                <a:cs typeface="Times New Roman" pitchFamily="18" charset="0"/>
              </a:rPr>
              <a:t>sosyo</a:t>
            </a:r>
            <a:r>
              <a:rPr lang="tr-TR" sz="1600" dirty="0">
                <a:solidFill>
                  <a:srgbClr val="000000"/>
                </a:solidFill>
                <a:latin typeface="Times New Roman" pitchFamily="18" charset="0"/>
                <a:ea typeface="Calibri" pitchFamily="34" charset="0"/>
                <a:cs typeface="Times New Roman" pitchFamily="18" charset="0"/>
              </a:rPr>
              <a:t>-k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rel yapılarına uygun olarak ger</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ekleşebileceğini savunurlar.</a:t>
            </a:r>
            <a:endParaRPr lang="tr-TR" sz="1600" dirty="0">
              <a:solidFill>
                <a:prstClr val="black"/>
              </a:solidFill>
              <a:latin typeface="Arial" pitchFamily="34" charset="0"/>
              <a:cs typeface="Arial" pitchFamily="34" charset="0"/>
            </a:endParaRPr>
          </a:p>
          <a:p>
            <a:pPr eaLnBrk="0" fontAlgn="base" hangingPunct="0">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4-Diyalektik Kuramlar:  </a:t>
            </a:r>
            <a:r>
              <a:rPr lang="tr-TR" sz="1600" dirty="0">
                <a:solidFill>
                  <a:srgbClr val="000000"/>
                </a:solidFill>
                <a:latin typeface="Times New Roman" pitchFamily="18" charset="0"/>
                <a:ea typeface="Calibri" pitchFamily="34" charset="0"/>
                <a:cs typeface="Times New Roman" pitchFamily="18" charset="0"/>
              </a:rPr>
              <a:t>K. </a:t>
            </a:r>
            <a:r>
              <a:rPr lang="tr-TR" sz="1600" dirty="0" err="1">
                <a:solidFill>
                  <a:srgbClr val="000000"/>
                </a:solidFill>
                <a:latin typeface="Times New Roman" pitchFamily="18" charset="0"/>
                <a:ea typeface="Calibri" pitchFamily="34" charset="0"/>
                <a:cs typeface="Times New Roman" pitchFamily="18" charset="0"/>
              </a:rPr>
              <a:t>Marx’ın</a:t>
            </a:r>
            <a:r>
              <a:rPr lang="tr-TR" sz="1600" dirty="0">
                <a:solidFill>
                  <a:srgbClr val="000000"/>
                </a:solidFill>
                <a:latin typeface="Times New Roman" pitchFamily="18" charset="0"/>
                <a:ea typeface="Calibri" pitchFamily="34" charset="0"/>
                <a:cs typeface="Times New Roman" pitchFamily="18" charset="0"/>
              </a:rPr>
              <a:t> savunuculuğunu yaptığı bu kuram, diyalektik ilişkiye dayalı tarihi maddecilik üzerine temellenir. Diyalektik yaklaşım, toplumsal alanda her varlığın zıtları bünyesinde barındırdığını, bu zıtların çatışmasıyla yeni bir durumun biçimlendiğini ve bu sürecin aynı tarzda devam ettiğini ileri sürmektedir. Marks’a göre bütün tarih, diyalektik ilişkiye dayalı üç döneme ayrılabilir. Bunlar, insanın özgür olduğu tez dönemi, teknolojinin </a:t>
            </a:r>
            <a:r>
              <a:rPr lang="tr-TR" sz="1600" dirty="0">
                <a:solidFill>
                  <a:prstClr val="black"/>
                </a:solidFill>
                <a:latin typeface="Century Schoolbook"/>
              </a:rPr>
              <a:t>etkili olduğu ve insanın yabancılaştığı antitez antitez dönemi ve de sınıfsız toplumun ortaya çıkacağı sentez dönemleridir.</a:t>
            </a:r>
            <a:endParaRPr lang="tr-TR"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7818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1952596" y="928671"/>
            <a:ext cx="8072494"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Orta Boy Kuramlar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B</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y</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k boy kuramların tersine, orta vadeli değişim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ş</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geliştiren kuramlardır. Orta boy kuramların amacı, genellikle ulusal sınırlarla belirlenen toplum birimleri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zerinde; demografik ve ekolojik değişimler,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 g</a:t>
            </a:r>
            <a:r>
              <a:rPr lang="tr-TR" sz="1600" dirty="0">
                <a:solidFill>
                  <a:srgbClr val="000000"/>
                </a:solidFill>
                <a:latin typeface="Calibri"/>
                <a:ea typeface="Calibri" pitchFamily="34" charset="0"/>
                <a:cs typeface="Times New Roman" pitchFamily="18" charset="0"/>
              </a:rPr>
              <a:t>öç</a:t>
            </a:r>
            <a:r>
              <a:rPr lang="tr-TR" sz="1600" dirty="0">
                <a:solidFill>
                  <a:srgbClr val="000000"/>
                </a:solidFill>
                <a:latin typeface="Times New Roman" pitchFamily="18" charset="0"/>
                <a:ea typeface="Calibri" pitchFamily="34" charset="0"/>
                <a:cs typeface="Times New Roman" pitchFamily="18" charset="0"/>
              </a:rPr>
              <a:t>ler, kentleşme, alt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rler ve sapan davranışlar, sosyal tabakalaşma, sosyal hareketlilik gibi konular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zerinde yoğunlaşmaktır. </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Orta boy kuramlardan biri yapısal işlevselciliktir. Bu yaklaşıma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re toplum birbirine bağımlı olan ve her biri meydana getirdiği b</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 daha iyi uyumunu sağlamak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 belirli işlevlere sahip olan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ğelerden meydana gelir. </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1930-60</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lar arasında Amerikan sosyolojisine egemen olan yapısal-işlevselci yaklaşım, pozitivist epistemolojik temeller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zerine kurulmuştur. Yapısal işlevselcilerde kuramın temel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ğesi sistemdir. Bu kuram, kendi kendini bir sistem kavramı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er</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evesi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erisinde toplumun her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ğesinin m</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mk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 olan en iyi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zeni sağlayacak bi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imde işlediği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ş</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ncesi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indedir. </a:t>
            </a:r>
            <a:r>
              <a:rPr lang="tr-TR" sz="1600" dirty="0" err="1">
                <a:solidFill>
                  <a:srgbClr val="000000"/>
                </a:solidFill>
                <a:latin typeface="Times New Roman" pitchFamily="18" charset="0"/>
                <a:ea typeface="Calibri" pitchFamily="34" charset="0"/>
                <a:cs typeface="Times New Roman" pitchFamily="18" charset="0"/>
              </a:rPr>
              <a:t>Talcott</a:t>
            </a:r>
            <a:r>
              <a:rPr lang="tr-TR" sz="1600" dirty="0">
                <a:solidFill>
                  <a:srgbClr val="000000"/>
                </a:solidFill>
                <a:latin typeface="Times New Roman" pitchFamily="18" charset="0"/>
                <a:ea typeface="Calibri" pitchFamily="34" charset="0"/>
                <a:cs typeface="Times New Roman" pitchFamily="18" charset="0"/>
              </a:rPr>
              <a:t> </a:t>
            </a:r>
            <a:r>
              <a:rPr lang="tr-TR" sz="1600" dirty="0" err="1">
                <a:solidFill>
                  <a:srgbClr val="000000"/>
                </a:solidFill>
                <a:latin typeface="Times New Roman" pitchFamily="18" charset="0"/>
                <a:ea typeface="Calibri" pitchFamily="34" charset="0"/>
                <a:cs typeface="Times New Roman" pitchFamily="18" charset="0"/>
              </a:rPr>
              <a:t>Parsons</a:t>
            </a:r>
            <a:r>
              <a:rPr lang="tr-TR" sz="1600" dirty="0">
                <a:solidFill>
                  <a:srgbClr val="000000"/>
                </a:solidFill>
                <a:latin typeface="Times New Roman" pitchFamily="18" charset="0"/>
                <a:ea typeface="Calibri" pitchFamily="34" charset="0"/>
                <a:cs typeface="Times New Roman" pitchFamily="18" charset="0"/>
              </a:rPr>
              <a:t>, Robert K. Metron gibi sosyologlar, yapısal-işlevselciliğin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nemli temsilcileri olarak zikredilebilir.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Diğer bir orta boy kuram ise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atışmacı yaklaşımdır. Bu yaklaşım toplumu, birbirleriyle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atışan unsurlardan meydana gelmiş bir b</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 olarak ele almaktadır.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atışmacı yaklaşımın toplum modelini şu şekilde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zetlemek m</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mk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 1. Her toplum her an değişime konu olur. 2. Her toplum her an toplumsal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atışmaya sahnedir. 3. Toplum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indeki her unsur onun değişimine katkıda bulunur. 4. Her toplum bazı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yelerinin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teki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yeler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zerindeki zorlamalara dayanır.</a:t>
            </a:r>
            <a:endParaRPr lang="tr-TR"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226078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1"/>
          <p:cNvSpPr>
            <a:spLocks noChangeArrowheads="1"/>
          </p:cNvSpPr>
          <p:nvPr/>
        </p:nvSpPr>
        <p:spPr bwMode="auto">
          <a:xfrm>
            <a:off x="1809720" y="1571613"/>
            <a:ext cx="8501090"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b="1" dirty="0">
                <a:solidFill>
                  <a:srgbClr val="000000"/>
                </a:solidFill>
                <a:latin typeface="Times New Roman" pitchFamily="18" charset="0"/>
                <a:ea typeface="Calibri" pitchFamily="34" charset="0"/>
                <a:cs typeface="Times New Roman" pitchFamily="18" charset="0"/>
              </a:rPr>
              <a:t>K</a:t>
            </a:r>
            <a:r>
              <a:rPr lang="tr-TR" b="1" dirty="0">
                <a:solidFill>
                  <a:srgbClr val="000000"/>
                </a:solidFill>
                <a:latin typeface="Calibri"/>
                <a:ea typeface="Calibri" pitchFamily="34" charset="0"/>
                <a:cs typeface="Times New Roman" pitchFamily="18" charset="0"/>
              </a:rPr>
              <a:t>üçü</a:t>
            </a:r>
            <a:r>
              <a:rPr lang="tr-TR" b="1" dirty="0">
                <a:solidFill>
                  <a:srgbClr val="000000"/>
                </a:solidFill>
                <a:latin typeface="Times New Roman" pitchFamily="18" charset="0"/>
                <a:ea typeface="Calibri" pitchFamily="34" charset="0"/>
                <a:cs typeface="Times New Roman" pitchFamily="18" charset="0"/>
              </a:rPr>
              <a:t>k Boy Kuramlar</a:t>
            </a:r>
            <a:endParaRPr lang="tr-TR"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dirty="0">
                <a:solidFill>
                  <a:srgbClr val="000000"/>
                </a:solidFill>
                <a:latin typeface="Times New Roman" pitchFamily="18" charset="0"/>
                <a:ea typeface="Calibri" pitchFamily="34" charset="0"/>
                <a:cs typeface="Times New Roman" pitchFamily="18" charset="0"/>
              </a:rPr>
              <a:t>Bu kuramlar, değişimin kaynağını kişi ve gruplarda ararlar. K</a:t>
            </a:r>
            <a:r>
              <a:rPr lang="tr-TR" dirty="0">
                <a:solidFill>
                  <a:srgbClr val="000000"/>
                </a:solidFill>
                <a:latin typeface="Calibri"/>
                <a:ea typeface="Calibri" pitchFamily="34" charset="0"/>
                <a:cs typeface="Times New Roman" pitchFamily="18" charset="0"/>
              </a:rPr>
              <a:t>üçü</a:t>
            </a:r>
            <a:r>
              <a:rPr lang="tr-TR" dirty="0">
                <a:solidFill>
                  <a:srgbClr val="000000"/>
                </a:solidFill>
                <a:latin typeface="Times New Roman" pitchFamily="18" charset="0"/>
                <a:ea typeface="Calibri" pitchFamily="34" charset="0"/>
                <a:cs typeface="Times New Roman" pitchFamily="18" charset="0"/>
              </a:rPr>
              <a:t>k boy kuramlar da orta boy kuramlar gibi değişimi aşağıdan yukarı giden bir s</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re</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 olarak g</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r</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rler. Bu kuramları, iki tipte ele almak m</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mk</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nd</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r: Grupsal yaklaşım ve bireysel yaklaşım</a:t>
            </a:r>
            <a:endParaRPr lang="tr-TR"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dirty="0">
                <a:solidFill>
                  <a:srgbClr val="000000"/>
                </a:solidFill>
                <a:latin typeface="Times New Roman" pitchFamily="18" charset="0"/>
                <a:ea typeface="Calibri" pitchFamily="34" charset="0"/>
                <a:cs typeface="Times New Roman" pitchFamily="18" charset="0"/>
              </a:rPr>
              <a:t>G</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n</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m</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zde genellikle sosyal psikoloji tarafından geliştirilmiş olan grupsal d</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zlemdeki sosyal değişimci kuramlar, temelde iki tip değişim </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zerinde dururlar. Bunlardan birincisi grup yoluyla bireyde temin edilen değişim, ikincisi ise bir b</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t</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n olarak grubun değişimidir. Bu iki değişimin birbirinden ayrı olmadıkları a</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ıktır.</a:t>
            </a:r>
            <a:endParaRPr lang="tr-TR"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dirty="0">
                <a:solidFill>
                  <a:srgbClr val="000000"/>
                </a:solidFill>
                <a:latin typeface="Times New Roman" pitchFamily="18" charset="0"/>
                <a:ea typeface="Calibri" pitchFamily="34" charset="0"/>
                <a:cs typeface="Times New Roman" pitchFamily="18" charset="0"/>
              </a:rPr>
              <a:t>J.L. </a:t>
            </a:r>
            <a:r>
              <a:rPr lang="tr-TR" dirty="0" err="1">
                <a:solidFill>
                  <a:srgbClr val="000000"/>
                </a:solidFill>
                <a:latin typeface="Times New Roman" pitchFamily="18" charset="0"/>
                <a:ea typeface="Calibri" pitchFamily="34" charset="0"/>
                <a:cs typeface="Times New Roman" pitchFamily="18" charset="0"/>
              </a:rPr>
              <a:t>Moren</a:t>
            </a:r>
            <a:r>
              <a:rPr lang="tr-TR" dirty="0" err="1">
                <a:solidFill>
                  <a:srgbClr val="000000"/>
                </a:solidFill>
                <a:latin typeface="Calibri"/>
                <a:ea typeface="Calibri" pitchFamily="34" charset="0"/>
                <a:cs typeface="Times New Roman" pitchFamily="18" charset="0"/>
              </a:rPr>
              <a:t>’</a:t>
            </a:r>
            <a:r>
              <a:rPr lang="tr-TR" dirty="0" err="1">
                <a:solidFill>
                  <a:srgbClr val="000000"/>
                </a:solidFill>
                <a:latin typeface="Times New Roman" pitchFamily="18" charset="0"/>
                <a:ea typeface="Calibri" pitchFamily="34" charset="0"/>
                <a:cs typeface="Times New Roman" pitchFamily="18" charset="0"/>
              </a:rPr>
              <a:t>nun</a:t>
            </a:r>
            <a:r>
              <a:rPr lang="tr-TR" dirty="0">
                <a:solidFill>
                  <a:srgbClr val="000000"/>
                </a:solidFill>
                <a:latin typeface="Times New Roman" pitchFamily="18" charset="0"/>
                <a:ea typeface="Calibri" pitchFamily="34" charset="0"/>
                <a:cs typeface="Times New Roman" pitchFamily="18" charset="0"/>
              </a:rPr>
              <a:t> </a:t>
            </a:r>
            <a:r>
              <a:rPr lang="tr-TR" dirty="0" err="1">
                <a:solidFill>
                  <a:srgbClr val="000000"/>
                </a:solidFill>
                <a:latin typeface="Times New Roman" pitchFamily="18" charset="0"/>
                <a:ea typeface="Calibri" pitchFamily="34" charset="0"/>
                <a:cs typeface="Times New Roman" pitchFamily="18" charset="0"/>
              </a:rPr>
              <a:t>sosyometrisi</a:t>
            </a:r>
            <a:r>
              <a:rPr lang="tr-TR" dirty="0">
                <a:solidFill>
                  <a:srgbClr val="000000"/>
                </a:solidFill>
                <a:latin typeface="Times New Roman" pitchFamily="18" charset="0"/>
                <a:ea typeface="Calibri" pitchFamily="34" charset="0"/>
                <a:cs typeface="Times New Roman" pitchFamily="18" charset="0"/>
              </a:rPr>
              <a:t> grupsal yaklaşıma </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rnek olarak alınabilir. </a:t>
            </a:r>
            <a:r>
              <a:rPr lang="tr-TR" dirty="0" err="1">
                <a:solidFill>
                  <a:srgbClr val="000000"/>
                </a:solidFill>
                <a:latin typeface="Times New Roman" pitchFamily="18" charset="0"/>
                <a:ea typeface="Calibri" pitchFamily="34" charset="0"/>
                <a:cs typeface="Times New Roman" pitchFamily="18" charset="0"/>
              </a:rPr>
              <a:t>Sosyometri</a:t>
            </a:r>
            <a:r>
              <a:rPr lang="tr-TR" dirty="0">
                <a:solidFill>
                  <a:srgbClr val="000000"/>
                </a:solidFill>
                <a:latin typeface="Times New Roman" pitchFamily="18" charset="0"/>
                <a:ea typeface="Calibri" pitchFamily="34" charset="0"/>
                <a:cs typeface="Times New Roman" pitchFamily="18" charset="0"/>
              </a:rPr>
              <a:t>, grup i</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indeki insan ilişkilerini canlı iken, </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l</a:t>
            </a:r>
            <a:r>
              <a:rPr lang="tr-TR" dirty="0">
                <a:solidFill>
                  <a:srgbClr val="000000"/>
                </a:solidFill>
                <a:latin typeface="Calibri"/>
                <a:ea typeface="Calibri" pitchFamily="34" charset="0"/>
                <a:cs typeface="Times New Roman" pitchFamily="18" charset="0"/>
              </a:rPr>
              <a:t>çü</a:t>
            </a:r>
            <a:r>
              <a:rPr lang="tr-TR" dirty="0">
                <a:solidFill>
                  <a:srgbClr val="000000"/>
                </a:solidFill>
                <a:latin typeface="Times New Roman" pitchFamily="18" charset="0"/>
                <a:ea typeface="Calibri" pitchFamily="34" charset="0"/>
                <a:cs typeface="Times New Roman" pitchFamily="18" charset="0"/>
              </a:rPr>
              <a:t>ye vurmaya </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alışan, yani insan ilişkilerini belli gruplar i</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inde meydana gelişleri esnasında inceleyen bir bilim dalıdır.</a:t>
            </a:r>
            <a:endParaRPr lang="tr-TR"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894650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1"/>
          <p:cNvSpPr>
            <a:spLocks noChangeArrowheads="1"/>
          </p:cNvSpPr>
          <p:nvPr/>
        </p:nvSpPr>
        <p:spPr bwMode="auto">
          <a:xfrm>
            <a:off x="2095472" y="1000109"/>
            <a:ext cx="8001056" cy="32932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IV-Toplumsal Değişim-Din Etkileşimi</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Din ve toplumsal değişim ilişkisi iki başlık altında incelenmektedir. Bunlardan ilki dinin etkili olduğu din toplumsal değişim ilişkisi ikincisi ise toplumsal değişimin etkili olduğu toplumsal değişim- din ilişkisidir.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Dinin Etkili Olduğu Toplumsal Değişim-Din İlişkisi</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1. Toplumsal Değişimi Yavaşlatıcı veya Engelleyici Bir Etken Olarak Din</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Dinin, toplumsal değişimi yavaşlatıcı veya engelleyici bir etken olması, dinin etkili olduğu toplumsal değişim </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 din ilişkilerinde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zlenebilen hususlardan biridir. Toplumsal istikrar fakt</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olarak din, istikrarı koruyarak toplum hayatında dengeli bir devamlılık temin edilmesinde etkili bir rol oynayabilmektedir. Bunun en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nemli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rneklerinden birisi ise insanların </a:t>
            </a:r>
            <a:r>
              <a:rPr lang="tr-TR" sz="1600" dirty="0" err="1">
                <a:solidFill>
                  <a:srgbClr val="000000"/>
                </a:solidFill>
                <a:latin typeface="Times New Roman" pitchFamily="18" charset="0"/>
                <a:ea typeface="Calibri" pitchFamily="34" charset="0"/>
                <a:cs typeface="Times New Roman" pitchFamily="18" charset="0"/>
              </a:rPr>
              <a:t>ahiret</a:t>
            </a:r>
            <a:r>
              <a:rPr lang="tr-TR" sz="1600" dirty="0">
                <a:solidFill>
                  <a:srgbClr val="000000"/>
                </a:solidFill>
                <a:latin typeface="Times New Roman" pitchFamily="18" charset="0"/>
                <a:ea typeface="Calibri" pitchFamily="34" charset="0"/>
                <a:cs typeface="Times New Roman" pitchFamily="18" charset="0"/>
              </a:rPr>
              <a:t> hayatına inanmalarıdır. </a:t>
            </a:r>
            <a:r>
              <a:rPr lang="tr-TR" sz="1600" dirty="0">
                <a:solidFill>
                  <a:srgbClr val="000000"/>
                </a:solidFill>
                <a:latin typeface="Calibri"/>
                <a:ea typeface="Calibri" pitchFamily="34" charset="0"/>
                <a:cs typeface="Times New Roman" pitchFamily="18" charset="0"/>
              </a:rPr>
              <a:t>Çü</a:t>
            </a:r>
            <a:r>
              <a:rPr lang="tr-TR" sz="1600" dirty="0">
                <a:solidFill>
                  <a:srgbClr val="000000"/>
                </a:solidFill>
                <a:latin typeface="Times New Roman" pitchFamily="18" charset="0"/>
                <a:ea typeface="Calibri" pitchFamily="34" charset="0"/>
                <a:cs typeface="Times New Roman" pitchFamily="18" charset="0"/>
              </a:rPr>
              <a:t>nk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insanlar </a:t>
            </a:r>
            <a:r>
              <a:rPr lang="tr-TR" sz="1600" dirty="0" err="1">
                <a:solidFill>
                  <a:srgbClr val="000000"/>
                </a:solidFill>
                <a:latin typeface="Times New Roman" pitchFamily="18" charset="0"/>
                <a:ea typeface="Calibri" pitchFamily="34" charset="0"/>
                <a:cs typeface="Times New Roman" pitchFamily="18" charset="0"/>
              </a:rPr>
              <a:t>ahirete</a:t>
            </a:r>
            <a:r>
              <a:rPr lang="tr-TR" sz="1600" dirty="0">
                <a:solidFill>
                  <a:srgbClr val="000000"/>
                </a:solidFill>
                <a:latin typeface="Times New Roman" pitchFamily="18" charset="0"/>
                <a:ea typeface="Calibri" pitchFamily="34" charset="0"/>
                <a:cs typeface="Times New Roman" pitchFamily="18" charset="0"/>
              </a:rPr>
              <a:t> inanarak pek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ok haksızlık karşısında susarak ve itiraz etmeyerek yapılanların cezasının </a:t>
            </a:r>
            <a:r>
              <a:rPr lang="tr-TR" sz="1600" dirty="0" err="1">
                <a:solidFill>
                  <a:srgbClr val="000000"/>
                </a:solidFill>
                <a:latin typeface="Times New Roman" pitchFamily="18" charset="0"/>
                <a:ea typeface="Calibri" pitchFamily="34" charset="0"/>
                <a:cs typeface="Times New Roman" pitchFamily="18" charset="0"/>
              </a:rPr>
              <a:t>ahirette</a:t>
            </a:r>
            <a:r>
              <a:rPr lang="tr-TR" sz="1600" dirty="0">
                <a:solidFill>
                  <a:srgbClr val="000000"/>
                </a:solidFill>
                <a:latin typeface="Times New Roman" pitchFamily="18" charset="0"/>
                <a:ea typeface="Calibri" pitchFamily="34" charset="0"/>
                <a:cs typeface="Times New Roman" pitchFamily="18" charset="0"/>
              </a:rPr>
              <a:t> verileceğini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ş</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nmektedirler.</a:t>
            </a:r>
            <a:endParaRPr lang="tr-TR"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340511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1"/>
          <p:cNvSpPr>
            <a:spLocks noChangeArrowheads="1"/>
          </p:cNvSpPr>
          <p:nvPr/>
        </p:nvSpPr>
        <p:spPr bwMode="auto">
          <a:xfrm>
            <a:off x="1952596" y="1214423"/>
            <a:ext cx="842968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2. Toplumsal Değişimi Takviye Edici Bir Etken Olarak Din</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Tarihte ve g</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m</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zde dinin toplumsal değişimde takviye edici bir etken olarak da rol fark edilebilir.  Dinin bu y</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ndeki rol</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Hıristiyanlıkta, İslamiyet</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te hatta diğer pek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ok dinlerde ya da dini oluşumda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rmek m</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mk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 Dinler, kendilerine karşı olmadıklarını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kleri durumlarda değişimi desteklemekte, dindarlar, değişimi ve değişim akt</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rlerini takviye etmektedirler.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 </a:t>
            </a:r>
            <a:r>
              <a:rPr lang="tr-TR" sz="1600" dirty="0" err="1">
                <a:solidFill>
                  <a:srgbClr val="000000"/>
                </a:solidFill>
                <a:latin typeface="Times New Roman" pitchFamily="18" charset="0"/>
                <a:ea typeface="Calibri" pitchFamily="34" charset="0"/>
                <a:cs typeface="Times New Roman" pitchFamily="18" charset="0"/>
              </a:rPr>
              <a:t>Max</a:t>
            </a:r>
            <a:r>
              <a:rPr lang="tr-TR" sz="1600" dirty="0">
                <a:solidFill>
                  <a:srgbClr val="000000"/>
                </a:solidFill>
                <a:latin typeface="Times New Roman" pitchFamily="18" charset="0"/>
                <a:ea typeface="Calibri" pitchFamily="34" charset="0"/>
                <a:cs typeface="Times New Roman" pitchFamily="18" charset="0"/>
              </a:rPr>
              <a:t> </a:t>
            </a:r>
            <a:r>
              <a:rPr lang="tr-TR" sz="1600" dirty="0" err="1">
                <a:solidFill>
                  <a:srgbClr val="000000"/>
                </a:solidFill>
                <a:latin typeface="Times New Roman" pitchFamily="18" charset="0"/>
                <a:ea typeface="Calibri" pitchFamily="34" charset="0"/>
                <a:cs typeface="Times New Roman" pitchFamily="18" charset="0"/>
              </a:rPr>
              <a:t>Weber</a:t>
            </a:r>
            <a:r>
              <a:rPr lang="tr-TR" sz="1600" dirty="0">
                <a:solidFill>
                  <a:srgbClr val="000000"/>
                </a:solidFill>
                <a:latin typeface="Times New Roman" pitchFamily="18" charset="0"/>
                <a:ea typeface="Calibri" pitchFamily="34" charset="0"/>
                <a:cs typeface="Times New Roman" pitchFamily="18" charset="0"/>
              </a:rPr>
              <a:t>, Batı toplumlarındaki k</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kl</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değişimler bağlamında modern kapitalizmin ortaya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ıkıp gelişmesinde Protestanlığın rol</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zerinde durmuştur. Ona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re modern anlamıyla kapitalizmin oluşmasında, Batı</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da, </a:t>
            </a:r>
            <a:r>
              <a:rPr lang="tr-TR" sz="1600" dirty="0" err="1">
                <a:solidFill>
                  <a:srgbClr val="000000"/>
                </a:solidFill>
                <a:latin typeface="Times New Roman" pitchFamily="18" charset="0"/>
                <a:ea typeface="Calibri" pitchFamily="34" charset="0"/>
                <a:cs typeface="Times New Roman" pitchFamily="18" charset="0"/>
              </a:rPr>
              <a:t>Kalvinist</a:t>
            </a:r>
            <a:r>
              <a:rPr lang="tr-TR" sz="1600" dirty="0">
                <a:solidFill>
                  <a:srgbClr val="000000"/>
                </a:solidFill>
                <a:latin typeface="Times New Roman" pitchFamily="18" charset="0"/>
                <a:ea typeface="Calibri" pitchFamily="34" charset="0"/>
                <a:cs typeface="Times New Roman" pitchFamily="18" charset="0"/>
              </a:rPr>
              <a:t>, </a:t>
            </a:r>
            <a:r>
              <a:rPr lang="tr-TR" sz="1600" dirty="0" err="1">
                <a:solidFill>
                  <a:srgbClr val="000000"/>
                </a:solidFill>
                <a:latin typeface="Times New Roman" pitchFamily="18" charset="0"/>
                <a:ea typeface="Calibri" pitchFamily="34" charset="0"/>
                <a:cs typeface="Times New Roman" pitchFamily="18" charset="0"/>
              </a:rPr>
              <a:t>Pietist</a:t>
            </a:r>
            <a:r>
              <a:rPr lang="tr-TR" sz="1600" dirty="0">
                <a:solidFill>
                  <a:srgbClr val="000000"/>
                </a:solidFill>
                <a:latin typeface="Times New Roman" pitchFamily="18" charset="0"/>
                <a:ea typeface="Calibri" pitchFamily="34" charset="0"/>
                <a:cs typeface="Times New Roman" pitchFamily="18" charset="0"/>
              </a:rPr>
              <a:t>, </a:t>
            </a:r>
            <a:r>
              <a:rPr lang="tr-TR" sz="1600" dirty="0" err="1">
                <a:solidFill>
                  <a:srgbClr val="000000"/>
                </a:solidFill>
                <a:latin typeface="Times New Roman" pitchFamily="18" charset="0"/>
                <a:ea typeface="Calibri" pitchFamily="34" charset="0"/>
                <a:cs typeface="Times New Roman" pitchFamily="18" charset="0"/>
              </a:rPr>
              <a:t>Baptist</a:t>
            </a:r>
            <a:r>
              <a:rPr lang="tr-TR" sz="1600" dirty="0">
                <a:solidFill>
                  <a:srgbClr val="000000"/>
                </a:solidFill>
                <a:latin typeface="Times New Roman" pitchFamily="18" charset="0"/>
                <a:ea typeface="Calibri" pitchFamily="34" charset="0"/>
                <a:cs typeface="Times New Roman" pitchFamily="18" charset="0"/>
              </a:rPr>
              <a:t> ve </a:t>
            </a:r>
            <a:r>
              <a:rPr lang="tr-TR" sz="1600" dirty="0" err="1">
                <a:solidFill>
                  <a:srgbClr val="000000"/>
                </a:solidFill>
                <a:latin typeface="Times New Roman" pitchFamily="18" charset="0"/>
                <a:ea typeface="Calibri" pitchFamily="34" charset="0"/>
                <a:cs typeface="Times New Roman" pitchFamily="18" charset="0"/>
              </a:rPr>
              <a:t>Metodist</a:t>
            </a:r>
            <a:r>
              <a:rPr lang="tr-TR" sz="1600" dirty="0">
                <a:solidFill>
                  <a:srgbClr val="000000"/>
                </a:solidFill>
                <a:latin typeface="Times New Roman" pitchFamily="18" charset="0"/>
                <a:ea typeface="Calibri" pitchFamily="34" charset="0"/>
                <a:cs typeface="Times New Roman" pitchFamily="18" charset="0"/>
              </a:rPr>
              <a:t> Protestan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evrelerin yaşayışında beliren </a:t>
            </a:r>
            <a:r>
              <a:rPr lang="tr-TR" sz="1600" dirty="0" err="1">
                <a:solidFill>
                  <a:srgbClr val="000000"/>
                </a:solidFill>
                <a:latin typeface="Times New Roman" pitchFamily="18" charset="0"/>
                <a:ea typeface="Calibri" pitchFamily="34" charset="0"/>
                <a:cs typeface="Times New Roman" pitchFamily="18" charset="0"/>
              </a:rPr>
              <a:t>p</a:t>
            </a:r>
            <a:r>
              <a:rPr lang="tr-TR" sz="1600" dirty="0" err="1">
                <a:solidFill>
                  <a:srgbClr val="000000"/>
                </a:solidFill>
                <a:latin typeface="Calibri"/>
                <a:ea typeface="Calibri" pitchFamily="34" charset="0"/>
                <a:cs typeface="Times New Roman" pitchFamily="18" charset="0"/>
              </a:rPr>
              <a:t>ü</a:t>
            </a:r>
            <a:r>
              <a:rPr lang="tr-TR" sz="1600" dirty="0" err="1">
                <a:solidFill>
                  <a:srgbClr val="000000"/>
                </a:solidFill>
                <a:latin typeface="Times New Roman" pitchFamily="18" charset="0"/>
                <a:ea typeface="Calibri" pitchFamily="34" charset="0"/>
                <a:cs typeface="Times New Roman" pitchFamily="18" charset="0"/>
              </a:rPr>
              <a:t>ritanizm</a:t>
            </a:r>
            <a:r>
              <a:rPr lang="tr-TR" sz="1600" dirty="0">
                <a:solidFill>
                  <a:srgbClr val="000000"/>
                </a:solidFill>
                <a:latin typeface="Times New Roman" pitchFamily="18" charset="0"/>
                <a:ea typeface="Calibri" pitchFamily="34" charset="0"/>
                <a:cs typeface="Times New Roman" pitchFamily="18" charset="0"/>
              </a:rPr>
              <a:t> bi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imindeki bir zahitlik anlayışının etkisi b</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y</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k olmuştur.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İslam</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ın doğduğu d</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neme baktığımızda da İslamiyet</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in toplumsal adaletsizliği ortadan kaldırarak ahlaki temellere dayanan bir toplum oluşturma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abası k</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kl</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bir toplumsal değişimi meydana getirmiştir. Bu anlamda İslam dini bu y</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nde bir toplumsal değişimi engellemenin aksine teşvik edici bir rol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stlenmektedir.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Din ayrıca,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atışma yoluyla toplumsal değişimde takviye edici bir etken olabilir. Din her zaman b</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nleştirici bir rol oynamamıştır, bazen şiddetli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atışmalara da sebep olmuştur.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rneğin R. K. </a:t>
            </a:r>
            <a:r>
              <a:rPr lang="tr-TR" sz="1600" dirty="0" err="1">
                <a:solidFill>
                  <a:srgbClr val="000000"/>
                </a:solidFill>
                <a:latin typeface="Times New Roman" pitchFamily="18" charset="0"/>
                <a:ea typeface="Calibri" pitchFamily="34" charset="0"/>
                <a:cs typeface="Times New Roman" pitchFamily="18" charset="0"/>
              </a:rPr>
              <a:t>Merton</a:t>
            </a:r>
            <a:r>
              <a:rPr lang="tr-TR" sz="1600" dirty="0" err="1">
                <a:solidFill>
                  <a:srgbClr val="000000"/>
                </a:solidFill>
                <a:latin typeface="Calibri"/>
                <a:ea typeface="Calibri" pitchFamily="34" charset="0"/>
                <a:cs typeface="Times New Roman" pitchFamily="18" charset="0"/>
              </a:rPr>
              <a:t>’</a:t>
            </a:r>
            <a:r>
              <a:rPr lang="tr-TR" sz="1600" dirty="0" err="1">
                <a:solidFill>
                  <a:srgbClr val="000000"/>
                </a:solidFill>
                <a:latin typeface="Times New Roman" pitchFamily="18" charset="0"/>
                <a:ea typeface="Calibri" pitchFamily="34" charset="0"/>
                <a:cs typeface="Times New Roman" pitchFamily="18" charset="0"/>
              </a:rPr>
              <a:t>a</a:t>
            </a:r>
            <a:r>
              <a:rPr lang="tr-TR" sz="1600" dirty="0">
                <a:solidFill>
                  <a:srgbClr val="000000"/>
                </a:solidFill>
                <a:latin typeface="Times New Roman" pitchFamily="18" charset="0"/>
                <a:ea typeface="Calibri" pitchFamily="34" charset="0"/>
                <a:cs typeface="Times New Roman" pitchFamily="18" charset="0"/>
              </a:rPr>
              <a:t>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re inan</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 yapılan savaşlar,dinin yıkıcı g</a:t>
            </a:r>
            <a:r>
              <a:rPr lang="tr-TR" sz="1600" dirty="0">
                <a:solidFill>
                  <a:srgbClr val="000000"/>
                </a:solidFill>
                <a:latin typeface="Calibri"/>
                <a:ea typeface="Calibri" pitchFamily="34" charset="0"/>
                <a:cs typeface="Times New Roman" pitchFamily="18" charset="0"/>
              </a:rPr>
              <a:t>üç</a:t>
            </a:r>
            <a:r>
              <a:rPr lang="tr-TR" sz="1600" dirty="0">
                <a:solidFill>
                  <a:srgbClr val="000000"/>
                </a:solidFill>
                <a:latin typeface="Times New Roman" pitchFamily="18" charset="0"/>
                <a:ea typeface="Calibri" pitchFamily="34" charset="0"/>
                <a:cs typeface="Times New Roman" pitchFamily="18" charset="0"/>
              </a:rPr>
              <a:t>lerine işaret etmektedir. Bazı dini sistemler, egemenli kabul ederler; diğer bir kısmı ise,egemenlik altında bulunanlara, mevcut egemenlik ilişkilerini yıkmanın y</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ce dini bir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rev olduğuna dair dayanak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er</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evesi temin ederler.</a:t>
            </a:r>
            <a:endParaRPr lang="tr-TR"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7675048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10.xml.rels><?xml version="1.0" encoding="UTF-8" standalone="yes"?>
<Relationships xmlns="http://schemas.openxmlformats.org/package/2006/relationships"><Relationship Id="rId1" Type="http://schemas.openxmlformats.org/officeDocument/2006/relationships/image" Target="../media/image1.jpeg"/></Relationships>
</file>

<file path=ppt/theme/_rels/theme11.xml.rels><?xml version="1.0" encoding="UTF-8" standalone="yes"?>
<Relationships xmlns="http://schemas.openxmlformats.org/package/2006/relationships"><Relationship Id="rId1" Type="http://schemas.openxmlformats.org/officeDocument/2006/relationships/image" Target="../media/image1.jpeg"/></Relationships>
</file>

<file path=ppt/theme/_rels/theme12.xml.rels><?xml version="1.0" encoding="UTF-8" standalone="yes"?>
<Relationships xmlns="http://schemas.openxmlformats.org/package/2006/relationships"><Relationship Id="rId1" Type="http://schemas.openxmlformats.org/officeDocument/2006/relationships/image" Target="../media/image1.jpeg"/></Relationships>
</file>

<file path=ppt/theme/_rels/theme13.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_rels/them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10.xml><?xml version="1.0" encoding="utf-8"?>
<a:theme xmlns:a="http://schemas.openxmlformats.org/drawingml/2006/main" name="9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11.xml><?xml version="1.0" encoding="utf-8"?>
<a:theme xmlns:a="http://schemas.openxmlformats.org/drawingml/2006/main" name="10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12.xml><?xml version="1.0" encoding="utf-8"?>
<a:theme xmlns:a="http://schemas.openxmlformats.org/drawingml/2006/main" name="11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13.xml><?xml version="1.0" encoding="utf-8"?>
<a:theme xmlns:a="http://schemas.openxmlformats.org/drawingml/2006/main" name="12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1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2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4.xml><?xml version="1.0" encoding="utf-8"?>
<a:theme xmlns:a="http://schemas.openxmlformats.org/drawingml/2006/main" name="3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5.xml><?xml version="1.0" encoding="utf-8"?>
<a:theme xmlns:a="http://schemas.openxmlformats.org/drawingml/2006/main" name="4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6.xml><?xml version="1.0" encoding="utf-8"?>
<a:theme xmlns:a="http://schemas.openxmlformats.org/drawingml/2006/main" name="5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7.xml><?xml version="1.0" encoding="utf-8"?>
<a:theme xmlns:a="http://schemas.openxmlformats.org/drawingml/2006/main" name="6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8.xml><?xml version="1.0" encoding="utf-8"?>
<a:theme xmlns:a="http://schemas.openxmlformats.org/drawingml/2006/main" name="7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9.xml><?xml version="1.0" encoding="utf-8"?>
<a:theme xmlns:a="http://schemas.openxmlformats.org/drawingml/2006/main" name="8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2801</Words>
  <Application>Microsoft Office PowerPoint</Application>
  <PresentationFormat>Geniş ekran</PresentationFormat>
  <Paragraphs>66</Paragraphs>
  <Slides>13</Slides>
  <Notes>0</Notes>
  <HiddenSlides>0</HiddenSlides>
  <MMClips>0</MMClips>
  <ScaleCrop>false</ScaleCrop>
  <HeadingPairs>
    <vt:vector size="6" baseType="variant">
      <vt:variant>
        <vt:lpstr>Kullanılan Yazı Tipleri</vt:lpstr>
      </vt:variant>
      <vt:variant>
        <vt:i4>6</vt:i4>
      </vt:variant>
      <vt:variant>
        <vt:lpstr>Tema</vt:lpstr>
      </vt:variant>
      <vt:variant>
        <vt:i4>13</vt:i4>
      </vt:variant>
      <vt:variant>
        <vt:lpstr>Slayt Başlıkları</vt:lpstr>
      </vt:variant>
      <vt:variant>
        <vt:i4>13</vt:i4>
      </vt:variant>
    </vt:vector>
  </HeadingPairs>
  <TitlesOfParts>
    <vt:vector size="32" baseType="lpstr">
      <vt:lpstr>Arial</vt:lpstr>
      <vt:lpstr>Calibri</vt:lpstr>
      <vt:lpstr>Century Schoolbook</vt:lpstr>
      <vt:lpstr>Times New Roman</vt:lpstr>
      <vt:lpstr>Wingdings</vt:lpstr>
      <vt:lpstr>Wingdings 2</vt:lpstr>
      <vt:lpstr>Cumba</vt:lpstr>
      <vt:lpstr>1_Cumba</vt:lpstr>
      <vt:lpstr>2_Cumba</vt:lpstr>
      <vt:lpstr>3_Cumba</vt:lpstr>
      <vt:lpstr>4_Cumba</vt:lpstr>
      <vt:lpstr>5_Cumba</vt:lpstr>
      <vt:lpstr>6_Cumba</vt:lpstr>
      <vt:lpstr>7_Cumba</vt:lpstr>
      <vt:lpstr>8_Cumba</vt:lpstr>
      <vt:lpstr>9_Cumba</vt:lpstr>
      <vt:lpstr>10_Cumba</vt:lpstr>
      <vt:lpstr>11_Cumba</vt:lpstr>
      <vt:lpstr>12_Cumba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Esra</dc:creator>
  <cp:lastModifiedBy>Esra</cp:lastModifiedBy>
  <cp:revision>1</cp:revision>
  <dcterms:created xsi:type="dcterms:W3CDTF">2018-03-07T12:37:28Z</dcterms:created>
  <dcterms:modified xsi:type="dcterms:W3CDTF">2018-03-07T12:37:33Z</dcterms:modified>
</cp:coreProperties>
</file>