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63" r:id="rId4"/>
    <p:sldId id="310" r:id="rId5"/>
    <p:sldId id="309" r:id="rId6"/>
    <p:sldId id="266" r:id="rId7"/>
    <p:sldId id="267" r:id="rId8"/>
    <p:sldId id="268" r:id="rId9"/>
    <p:sldId id="296" r:id="rId10"/>
    <p:sldId id="384" r:id="rId11"/>
    <p:sldId id="321" r:id="rId12"/>
    <p:sldId id="383" r:id="rId13"/>
    <p:sldId id="271" r:id="rId14"/>
    <p:sldId id="322" r:id="rId15"/>
    <p:sldId id="302" r:id="rId16"/>
    <p:sldId id="298" r:id="rId17"/>
    <p:sldId id="327" r:id="rId18"/>
    <p:sldId id="273" r:id="rId19"/>
    <p:sldId id="303" r:id="rId20"/>
    <p:sldId id="274" r:id="rId21"/>
    <p:sldId id="330" r:id="rId22"/>
    <p:sldId id="329" r:id="rId23"/>
    <p:sldId id="328" r:id="rId24"/>
    <p:sldId id="397" r:id="rId25"/>
    <p:sldId id="399" r:id="rId26"/>
    <p:sldId id="40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66CC"/>
    <a:srgbClr val="CAE8A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2B43A0-B704-467C-90DD-D8F2875BFF12}" type="slidenum">
              <a:rPr lang="tr-TR" sz="1200">
                <a:solidFill>
                  <a:schemeClr val="tx1"/>
                </a:solidFill>
              </a:rPr>
              <a:pPr eaLnBrk="1" hangingPunct="1"/>
              <a:t>11</a:t>
            </a:fld>
            <a:endParaRPr lang="tr-TR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vzuat.gov.tr/MevzuatMetin/1.5.6331.pdf" TargetMode="External"/><Relationship Id="rId2" Type="http://schemas.openxmlformats.org/officeDocument/2006/relationships/hyperlink" Target="https://isgkatip.ailevecalisma.gov.tr/Logou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b.org.tr/mevzuat/index.php?option=com_content&amp;view=article&amp;id=939:-salii-ve-guevenl-hzmetler-yoenetmel&amp;Itemid=33" TargetMode="External"/><Relationship Id="rId4" Type="http://schemas.openxmlformats.org/officeDocument/2006/relationships/hyperlink" Target="https://www.resmigazete.gov.tr/eskiler/2015/04/20150430-5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JEM 425</a:t>
              </a:r>
            </a:p>
            <a:p>
              <a:pPr algn="ctr"/>
              <a:r>
                <a:rPr lang="tr-TR" sz="5400" b="1" dirty="0" smtClean="0">
                  <a:solidFill>
                    <a:srgbClr val="FF0000"/>
                  </a:solidFill>
                </a:rPr>
                <a:t>İŞ 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398"/>
            <a:ext cx="10515600" cy="1325563"/>
          </a:xfrm>
        </p:spPr>
        <p:txBody>
          <a:bodyPr/>
          <a:lstStyle/>
          <a:p>
            <a:r>
              <a:rPr lang="tr-TR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DÜNDEN  BUGÜNE İŞ KANUNLARI</a:t>
            </a:r>
            <a:endParaRPr lang="tr-TR" dirty="0"/>
          </a:p>
        </p:txBody>
      </p:sp>
      <p:pic>
        <p:nvPicPr>
          <p:cNvPr id="4" name="Picture 4" descr="a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01" y="1944961"/>
            <a:ext cx="5205746" cy="43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4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Sd0tE5oOnbAcITMx-X2QCFB-M0iYaro5RHqfESqFDvEiCRf0j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249"/>
            <a:ext cx="6785811" cy="28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09BC91-4C30-4D8B-A635-6AD5ED36D6AE}" type="slidenum">
              <a:rPr lang="en-US" sz="1200">
                <a:solidFill>
                  <a:srgbClr val="D38E27"/>
                </a:solidFill>
              </a:rPr>
              <a:pPr eaLnBrk="1" hangingPunct="1"/>
              <a:t>11</a:t>
            </a:fld>
            <a:endParaRPr lang="en-US" sz="1200">
              <a:solidFill>
                <a:srgbClr val="D38E27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368698"/>
          </a:xfrm>
        </p:spPr>
        <p:txBody>
          <a:bodyPr/>
          <a:lstStyle/>
          <a:p>
            <a:pPr algn="ctr">
              <a:defRPr/>
            </a:pPr>
            <a:r>
              <a:rPr lang="tr-TR" sz="2800" dirty="0"/>
              <a:t>     </a:t>
            </a:r>
            <a:endParaRPr lang="tr-TR" sz="4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00463" y="363810"/>
            <a:ext cx="10198768" cy="411770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u="sng" dirty="0" smtClean="0">
                <a:solidFill>
                  <a:srgbClr val="FF0000"/>
                </a:solidFill>
              </a:rPr>
              <a:t>İlk İş Kanunu</a:t>
            </a:r>
            <a:r>
              <a:rPr lang="tr-TR" sz="3600" b="1" dirty="0" smtClean="0">
                <a:solidFill>
                  <a:srgbClr val="FF0000"/>
                </a:solidFill>
              </a:rPr>
              <a:t>: 3008</a:t>
            </a:r>
            <a:r>
              <a:rPr lang="tr-TR" sz="3600" b="1" dirty="0" smtClean="0">
                <a:solidFill>
                  <a:srgbClr val="003300"/>
                </a:solidFill>
              </a:rPr>
              <a:t>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</a:t>
            </a:r>
            <a:r>
              <a:rPr lang="tr-TR" sz="3600" b="1" dirty="0" smtClean="0">
                <a:solidFill>
                  <a:srgbClr val="003300"/>
                </a:solidFill>
              </a:rPr>
              <a:t>    –   </a:t>
            </a:r>
            <a:r>
              <a:rPr lang="tr-TR" sz="3600" b="1" dirty="0" smtClean="0">
                <a:solidFill>
                  <a:srgbClr val="660066"/>
                </a:solidFill>
              </a:rPr>
              <a:t>1936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66"/>
                </a:solidFill>
              </a:rPr>
              <a:t>                        </a:t>
            </a:r>
            <a:r>
              <a:rPr lang="tr-TR" sz="3600" b="1" dirty="0" smtClean="0">
                <a:solidFill>
                  <a:srgbClr val="FF0000"/>
                </a:solidFill>
              </a:rPr>
              <a:t>931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   </a:t>
            </a:r>
            <a:r>
              <a:rPr lang="tr-TR" sz="3600" b="1" dirty="0" smtClean="0">
                <a:solidFill>
                  <a:srgbClr val="003300"/>
                </a:solidFill>
              </a:rPr>
              <a:t> –   </a:t>
            </a:r>
            <a:r>
              <a:rPr lang="tr-TR" sz="3600" b="1" dirty="0" smtClean="0">
                <a:solidFill>
                  <a:srgbClr val="660066"/>
                </a:solidFill>
              </a:rPr>
              <a:t>1967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                        1475</a:t>
            </a:r>
            <a:r>
              <a:rPr lang="tr-TR" sz="3600" b="1" dirty="0" smtClean="0">
                <a:solidFill>
                  <a:srgbClr val="003300"/>
                </a:solidFill>
              </a:rPr>
              <a:t>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   </a:t>
            </a:r>
            <a:r>
              <a:rPr lang="tr-TR" sz="3600" b="1" dirty="0" smtClean="0">
                <a:solidFill>
                  <a:srgbClr val="003300"/>
                </a:solidFill>
              </a:rPr>
              <a:t>–   </a:t>
            </a:r>
            <a:r>
              <a:rPr lang="tr-TR" sz="3600" b="1" dirty="0" smtClean="0">
                <a:solidFill>
                  <a:srgbClr val="660066"/>
                </a:solidFill>
              </a:rPr>
              <a:t>1971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66"/>
                </a:solidFill>
              </a:rPr>
              <a:t>                         </a:t>
            </a:r>
            <a:r>
              <a:rPr lang="tr-TR" sz="3600" b="1" dirty="0" smtClean="0">
                <a:solidFill>
                  <a:srgbClr val="FF0000"/>
                </a:solidFill>
              </a:rPr>
              <a:t>4857 </a:t>
            </a:r>
            <a:r>
              <a:rPr lang="tr-TR" sz="3600" b="1" dirty="0" smtClean="0">
                <a:solidFill>
                  <a:srgbClr val="000066"/>
                </a:solidFill>
              </a:rPr>
              <a:t>SAYILI İŞ KANUNU  </a:t>
            </a:r>
            <a:r>
              <a:rPr lang="tr-TR" sz="3600" b="1" dirty="0" smtClean="0">
                <a:solidFill>
                  <a:srgbClr val="003300"/>
                </a:solidFill>
              </a:rPr>
              <a:t> –    </a:t>
            </a:r>
            <a:r>
              <a:rPr lang="tr-TR" sz="3600" b="1" dirty="0" smtClean="0">
                <a:solidFill>
                  <a:srgbClr val="660066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21899078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331 sayÄ±lÄ± iÅ kanunu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" y="1052760"/>
            <a:ext cx="8795920" cy="54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1083" y="276545"/>
            <a:ext cx="7121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u="sng" dirty="0">
                <a:solidFill>
                  <a:srgbClr val="FF0000"/>
                </a:solidFill>
              </a:rPr>
              <a:t>İLK İŞ SAĞLIĞI ve GÜNELİĞİ KANUNUmuz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827" y="4864587"/>
            <a:ext cx="22462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36 Yönetmelik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4 Tebliğ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4066" y="79115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dirty="0" smtClean="0"/>
              <a:t>30 HAZİRAN 2012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7652084" y="2602065"/>
            <a:ext cx="453991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800" dirty="0"/>
              <a:t>Çalışanların hepsi 4857 sayılı kanuna tabi. </a:t>
            </a:r>
            <a:endParaRPr lang="tr-TR" sz="2800" dirty="0" smtClean="0"/>
          </a:p>
          <a:p>
            <a:r>
              <a:rPr lang="tr-TR" sz="2800" dirty="0" smtClean="0"/>
              <a:t>2012’de </a:t>
            </a:r>
            <a:r>
              <a:rPr lang="tr-TR" sz="2800" dirty="0"/>
              <a:t>6331 sayılı İş Sağlığı ve Güvenliği kanunu geldi. Bu zamana kadar İSG kanunu 4857 sayılı kanun içerisinde ufak bir paragraftı. </a:t>
            </a:r>
            <a:r>
              <a:rPr lang="tr-TR" sz="2800" dirty="0" smtClean="0"/>
              <a:t>2012’de </a:t>
            </a:r>
            <a:r>
              <a:rPr lang="tr-TR" sz="2800" dirty="0"/>
              <a:t>büyük bir İSG kanunu çıktı. </a:t>
            </a:r>
          </a:p>
        </p:txBody>
      </p:sp>
    </p:spTree>
    <p:extLst>
      <p:ext uri="{BB962C8B-B14F-4D97-AF65-F5344CB8AC3E}">
        <p14:creationId xmlns:p14="http://schemas.microsoft.com/office/powerpoint/2010/main" val="23025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35" y="172189"/>
            <a:ext cx="10515600" cy="6529236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Bu kanuna göre;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KAMU VE ÖZEL SEKTÖR AYRIMI GÖZETMEKSİZİN TÜM ÇALIŞANLAR KORUMA ALTINA ALINDI… </a:t>
            </a:r>
          </a:p>
          <a:p>
            <a:pPr marL="0" indent="0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Kapsam: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Sayı </a:t>
            </a:r>
            <a:r>
              <a:rPr lang="tr-TR" b="1" dirty="0"/>
              <a:t>sınırı olmaksızın, </a:t>
            </a:r>
            <a:endParaRPr lang="tr-TR" dirty="0"/>
          </a:p>
          <a:p>
            <a:r>
              <a:rPr lang="tr-TR" b="1" dirty="0"/>
              <a:t>Memur, işçi, işveren, çırak, stajyer tüm çalışanlar, </a:t>
            </a:r>
            <a:endParaRPr lang="tr-TR" dirty="0"/>
          </a:p>
          <a:p>
            <a:r>
              <a:rPr lang="tr-TR" b="1" dirty="0"/>
              <a:t>Kamu ve özel sektöre ait bütün </a:t>
            </a:r>
            <a:r>
              <a:rPr lang="tr-TR" b="1" dirty="0" smtClean="0"/>
              <a:t>işler </a:t>
            </a:r>
            <a:r>
              <a:rPr lang="tr-TR" b="1" dirty="0"/>
              <a:t>ve işyerleri, </a:t>
            </a:r>
            <a:endParaRPr lang="tr-TR" dirty="0"/>
          </a:p>
          <a:p>
            <a:r>
              <a:rPr lang="tr-TR" b="1" dirty="0"/>
              <a:t>Tarım vb. dahil tüm işkolları 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İstisna: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TSK, emniyet, afet müdahale ekipleri, ev hizmetleri, kendi nam ve hesabına tek başına çalışanlar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82" y="3974305"/>
            <a:ext cx="6278880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BAAA03-96A1-44F9-9383-9FCFBF16325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A1DBD-8226-4618-AF91-6BE6E786082A}" type="slidenum">
              <a:rPr lang="tr-TR" sz="1200">
                <a:solidFill>
                  <a:srgbClr val="D38E27"/>
                </a:solidFill>
              </a:rPr>
              <a:pPr eaLnBrk="1" hangingPunct="1"/>
              <a:t>14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625642" y="708632"/>
            <a:ext cx="10042359" cy="58169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9263">
              <a:defRPr/>
            </a:pPr>
            <a:r>
              <a:rPr lang="tr-TR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İş sağlığı ve güvenliği </a:t>
            </a:r>
            <a:r>
              <a:rPr lang="tr-TR" sz="2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hizmetleri:</a:t>
            </a:r>
            <a:endParaRPr lang="tr-TR" sz="2800" b="1" u="sng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 smtClean="0">
                <a:solidFill>
                  <a:srgbClr val="FF3399"/>
                </a:solidFill>
                <a:latin typeface="Arial" charset="0"/>
                <a:cs typeface="Arial" charset="0"/>
              </a:rPr>
              <a:t>İşveren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Mesleki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risklerin önlenmesi ve bu risklerden korunmasına yönelik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çalışmalar </a:t>
            </a:r>
            <a:r>
              <a:rPr lang="tr-TR" sz="2800" b="1" dirty="0" smtClean="0">
                <a:solidFill>
                  <a:srgbClr val="FF3399"/>
                </a:solidFill>
                <a:latin typeface="Arial" charset="0"/>
                <a:cs typeface="Arial" charset="0"/>
              </a:rPr>
              <a:t>YAPMASI için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;</a:t>
            </a:r>
          </a:p>
          <a:p>
            <a:pPr indent="449263">
              <a:defRPr/>
            </a:pPr>
            <a:endParaRPr lang="tr-TR" sz="28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Çalışanları arasından</a:t>
            </a:r>
          </a:p>
          <a:p>
            <a:pPr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iş güvenliği uzmanı, </a:t>
            </a:r>
            <a:endParaRPr lang="tr-TR" sz="2800" b="1" dirty="0" smtClean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8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b) İşyeri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hekimi </a:t>
            </a:r>
          </a:p>
          <a:p>
            <a:pPr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ve </a:t>
            </a:r>
            <a:endParaRPr lang="tr-TR" sz="2800" b="1" dirty="0" smtClean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c) diğer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sağlık personeli </a:t>
            </a:r>
          </a:p>
          <a:p>
            <a:pPr>
              <a:defRPr/>
            </a:pPr>
            <a:r>
              <a:rPr lang="tr-TR" sz="3200" b="1" dirty="0">
                <a:solidFill>
                  <a:srgbClr val="FF3399"/>
                </a:solidFill>
                <a:latin typeface="Arial" charset="0"/>
                <a:cs typeface="Arial" charset="0"/>
              </a:rPr>
              <a:t>görevlendirir. </a:t>
            </a:r>
          </a:p>
          <a:p>
            <a:pPr>
              <a:defRPr/>
            </a:pPr>
            <a:endParaRPr lang="tr-TR" sz="2000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000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.</a:t>
            </a: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38" y="4274042"/>
            <a:ext cx="42084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4728285" y="2719121"/>
            <a:ext cx="6625515" cy="138105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8357" y="3330367"/>
            <a:ext cx="628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Çalışanları arasında yoksa nerden bulur? </a:t>
            </a:r>
            <a:endParaRPr lang="tr-TR" sz="24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452437"/>
            <a:ext cx="79724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83" y="601250"/>
            <a:ext cx="7563042" cy="5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5C3312-646E-4C08-AE08-DF861C795EA4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A3E4FC-5289-4EC5-B617-7468B59B3A5B}" type="slidenum">
              <a:rPr lang="tr-TR" sz="1200">
                <a:solidFill>
                  <a:srgbClr val="D38E27"/>
                </a:solidFill>
              </a:rPr>
              <a:pPr eaLnBrk="1" hangingPunct="1"/>
              <a:t>17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90776" y="1155338"/>
            <a:ext cx="848050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u="sng" dirty="0">
                <a:solidFill>
                  <a:srgbClr val="FF66CC"/>
                </a:solidFill>
              </a:rPr>
              <a:t>Ortak sağlık ve güvenlik birimi: </a:t>
            </a:r>
            <a:r>
              <a:rPr lang="tr-TR" sz="3600" b="1" u="sng" dirty="0" smtClean="0">
                <a:solidFill>
                  <a:srgbClr val="FF66CC"/>
                </a:solidFill>
              </a:rPr>
              <a:t>(OSGB)</a:t>
            </a:r>
            <a:endParaRPr lang="tr-TR" sz="3600" b="1" u="sng" dirty="0">
              <a:solidFill>
                <a:srgbClr val="FF66CC"/>
              </a:solidFill>
            </a:endParaRP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Türk Ticaret Kanununa göre faaliyet gösteren şirketler tarafından, işyerlerine iş sağlığı ve güvenliği hizmetlerini sunmak üzere kurulan gerekli donanım ve personele sahip olan Bakanlıkça yetkilendirilen birim,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63608"/>
            <a:ext cx="3421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3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Kanun Öncesi ve Sonrası Değişim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92" y="1215023"/>
            <a:ext cx="10470538" cy="56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414337"/>
            <a:ext cx="80486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4877" y="2568185"/>
            <a:ext cx="759849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Sağlıklı ve güvenli bir çalışma ortamı oluşturmak</a:t>
            </a:r>
            <a:endParaRPr lang="tr-T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235" y="1696349"/>
            <a:ext cx="6438879" cy="523220"/>
          </a:xfrm>
          <a:prstGeom prst="rect">
            <a:avLst/>
          </a:prstGeom>
          <a:solidFill>
            <a:srgbClr val="FF6699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/>
              <a:t>Çalışanların sağlık ve güvenliğini korumak</a:t>
            </a:r>
            <a:endParaRPr lang="tr-TR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448223" y="3618943"/>
            <a:ext cx="661514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İş kazaları ve meslek hastalıklarını önlemek</a:t>
            </a:r>
            <a:endParaRPr lang="tr-TR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2456" y="4669701"/>
            <a:ext cx="6709914" cy="52322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Üretimde güvenliği ve devamlılığı sağlamak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0029" y="6280120"/>
            <a:ext cx="5091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</a:rPr>
              <a:t>Bunların sonucu olarak da kalite ve verimlilik artar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655" y="230092"/>
            <a:ext cx="5742756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7200" b="1" i="1" dirty="0" smtClean="0">
                <a:solidFill>
                  <a:schemeClr val="bg1"/>
                </a:solidFill>
              </a:rPr>
              <a:t>İsg amaç</a:t>
            </a:r>
            <a:endParaRPr lang="tr-TR" sz="7200" b="1" i="1" dirty="0">
              <a:solidFill>
                <a:schemeClr val="bg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39235" y="0"/>
            <a:ext cx="1608988" cy="1430421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-Point Star 11"/>
          <p:cNvSpPr/>
          <p:nvPr/>
        </p:nvSpPr>
        <p:spPr>
          <a:xfrm>
            <a:off x="491874" y="730112"/>
            <a:ext cx="694722" cy="617621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Point Star 12"/>
          <p:cNvSpPr/>
          <p:nvPr/>
        </p:nvSpPr>
        <p:spPr>
          <a:xfrm>
            <a:off x="110803" y="53866"/>
            <a:ext cx="851723" cy="757198"/>
          </a:xfrm>
          <a:prstGeom prst="star5">
            <a:avLst>
              <a:gd name="adj" fmla="val 11433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53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1002082" y="3356975"/>
            <a:ext cx="3144033" cy="154070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Mühendisler için yeni bir kariyer: 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İş güvenliği uzmanı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–A sınıfı </a:t>
            </a:r>
          </a:p>
          <a:p>
            <a:r>
              <a:rPr lang="tr-TR" dirty="0"/>
              <a:t>–B sınıfı </a:t>
            </a:r>
            <a:r>
              <a:rPr lang="tr-TR" dirty="0" smtClean="0"/>
              <a:t>                         iş </a:t>
            </a:r>
            <a:r>
              <a:rPr lang="tr-TR" dirty="0"/>
              <a:t>güvenliği uzmanlığı. </a:t>
            </a:r>
          </a:p>
          <a:p>
            <a:r>
              <a:rPr lang="tr-TR" dirty="0"/>
              <a:t>–C sınıfı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•İSG Eğiticisi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5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BA3B3C-1EE1-44C6-9FDB-6A7532753F4C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D379BB-0430-44BC-AB21-3E8229D7EB0F}" type="slidenum">
              <a:rPr lang="tr-TR" sz="1200">
                <a:solidFill>
                  <a:srgbClr val="D38E27"/>
                </a:solidFill>
              </a:rPr>
              <a:pPr eaLnBrk="1" hangingPunct="1"/>
              <a:t>21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352926" y="930802"/>
            <a:ext cx="110008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az tehlikeli sınıfta </a:t>
            </a:r>
            <a:r>
              <a:rPr lang="tr-TR" sz="2800" b="1" dirty="0">
                <a:solidFill>
                  <a:srgbClr val="0D0D0D"/>
                </a:solidFill>
              </a:rPr>
              <a:t>yer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alan işyerlerinde görev alabilmeleri için;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4800" b="1" dirty="0">
                <a:solidFill>
                  <a:srgbClr val="0D0D0D"/>
                </a:solidFill>
              </a:rPr>
              <a:t>En az (C) sınıfı,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iş güvenliği uzmanlığı belgesine sahip olmaları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şartı aranır.</a:t>
            </a:r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</p:txBody>
      </p:sp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79" y="3687763"/>
            <a:ext cx="291623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1063" y="2338873"/>
            <a:ext cx="5170053" cy="131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8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07E88E-05C6-4736-8D25-393E6B1A5A5B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69D28-96A6-475A-9B47-A6CC249817DC}" type="slidenum">
              <a:rPr lang="tr-TR" sz="1200">
                <a:solidFill>
                  <a:srgbClr val="D38E27"/>
                </a:solidFill>
              </a:rPr>
              <a:pPr eaLnBrk="1" hangingPunct="1"/>
              <a:t>22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49179" y="774732"/>
            <a:ext cx="1090462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tehlikeli sınıfta </a:t>
            </a:r>
            <a:r>
              <a:rPr lang="tr-TR" sz="2800" b="1" dirty="0">
                <a:solidFill>
                  <a:srgbClr val="0D0D0D"/>
                </a:solidFill>
              </a:rPr>
              <a:t>yer alan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işyerlerinde görev alabilmeleri için;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4800" b="1" dirty="0">
                <a:solidFill>
                  <a:srgbClr val="0D0D0D"/>
                </a:solidFill>
              </a:rPr>
              <a:t>En az (B) sınıfı</a:t>
            </a:r>
            <a:r>
              <a:rPr lang="tr-TR" sz="2800" b="1" dirty="0">
                <a:solidFill>
                  <a:srgbClr val="0D0D0D"/>
                </a:solidFill>
              </a:rPr>
              <a:t>,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iş güvenliği uzmanlığı belgesine sahip olmaları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şartı aranır.</a:t>
            </a:r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</p:txBody>
      </p:sp>
      <p:pic>
        <p:nvPicPr>
          <p:cNvPr id="66566" name="Picture 11" descr="C:\Documents and Settings\ocengiz\Belgelerim\Kaynaklar\HSE Training\Microsoft Clip Organizer\CG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270375"/>
            <a:ext cx="3600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1411" y="2240610"/>
            <a:ext cx="4121557" cy="156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0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4E7530-4BEB-4BAB-B3F0-2289F5EA9D0A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AB505-A76F-42C3-ABD3-E0AFB915975C}" type="slidenum">
              <a:rPr lang="tr-TR" sz="1200">
                <a:solidFill>
                  <a:srgbClr val="D38E27"/>
                </a:solidFill>
              </a:rPr>
              <a:pPr eaLnBrk="1" hangingPunct="1"/>
              <a:t>23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294148" y="712001"/>
            <a:ext cx="1189785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çok tehlikeli sınıfta </a:t>
            </a:r>
            <a:r>
              <a:rPr lang="tr-TR" sz="2800" b="1" dirty="0">
                <a:solidFill>
                  <a:srgbClr val="0D0D0D"/>
                </a:solidFill>
              </a:rPr>
              <a:t>yer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alan işyerlerinde görev alabilmeleri için; 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 </a:t>
            </a:r>
            <a:r>
              <a:rPr lang="tr-TR" sz="4800" b="1" dirty="0">
                <a:solidFill>
                  <a:srgbClr val="0D0D0D"/>
                </a:solidFill>
              </a:rPr>
              <a:t>(A) sınıfı</a:t>
            </a:r>
            <a:r>
              <a:rPr lang="tr-TR" sz="2800" b="1" dirty="0">
                <a:solidFill>
                  <a:srgbClr val="0D0D0D"/>
                </a:solidFill>
              </a:rPr>
              <a:t>, iş güvenliği uzmanlığı belgesine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sahip </a:t>
            </a: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 olmaları şartı aranır. </a:t>
            </a:r>
          </a:p>
        </p:txBody>
      </p:sp>
      <p:pic>
        <p:nvPicPr>
          <p:cNvPr id="65542" name="Picture 6" descr="C:\Program Files\Common Files\Microsoft Shared\Clipart\cagcat50\bd0715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4" y="4235450"/>
            <a:ext cx="23955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1411" y="2191726"/>
            <a:ext cx="5148252" cy="108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59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429"/>
            <a:ext cx="12123653" cy="534030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1503"/>
            <a:ext cx="175364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</a:rPr>
              <a:t>Örnek;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52" y="718072"/>
            <a:ext cx="987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Nace </a:t>
            </a:r>
          </a:p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Kodu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15101" y="999791"/>
            <a:ext cx="1663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İş Tanımı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562147" y="684582"/>
            <a:ext cx="166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Tehlike Sınıfı</a:t>
            </a:r>
            <a:endParaRPr lang="tr-TR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052" y="1473851"/>
            <a:ext cx="1209860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7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Google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İş yeri tehlike sınıfları nace kodu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Excell dosyası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9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 fontScale="90000"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Literatür</a:t>
            </a:r>
            <a:b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58" y="901873"/>
            <a:ext cx="10515600" cy="5060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400" i="1" dirty="0" smtClean="0"/>
              <a:t>Taşdemir, İ., Bakan, S. 2015 İş Güvenliği uzmanları için yol haritası. Yerel Yönetimlerde İş Sağlığı ve Güvenliği Sempozyumu,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/>
              <a:t>D’Auria, D, L Hawkins , and P Kenny. 1991. Third International Conference on Education and Training in Occupational Health. J Univ Occup Envir Health 14 Suppl.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 smtClean="0"/>
              <a:t>Phoon </a:t>
            </a:r>
            <a:r>
              <a:rPr lang="tr-TR" sz="1400" i="1" dirty="0"/>
              <a:t>1985b. Education and training in occupational health: formal programmes. In Occupational Health in Developing Countries in Asia, edited by WO Phoon and CN Ong. Tokyo: Southeast Asian Medical Information Center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 smtClean="0"/>
          </a:p>
          <a:p>
            <a:pPr marL="0" indent="0">
              <a:buNone/>
            </a:pPr>
            <a:r>
              <a:rPr lang="tr-TR" sz="1400" i="1" dirty="0" smtClean="0"/>
              <a:t>Ayboğa, Ö., Baradan, S., Gürcanlı, G.E., Bayran, İ. 2015. </a:t>
            </a:r>
            <a:r>
              <a:rPr lang="tr-TR" sz="1400" dirty="0"/>
              <a:t>İş Güvenliği Uzmanlığı: Sistemin İşleyişinin Değerlendirilmesi Üzerine Bir Araştırma </a:t>
            </a:r>
            <a:r>
              <a:rPr lang="tr-TR" sz="1400" dirty="0" smtClean="0"/>
              <a:t>Çalışması. </a:t>
            </a:r>
            <a:r>
              <a:rPr lang="tr-TR" sz="1400" dirty="0"/>
              <a:t>5. İşçi Sağlığı ve İş Güvenliği </a:t>
            </a:r>
            <a:r>
              <a:rPr lang="tr-TR" sz="1400" dirty="0" smtClean="0"/>
              <a:t>Sempozyumu, İzmir,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dirty="0" smtClean="0"/>
              <a:t>28512 </a:t>
            </a:r>
            <a:r>
              <a:rPr lang="tr-TR" sz="1400" dirty="0"/>
              <a:t>sayılı İş Güvenliği Uzmanlarının Görev, Yetki, Sorumluluk Ve Eğitimleri Hakkında Yönetmelik, 29 Aralık 2012 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28545 </a:t>
            </a:r>
            <a:r>
              <a:rPr lang="tr-TR" sz="1400" dirty="0"/>
              <a:t>sayılı İş Güvenliği Uzmanlarının Görev, Yetki, Sorumluluk Ve Eğitimleri Hakkında Yönetmelikte Değişiklik Yapılmasına Dair Yönetmelik, 31 Ocak </a:t>
            </a:r>
            <a:r>
              <a:rPr lang="tr-TR" sz="1400" dirty="0" smtClean="0"/>
              <a:t>2013</a:t>
            </a:r>
          </a:p>
          <a:p>
            <a:pPr marL="0" indent="0">
              <a:buNone/>
            </a:pPr>
            <a:r>
              <a:rPr lang="tr-TR" sz="1400" dirty="0" smtClean="0"/>
              <a:t> </a:t>
            </a:r>
            <a:r>
              <a:rPr lang="tr-TR" sz="1400" dirty="0"/>
              <a:t>28792 Sayılı İş Güvenliği Uzmanlarının Görev, Yetki, Sorumluluk Ve Eğitimleri Hakkında Yönetmelikte Değişiklik Yapılmasına Dair Yönetmelik, 11 Ekim 2013 </a:t>
            </a:r>
            <a:br>
              <a:rPr lang="tr-TR" sz="1400" dirty="0"/>
            </a:b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2"/>
              </a:rPr>
              <a:t>https://</a:t>
            </a:r>
            <a:r>
              <a:rPr lang="tr-TR" sz="1400" dirty="0" smtClean="0">
                <a:hlinkClick r:id="rId2"/>
              </a:rPr>
              <a:t>isgkatip.ailevecalisma.gov.tr/Logout.aspx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i="1" dirty="0"/>
              <a:t/>
            </a:r>
            <a:br>
              <a:rPr lang="tr-TR" sz="1400" i="1" dirty="0"/>
            </a:br>
            <a:r>
              <a:rPr lang="tr-TR" sz="1400" dirty="0">
                <a:hlinkClick r:id="rId3"/>
              </a:rPr>
              <a:t>https://</a:t>
            </a:r>
            <a:r>
              <a:rPr lang="tr-TR" sz="1400" dirty="0" smtClean="0">
                <a:hlinkClick r:id="rId3"/>
              </a:rPr>
              <a:t>www.mevzuat.gov.tr/MevzuatMetin/1.5.6331.pdf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4"/>
              </a:rPr>
              <a:t>https://</a:t>
            </a:r>
            <a:r>
              <a:rPr lang="tr-TR" sz="1400" dirty="0" smtClean="0">
                <a:hlinkClick r:id="rId4"/>
              </a:rPr>
              <a:t>www.resmigazete.gov.tr/eskiler/2015/04/20150430-5.htm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5"/>
              </a:rPr>
              <a:t>http://www.ttb.org.tr/mevzuat/index.php?option=com_content&amp;view=article&amp;id=939:-salii-ve-guevenl-hzmetler-yoenetmel&amp;Itemid=33</a:t>
            </a:r>
            <a:endParaRPr lang="tr-TR" sz="1400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2957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794"/>
            <a:ext cx="6906621" cy="54362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4400" b="1" dirty="0" smtClean="0"/>
              <a:t>İŞ SAĞLIĞI VE GÜVENLİĞİ </a:t>
            </a:r>
          </a:p>
          <a:p>
            <a:pPr marL="0" indent="0" algn="ctr">
              <a:buNone/>
            </a:pPr>
            <a:r>
              <a:rPr lang="tr-TR" sz="4400" b="1" dirty="0" smtClean="0"/>
              <a:t>KÜLTÜRÜ </a:t>
            </a:r>
          </a:p>
          <a:p>
            <a:pPr marL="0" indent="0" algn="ctr">
              <a:buNone/>
            </a:pPr>
            <a:endParaRPr lang="tr-TR" sz="3600" b="1" dirty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3600" dirty="0"/>
              <a:t>Kişilerin, kendi sağlıklarını koruma ve geliştirme, </a:t>
            </a:r>
            <a:r>
              <a:rPr lang="tr-TR" sz="3600" dirty="0" smtClean="0"/>
              <a:t>güvenliklerine </a:t>
            </a:r>
            <a:r>
              <a:rPr lang="tr-TR" sz="3600" dirty="0"/>
              <a:t>önem verme bilincine erişerek </a:t>
            </a:r>
            <a:r>
              <a:rPr lang="tr-TR" sz="3600" dirty="0" smtClean="0"/>
              <a:t>toplumsal </a:t>
            </a:r>
            <a:r>
              <a:rPr lang="tr-TR" sz="3600" dirty="0"/>
              <a:t>düzeyde; </a:t>
            </a:r>
            <a:r>
              <a:rPr lang="tr-TR" sz="3600" b="1" dirty="0" smtClean="0"/>
              <a:t>sağlık </a:t>
            </a:r>
            <a:r>
              <a:rPr lang="tr-TR" sz="3600" b="1" dirty="0"/>
              <a:t>ve güvenliğin yaşam boyu sürekliliğinin </a:t>
            </a:r>
            <a:r>
              <a:rPr lang="tr-TR" sz="3600" b="1" dirty="0" smtClean="0"/>
              <a:t>sağlanmasıdır</a:t>
            </a:r>
            <a:r>
              <a:rPr lang="tr-TR" sz="3600" b="1" dirty="0"/>
              <a:t>. </a:t>
            </a:r>
            <a:endParaRPr lang="tr-T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78" y="1536304"/>
            <a:ext cx="5534322" cy="41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0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45" y="307508"/>
            <a:ext cx="7627692" cy="530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9852"/>
            <a:ext cx="4371810" cy="33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77" y="160179"/>
            <a:ext cx="8815257" cy="64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4" y="192858"/>
            <a:ext cx="11373632" cy="65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101" y="630196"/>
            <a:ext cx="8324596" cy="375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935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</a:pPr>
            <a:r>
              <a:rPr lang="tr-TR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</a:t>
            </a:r>
            <a:r>
              <a:rPr lang="en-US" sz="3200" b="1" spc="-3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-2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spc="-1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ık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endParaRPr lang="tr-T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</a:t>
            </a:r>
            <a:r>
              <a:rPr lang="en-US" sz="3200" b="1" spc="-1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b="1" spc="-3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eneb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3200" b="1" spc="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 smtClean="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200" dirty="0" smtClean="0">
              <a:solidFill>
                <a:srgbClr val="6F2F9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endParaRPr lang="tr-TR" sz="3200" dirty="0">
              <a:solidFill>
                <a:srgbClr val="6F2F9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endParaRPr lang="tr-T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1F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3200" spc="230" dirty="0" smtClean="0">
                <a:solidFill>
                  <a:srgbClr val="001F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3200" b="1" spc="-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30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-1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</a:t>
            </a:r>
            <a:r>
              <a:rPr lang="en-US" sz="3200" b="1" spc="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b="1" spc="-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ını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1" spc="-3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3200" b="1" spc="-30" dirty="0" smtClean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1935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</a:pPr>
            <a:r>
              <a:rPr lang="tr-TR" sz="3200" b="1" spc="-3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3200" b="1" spc="-30" dirty="0" smtClean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%9</a:t>
            </a:r>
            <a:r>
              <a:rPr lang="en-US" sz="3200" b="1" spc="-1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="1" spc="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3200" b="1" spc="-1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3200" b="1" spc="-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tr-TR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ebilir.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36834" y="784551"/>
            <a:ext cx="4775417" cy="5152786"/>
            <a:chOff x="4830" y="-126"/>
            <a:chExt cx="3961" cy="41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843"/>
              <a:ext cx="2050" cy="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34" y="1839"/>
              <a:ext cx="2057" cy="2145"/>
              <a:chOff x="4834" y="1839"/>
              <a:chExt cx="2057" cy="214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834" y="1839"/>
                <a:ext cx="2057" cy="2145"/>
              </a:xfrm>
              <a:custGeom>
                <a:avLst/>
                <a:gdLst>
                  <a:gd name="T0" fmla="+- 0 4834 4834"/>
                  <a:gd name="T1" fmla="*/ T0 w 2057"/>
                  <a:gd name="T2" fmla="+- 0 3984 1839"/>
                  <a:gd name="T3" fmla="*/ 3984 h 2145"/>
                  <a:gd name="T4" fmla="+- 0 6891 4834"/>
                  <a:gd name="T5" fmla="*/ T4 w 2057"/>
                  <a:gd name="T6" fmla="+- 0 3984 1839"/>
                  <a:gd name="T7" fmla="*/ 3984 h 2145"/>
                  <a:gd name="T8" fmla="+- 0 6891 4834"/>
                  <a:gd name="T9" fmla="*/ T8 w 2057"/>
                  <a:gd name="T10" fmla="+- 0 1839 1839"/>
                  <a:gd name="T11" fmla="*/ 1839 h 2145"/>
                  <a:gd name="T12" fmla="+- 0 4834 4834"/>
                  <a:gd name="T13" fmla="*/ T12 w 2057"/>
                  <a:gd name="T14" fmla="+- 0 1839 1839"/>
                  <a:gd name="T15" fmla="*/ 1839 h 2145"/>
                  <a:gd name="T16" fmla="+- 0 4834 4834"/>
                  <a:gd name="T17" fmla="*/ T16 w 2057"/>
                  <a:gd name="T18" fmla="+- 0 3984 1839"/>
                  <a:gd name="T19" fmla="*/ 3984 h 2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7" h="2145">
                    <a:moveTo>
                      <a:pt x="0" y="2145"/>
                    </a:moveTo>
                    <a:lnTo>
                      <a:pt x="2057" y="2145"/>
                    </a:lnTo>
                    <a:lnTo>
                      <a:pt x="2057" y="0"/>
                    </a:lnTo>
                    <a:lnTo>
                      <a:pt x="0" y="0"/>
                    </a:lnTo>
                    <a:lnTo>
                      <a:pt x="0" y="2145"/>
                    </a:lnTo>
                    <a:close/>
                  </a:path>
                </a:pathLst>
              </a:custGeom>
              <a:noFill/>
              <a:ln w="4762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0" y="-126"/>
                <a:ext cx="2041" cy="2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9556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80" y="133611"/>
            <a:ext cx="9004858" cy="66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46" y="101400"/>
            <a:ext cx="8930146" cy="6562446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1152395" y="2091847"/>
            <a:ext cx="876821" cy="225468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85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686</Words>
  <Application>Microsoft Office PowerPoint</Application>
  <PresentationFormat>Widescreen</PresentationFormat>
  <Paragraphs>134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DÜNDEN  BUGÜNE İŞ KANUNLARI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Kanun Öncesi ve Sonrası Değişim </vt:lpstr>
      <vt:lpstr>PowerPoint Presentation</vt:lpstr>
      <vt:lpstr>Mühendisler için yeni bir kariyer: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Literatür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88</cp:revision>
  <dcterms:created xsi:type="dcterms:W3CDTF">2018-10-02T08:05:55Z</dcterms:created>
  <dcterms:modified xsi:type="dcterms:W3CDTF">2020-05-07T08:49:04Z</dcterms:modified>
</cp:coreProperties>
</file>