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0" r:id="rId2"/>
    <p:sldId id="256" r:id="rId3"/>
    <p:sldId id="273" r:id="rId4"/>
    <p:sldId id="281" r:id="rId5"/>
    <p:sldId id="275" r:id="rId6"/>
    <p:sldId id="282" r:id="rId7"/>
    <p:sldId id="274" r:id="rId8"/>
    <p:sldId id="257" r:id="rId9"/>
    <p:sldId id="258" r:id="rId10"/>
    <p:sldId id="277" r:id="rId11"/>
    <p:sldId id="283" r:id="rId12"/>
    <p:sldId id="279" r:id="rId13"/>
    <p:sldId id="278" r:id="rId14"/>
    <p:sldId id="284" r:id="rId15"/>
    <p:sldId id="262" r:id="rId16"/>
    <p:sldId id="265" r:id="rId17"/>
    <p:sldId id="266" r:id="rId18"/>
    <p:sldId id="276" r:id="rId19"/>
    <p:sldId id="285" r:id="rId20"/>
    <p:sldId id="286" r:id="rId21"/>
    <p:sldId id="287" r:id="rId22"/>
    <p:sldId id="26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46539B-9168-42FA-9CBD-9013F0D299CC}" type="datetimeFigureOut">
              <a:rPr lang="tr-TR"/>
              <a:pPr>
                <a:defRPr/>
              </a:pPr>
              <a:t>07.09.2017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r-T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4D56AF-E900-4978-9CEF-2E0127AF861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61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6A381D-B340-441B-95B7-4FCE8A3F3C4A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tr-TR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0ED596-DBFA-4E3D-BD3B-9308CA154A7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tr-T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0D980-1C78-41DC-868F-F348F3CF871F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tr-TR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A2AC00-7EC5-4A8C-B39A-6CE8EF09A5F2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tr-TR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EA1A1F-11AC-461F-8238-ADCEF84F61AB}" type="slidenum">
              <a:rPr lang="tr-T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tr-TR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150E30-F1D7-400F-BC2E-B2EC86C6C77A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CFEC6D4-9BA1-4AC3-95A9-8F40EBFF1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9BCB-C47A-4078-B124-7F522DC2F3C5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C5DD-01DC-46C0-8D82-939875C39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C4A51-859C-4F40-8B82-71FE8BA0BDD3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D2C7-82B7-4C77-B455-80DDD05F1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A46A9-1FD9-42BD-A1B7-4C40E6067AA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4C64-FD80-4DDA-AB7F-056B024AB898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E7EA5-D666-41EE-85C5-5AF8C5957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0B6F99-E745-469A-9082-42CF958EE4C7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ADFCE8-AD82-455E-8BC9-BF2720324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64073C-8C8F-41C4-B3BF-B18D4DB81DE6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94C411-130F-4362-A4E7-F779AC898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39E409-FA71-43D7-A423-40A54579B78B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492C10-C64D-498D-9257-66C0FBC51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8C3E5C-1474-4BA3-98D3-50374A8A2D48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E319CE-F862-4941-A1F3-4B008B56D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98071-6109-4828-A616-0B66950CE34C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35599-5D81-4DFA-B7EA-FA60EFB25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7C45A7-751B-4524-AB79-AE2BD659286F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7D1EA3-C26E-42D4-96E7-87F10E196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4E91647-3B9B-42F1-9E01-22EDBB73E379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DD6C928-DDFD-4B3D-ACA6-B13DA7D8D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FC90007-D7E2-40FE-B9C0-7057381D3F35}" type="datetimeFigureOut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AF20C64-C51F-463D-AB78-72917851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1" r:id="rId2"/>
    <p:sldLayoutId id="2147483686" r:id="rId3"/>
    <p:sldLayoutId id="2147483687" r:id="rId4"/>
    <p:sldLayoutId id="2147483688" r:id="rId5"/>
    <p:sldLayoutId id="2147483689" r:id="rId6"/>
    <p:sldLayoutId id="2147483682" r:id="rId7"/>
    <p:sldLayoutId id="2147483690" r:id="rId8"/>
    <p:sldLayoutId id="2147483691" r:id="rId9"/>
    <p:sldLayoutId id="2147483683" r:id="rId10"/>
    <p:sldLayoutId id="2147483684" r:id="rId11"/>
    <p:sldLayoutId id="21474836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tr-TR" sz="37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Nükleik Asitler:</a:t>
            </a:r>
            <a:r>
              <a:rPr lang="tr-TR" sz="3700" smtClean="0">
                <a:effectLst/>
              </a:rPr>
              <a:t> Nükleotidler</a:t>
            </a:r>
            <a:br>
              <a:rPr lang="tr-TR" sz="3700" smtClean="0">
                <a:effectLst/>
              </a:rPr>
            </a:br>
            <a:endParaRPr lang="tr-TR" sz="3600" smtClean="0">
              <a:effectLst/>
            </a:endParaRPr>
          </a:p>
        </p:txBody>
      </p:sp>
      <p:sp>
        <p:nvSpPr>
          <p:cNvPr id="6041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tr-TR" altLang="tr-TR" dirty="0" smtClean="0">
                <a:solidFill>
                  <a:schemeClr val="tx2"/>
                </a:solidFill>
              </a:rPr>
              <a:t>Ankara Üniversitesi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tr-TR" altLang="tr-TR" dirty="0" smtClean="0">
                <a:solidFill>
                  <a:schemeClr val="tx2"/>
                </a:solidFill>
              </a:rPr>
              <a:t>Veteriner Fakültesi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tr-TR" altLang="tr-TR" dirty="0" smtClean="0">
                <a:solidFill>
                  <a:schemeClr val="tx2"/>
                </a:solidFill>
              </a:rPr>
              <a:t>Biyokimya Anabilim Dalı</a:t>
            </a:r>
          </a:p>
          <a:p>
            <a:endParaRPr lang="tr-TR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52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endParaRPr lang="tr-TR" sz="3700" smtClean="0">
              <a:effectLst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endParaRPr lang="tr-TR" smtClean="0"/>
          </a:p>
          <a:p>
            <a:r>
              <a:rPr lang="tr-TR" smtClean="0"/>
              <a:t>Hem DNA hemde RNA’da nükleotidler fosfat grupları köprüleriyle kovalent bağlanırlar. </a:t>
            </a:r>
          </a:p>
          <a:p>
            <a:endParaRPr lang="tr-TR" smtClean="0"/>
          </a:p>
          <a:p>
            <a:endParaRPr lang="tr-TR" smtClean="0"/>
          </a:p>
          <a:p>
            <a:r>
              <a:rPr lang="tr-TR" smtClean="0"/>
              <a:t>Bir nükleotidin 5’ hidroksil grubu diğer nükleotidin 3’ hidroksil grubu ile bağlanarak fosfodiester bağlantısını oluştururlar. </a:t>
            </a:r>
          </a:p>
          <a:p>
            <a:endParaRPr lang="tr-TR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tr-TR" smtClean="0">
              <a:effectLst/>
            </a:endParaRP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Nükleik asitlerin bu kovalent omurgası nöbetleşe değişen fosfat ve pentoz residüleri içerir, </a:t>
            </a:r>
          </a:p>
          <a:p>
            <a:endParaRPr lang="tr-TR" smtClean="0"/>
          </a:p>
          <a:p>
            <a:r>
              <a:rPr lang="tr-TR" smtClean="0"/>
              <a:t>karakteristik bazlar ise omurganın yan gruplarına düzenli aralıklarla bağlanmışlardır.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r-TR" smtClean="0">
              <a:effectLst/>
            </a:endParaRPr>
          </a:p>
        </p:txBody>
      </p:sp>
      <p:pic>
        <p:nvPicPr>
          <p:cNvPr id="2662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990600"/>
            <a:ext cx="7696200" cy="48006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587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endParaRPr lang="tr-TR" sz="3700" smtClean="0">
              <a:effectLst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8229600" cy="5715000"/>
          </a:xfrm>
        </p:spPr>
        <p:txBody>
          <a:bodyPr/>
          <a:lstStyle/>
          <a:p>
            <a:r>
              <a:rPr lang="tr-TR" smtClean="0"/>
              <a:t>Hem DNA hemde RNA’nın omurgası hidrofiliktir. </a:t>
            </a:r>
          </a:p>
          <a:p>
            <a:endParaRPr lang="tr-TR" smtClean="0"/>
          </a:p>
          <a:p>
            <a:r>
              <a:rPr lang="tr-TR" smtClean="0"/>
              <a:t>Şeker rezidülerinin hidroksil grupları su ile hidrojen bağları oluşturur. </a:t>
            </a:r>
          </a:p>
          <a:p>
            <a:endParaRPr lang="tr-TR" smtClean="0"/>
          </a:p>
          <a:p>
            <a:r>
              <a:rPr lang="tr-TR" smtClean="0"/>
              <a:t>pH 7’de negatif yüklüdür ve tamamen iyonizedir, </a:t>
            </a:r>
          </a:p>
          <a:p>
            <a:endParaRPr lang="tr-TR" smtClean="0"/>
          </a:p>
          <a:p>
            <a:r>
              <a:rPr lang="tr-TR" smtClean="0"/>
              <a:t>bu nedenle DNA asittir. </a:t>
            </a:r>
          </a:p>
          <a:p>
            <a:endParaRPr lang="tr-TR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tr-TR" smtClean="0">
              <a:effectLst/>
            </a:endParaRPr>
          </a:p>
        </p:txBody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457200" y="1481138"/>
            <a:ext cx="8458200" cy="4525962"/>
          </a:xfrm>
        </p:spPr>
        <p:txBody>
          <a:bodyPr/>
          <a:lstStyle/>
          <a:p>
            <a:r>
              <a:rPr lang="tr-TR" smtClean="0"/>
              <a:t>Negatif yükler, proteinler, metal iyonları ve </a:t>
            </a:r>
          </a:p>
          <a:p>
            <a:pPr>
              <a:buFont typeface="Wingdings 3" pitchFamily="18" charset="2"/>
              <a:buNone/>
            </a:pPr>
            <a:r>
              <a:rPr lang="tr-TR" smtClean="0"/>
              <a:t>poliaminlerdeki pozitif yüklerle iyonik etkileşme (interaksiyon) ile genellikle nötralize edilir.</a:t>
            </a:r>
          </a:p>
          <a:p>
            <a:pPr>
              <a:buFont typeface="Wingdings 3" pitchFamily="18" charset="2"/>
              <a:buNone/>
            </a:pPr>
            <a:r>
              <a:rPr lang="tr-TR" smtClean="0"/>
              <a:t> </a:t>
            </a:r>
          </a:p>
          <a:p>
            <a:r>
              <a:rPr lang="tr-TR" smtClean="0"/>
              <a:t>DNA ve RNA zincirlerinin tüm fosfodiester bağlantıları zincir boyunca aynı yöndedir, </a:t>
            </a:r>
          </a:p>
          <a:p>
            <a:endParaRPr lang="tr-TR" smtClean="0"/>
          </a:p>
          <a:p>
            <a:pPr>
              <a:buFont typeface="Wingdings 3" pitchFamily="18" charset="2"/>
              <a:buNone/>
            </a:pPr>
            <a:r>
              <a:rPr lang="tr-TR" smtClean="0"/>
              <a:t>    5’</a:t>
            </a:r>
            <a:r>
              <a:rPr lang="tr-TR" smtClean="0">
                <a:sym typeface="Wingdings" pitchFamily="2" charset="2"/>
              </a:rPr>
              <a:t></a:t>
            </a:r>
            <a:r>
              <a:rPr lang="tr-TR" smtClean="0"/>
              <a:t> 3’ yönünde uzar.</a:t>
            </a:r>
          </a:p>
          <a:p>
            <a:endParaRPr lang="tr-TR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9200"/>
            <a:ext cx="7391400" cy="5426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2286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/>
              <a:t>H-DNA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28600"/>
            <a:ext cx="75438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DNA’nın transformasyonu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338513" y="285750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tr-TR">
              <a:latin typeface="Lucida Sans Unicode" pitchFamily="34" charset="0"/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066800"/>
            <a:ext cx="320040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3338513" y="290988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tr-TR">
              <a:latin typeface="Lucida Sans Unicode" pitchFamily="34" charset="0"/>
            </a:endParaRP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066800"/>
            <a:ext cx="3429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3338513" y="2933700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tr-TR">
              <a:latin typeface="Lucida Sans Unicode" pitchFamily="34" charset="0"/>
            </a:endParaRPr>
          </a:p>
        </p:txBody>
      </p:sp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743200"/>
            <a:ext cx="37338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116013" y="4508500"/>
            <a:ext cx="7239000" cy="1200150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>
                <a:latin typeface="Times New Roman" pitchFamily="18" charset="0"/>
                <a:cs typeface="Times New Roman" pitchFamily="18" charset="0"/>
              </a:rPr>
              <a:t>DNA’nın yapısında genetik bilginin kodlandığı yerde meydana gelen kalıcı değişiklikler, </a:t>
            </a:r>
            <a:r>
              <a:rPr lang="tr-TR" sz="2400" b="1" i="1">
                <a:latin typeface="Times New Roman" pitchFamily="18" charset="0"/>
                <a:cs typeface="Times New Roman" pitchFamily="18" charset="0"/>
              </a:rPr>
              <a:t>mutasyonlar</a:t>
            </a:r>
            <a:r>
              <a:rPr lang="tr-TR" sz="2400">
                <a:latin typeface="Times New Roman" pitchFamily="18" charset="0"/>
                <a:cs typeface="Times New Roman" pitchFamily="18" charset="0"/>
              </a:rPr>
              <a:t> olarak tanımlanır</a:t>
            </a:r>
            <a:r>
              <a:rPr lang="tr-TR" sz="24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81000"/>
            <a:ext cx="75438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>
                <a:cs typeface="Times New Roman" pitchFamily="18" charset="0"/>
              </a:rPr>
              <a:t>RNA (ribonükleik asit)</a:t>
            </a:r>
            <a:r>
              <a:rPr lang="tr-TR"/>
              <a:t> </a:t>
            </a: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457200" y="1447800"/>
            <a:ext cx="8458200" cy="1747838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>
                <a:latin typeface="Times New Roman" pitchFamily="18" charset="0"/>
                <a:cs typeface="Times New Roman" pitchFamily="18" charset="0"/>
              </a:rPr>
              <a:t>DNA’daki genetik bilgiyi bir fonksiyonel proteine dönüştürmekte aracı rol oynayan nükleik asittir</a:t>
            </a:r>
            <a:endParaRPr lang="tr-TR" sz="24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tr-TR" sz="2400">
                <a:latin typeface="Times New Roman" pitchFamily="18" charset="0"/>
                <a:cs typeface="Times New Roman" pitchFamily="18" charset="0"/>
              </a:rPr>
              <a:t>RNA molekülü çift sarmallı değil tek zincir şeklindedir; bazen farklı modeller oluşturabilir </a:t>
            </a:r>
            <a:r>
              <a:rPr lang="tr-TR" sz="2400">
                <a:latin typeface="Times New Roman" pitchFamily="18" charset="0"/>
              </a:rPr>
              <a:t> 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3152775" y="260508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tr-TR">
              <a:latin typeface="Lucida Sans Unicode" pitchFamily="34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305175"/>
            <a:ext cx="5715000" cy="3316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063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tr-TR" sz="3700" smtClean="0">
              <a:effectLst/>
            </a:endParaRP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457200" y="533400"/>
            <a:ext cx="8229600" cy="6019800"/>
          </a:xfrm>
        </p:spPr>
        <p:txBody>
          <a:bodyPr/>
          <a:lstStyle/>
          <a:p>
            <a:endParaRPr lang="tr-TR" smtClean="0"/>
          </a:p>
          <a:p>
            <a:r>
              <a:rPr lang="tr-TR" smtClean="0"/>
              <a:t>Herbiri farklı fonksiyonları olan bir çok RNA sınıfı vardır. </a:t>
            </a:r>
          </a:p>
          <a:p>
            <a:endParaRPr lang="tr-TR" smtClean="0"/>
          </a:p>
          <a:p>
            <a:r>
              <a:rPr lang="tr-TR" smtClean="0"/>
              <a:t>rRNA</a:t>
            </a:r>
          </a:p>
          <a:p>
            <a:endParaRPr lang="tr-TR" smtClean="0"/>
          </a:p>
          <a:p>
            <a:r>
              <a:rPr lang="tr-TR" smtClean="0"/>
              <a:t>tRNA</a:t>
            </a:r>
          </a:p>
          <a:p>
            <a:endParaRPr lang="tr-TR" smtClean="0"/>
          </a:p>
          <a:p>
            <a:r>
              <a:rPr lang="tr-TR" smtClean="0"/>
              <a:t>mRNA</a:t>
            </a:r>
          </a:p>
          <a:p>
            <a:endParaRPr lang="tr-TR" smtClean="0"/>
          </a:p>
          <a:p>
            <a:r>
              <a:rPr lang="tr-TR" smtClean="0"/>
              <a:t>Bu büyük sınıf RNA’ların yanında özel fonksiyonları olan çok çeşitli RNA’larda vardır.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tr-TR" smtClean="0">
              <a:effectLst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mtClean="0"/>
          </a:p>
          <a:p>
            <a:r>
              <a:rPr lang="tr-TR" smtClean="0"/>
              <a:t>Ribozomal RNA (rRNA) ribozomların yapısal komponentidir. Bu büyük kompleks (ribozom kompleksi) protein sentezini yürütür. </a:t>
            </a:r>
          </a:p>
          <a:p>
            <a:endParaRPr lang="tr-TR" smtClean="0"/>
          </a:p>
          <a:p>
            <a:endParaRPr lang="tr-TR" smtClean="0"/>
          </a:p>
          <a:p>
            <a:endParaRPr lang="tr-TR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 marR="0" algn="ctr" eaLnBrk="1" hangingPunct="1">
              <a:defRPr/>
            </a:pPr>
            <a:r>
              <a:rPr lang="tr-TR" sz="23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Nükleik Asitler:</a:t>
            </a:r>
            <a:r>
              <a:rPr lang="tr-TR" sz="2300" smtClean="0"/>
              <a:t> Nükleotidler</a:t>
            </a:r>
          </a:p>
        </p:txBody>
      </p:sp>
      <p:pic>
        <p:nvPicPr>
          <p:cNvPr id="15362" name="Picture 5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14400"/>
            <a:ext cx="6629400" cy="5181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tr-TR" smtClean="0">
              <a:effectLst/>
            </a:endParaRPr>
          </a:p>
        </p:txBody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mtClean="0"/>
          </a:p>
          <a:p>
            <a:r>
              <a:rPr lang="tr-TR" smtClean="0"/>
              <a:t>Transfer (taşıyıcı) RNA (tRNA), mRNA’daki bilgiyi spesifik amino asit dizisine (translate) tercüme eden adaptör moleküldür.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tr-TR" smtClean="0">
              <a:effectLst/>
            </a:endParaRPr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mtClean="0"/>
          </a:p>
          <a:p>
            <a:r>
              <a:rPr lang="tr-TR" smtClean="0"/>
              <a:t>Mesajcı RNA (mRNA), bir veya birkaç gendeki bilgiyi protein sentezinin yapıldığı ribozomlara taşıyan nükleik asittir. </a:t>
            </a:r>
          </a:p>
          <a:p>
            <a:endParaRPr lang="tr-TR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3328988" y="218598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tr-TR">
              <a:latin typeface="Lucida Sans Unicode" pitchFamily="34" charset="0"/>
            </a:endParaRP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60350"/>
            <a:ext cx="6208713" cy="62087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tr-T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8534400" cy="5715000"/>
          </a:xfrm>
        </p:spPr>
        <p:txBody>
          <a:bodyPr/>
          <a:lstStyle/>
          <a:p>
            <a:pPr eaLnBrk="1" hangingPunct="1"/>
            <a:r>
              <a:rPr lang="tr-TR" sz="2300" smtClean="0"/>
              <a:t>Nükleotidler, tüm hücrelerde metabolik olayları (esas olarak biyosentez) yürüten enerjiden zengin bileşiklerdir. </a:t>
            </a:r>
          </a:p>
          <a:p>
            <a:pPr eaLnBrk="1" hangingPunct="1"/>
            <a:endParaRPr lang="tr-TR" sz="2300" smtClean="0"/>
          </a:p>
          <a:p>
            <a:pPr eaLnBrk="1" hangingPunct="1"/>
            <a:r>
              <a:rPr lang="tr-TR" sz="2300" smtClean="0"/>
              <a:t>Çok sayıda enzim kofaktörünün yapısal komponentidir ve </a:t>
            </a:r>
          </a:p>
          <a:p>
            <a:pPr eaLnBrk="1" hangingPunct="1"/>
            <a:endParaRPr lang="tr-TR" sz="2300" smtClean="0"/>
          </a:p>
          <a:p>
            <a:pPr eaLnBrk="1" hangingPunct="1"/>
            <a:r>
              <a:rPr lang="tr-TR" sz="2300" smtClean="0"/>
              <a:t>metabolik ara ürün olarak da görülebilir.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sz="quarter" idx="2"/>
          </p:nvPr>
        </p:nvSpPr>
        <p:spPr>
          <a:xfrm flipH="1">
            <a:off x="8686800" y="533400"/>
            <a:ext cx="76200" cy="28956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16388" name="Content Placeholder 4"/>
          <p:cNvSpPr>
            <a:spLocks noGrp="1"/>
          </p:cNvSpPr>
          <p:nvPr>
            <p:ph sz="quarter" idx="3"/>
          </p:nvPr>
        </p:nvSpPr>
        <p:spPr>
          <a:xfrm flipH="1">
            <a:off x="8686800" y="3657600"/>
            <a:ext cx="76200" cy="2895600"/>
          </a:xfrm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3349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endParaRPr lang="tr-TR" sz="3700" smtClean="0">
              <a:effectLst/>
            </a:endParaRPr>
          </a:p>
        </p:txBody>
      </p:sp>
      <p:sp>
        <p:nvSpPr>
          <p:cNvPr id="6144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09600"/>
            <a:ext cx="8229600" cy="5397500"/>
          </a:xfrm>
        </p:spPr>
        <p:txBody>
          <a:bodyPr/>
          <a:lstStyle/>
          <a:p>
            <a:r>
              <a:rPr lang="tr-TR" smtClean="0"/>
              <a:t>Aynı zamanda, kimyasal sinyal (uyarıcı) moleküller olarakta hizmet ederler. Hormonlar ve diğer ekstrasellüler stimüluslarda cevap olarak hücresel sistemlerde anahtar bağlantı rolleri vardır. Örneğin; cAMP’de olduğu gibi ikinci mesajcı moleküllerdir.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581400"/>
            <a:ext cx="3200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825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endParaRPr lang="tr-TR" sz="3700" smtClean="0">
              <a:effectLst/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6172200"/>
          </a:xfrm>
        </p:spPr>
        <p:txBody>
          <a:bodyPr/>
          <a:lstStyle/>
          <a:p>
            <a:endParaRPr lang="tr-TR" sz="2800" smtClean="0"/>
          </a:p>
          <a:p>
            <a:r>
              <a:rPr lang="tr-TR" sz="2800" smtClean="0"/>
              <a:t>Tüm proteinlerin yapısı ve hücreyi oluşturan tüm içerik hücrelerdeki nükleik asitlerdeki nükleotid dizilişi içinde programlanmış bilginin bir ürünüdür.</a:t>
            </a:r>
          </a:p>
          <a:p>
            <a:endParaRPr lang="tr-TR" sz="2800" smtClean="0"/>
          </a:p>
          <a:p>
            <a:r>
              <a:rPr lang="tr-TR" sz="2800" smtClean="0"/>
              <a:t>Bir hücrede proteinlerin amino asit dizilişi (sırası) ve RNA moleküllerinin nükleotid dizilişi hücredeki DNA ile spesifiye edilir.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825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endParaRPr lang="tr-TR" sz="3700" smtClean="0">
              <a:effectLst/>
            </a:endParaRPr>
          </a:p>
        </p:txBody>
      </p:sp>
      <p:sp>
        <p:nvSpPr>
          <p:cNvPr id="6246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533400"/>
            <a:ext cx="8229600" cy="5473700"/>
          </a:xfrm>
        </p:spPr>
        <p:txBody>
          <a:bodyPr/>
          <a:lstStyle/>
          <a:p>
            <a:r>
              <a:rPr lang="tr-TR" sz="2800" smtClean="0"/>
              <a:t>Gerekli protein veya RNA sırası (sequensi) ile ilgili bilgiler DNA’daki nükleotid sırası ile uymaktadır. </a:t>
            </a:r>
          </a:p>
          <a:p>
            <a:r>
              <a:rPr lang="tr-TR" sz="2800" smtClean="0"/>
              <a:t>Fonksiyonel biyolojik ürün (protein veya RNA) sentezi için gerekli bilgileri içeren DNA segmenti gen olarak ifade edilmektedir. </a:t>
            </a:r>
          </a:p>
          <a:p>
            <a:r>
              <a:rPr lang="tr-TR" sz="2800" smtClean="0"/>
              <a:t>Bir hücrede binlerce gen ve DNA molekülü bulunur. </a:t>
            </a:r>
          </a:p>
          <a:p>
            <a:r>
              <a:rPr lang="tr-TR" sz="2800" smtClean="0"/>
              <a:t>DNA’nın bilinen tek fonksiyonu biyolojik bilgilerin deposu olduğudur, bu nedenle bu kadar çok gen ihtiva eder.</a:t>
            </a:r>
          </a:p>
          <a:p>
            <a:endParaRPr lang="tr-TR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8153400" cy="2133600"/>
          </a:xfrm>
        </p:spPr>
        <p:txBody>
          <a:bodyPr>
            <a:normAutofit fontScale="925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tr-TR" dirty="0" smtClean="0"/>
              <a:t>Fonksiyonları;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dirty="0" smtClean="0"/>
              <a:t>Kalıtsal bilgiyi taşıması,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dirty="0" smtClean="0"/>
              <a:t>Kalıtsal bilginin aktarılması ve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tr-TR" dirty="0" smtClean="0"/>
              <a:t>protein moleküllerine cevrilmesi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843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3886200"/>
            <a:ext cx="4343400" cy="22860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tr-TR" smtClean="0"/>
              <a:t>Ancak 1944-1952 yıllarında yapılan çalışmalar, kalıtsal bilgiyi taşıyan molekülün DNA 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886200"/>
            <a:ext cx="4267200" cy="2286000"/>
          </a:xfrm>
        </p:spPr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tr-TR" smtClean="0"/>
              <a:t>  1940’lı yıllara kadar kalıtsal bilgiyi proteinlerin taşıdığı sanılmaktaydı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mtClean="0"/>
              <a:t>Nükleotidler</a:t>
            </a:r>
          </a:p>
        </p:txBody>
      </p:sp>
      <p:pic>
        <p:nvPicPr>
          <p:cNvPr id="19458" name="Picture 3" descr="nükleozid yapısı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676400"/>
            <a:ext cx="3810000" cy="3505200"/>
          </a:xfrm>
          <a:ln>
            <a:solidFill>
              <a:schemeClr val="accent2"/>
            </a:solidFill>
          </a:ln>
        </p:spPr>
      </p:pic>
      <p:pic>
        <p:nvPicPr>
          <p:cNvPr id="19459" name="Picture 4" descr="riboz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96000" y="152400"/>
            <a:ext cx="2540000" cy="3200400"/>
          </a:xfrm>
          <a:ln>
            <a:solidFill>
              <a:schemeClr val="accent2"/>
            </a:solidFill>
          </a:ln>
        </p:spPr>
      </p:pic>
      <p:pic>
        <p:nvPicPr>
          <p:cNvPr id="19460" name="Picture 6" descr="deoksiriboz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172200" y="3581400"/>
            <a:ext cx="2590800" cy="2971800"/>
          </a:xfrm>
          <a:ln>
            <a:solidFill>
              <a:schemeClr val="folHlink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pirimidin bazları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908050"/>
            <a:ext cx="7924800" cy="21971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1506" name="Picture 3" descr="pürin bazları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336925"/>
            <a:ext cx="7993063" cy="33289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900113" y="260350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latin typeface="Lucida Sans Unicode" pitchFamily="34" charset="0"/>
              </a:rPr>
              <a:t>Nükleotidlerdeki bazlar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546</TotalTime>
  <Words>485</Words>
  <Application>Microsoft Office PowerPoint</Application>
  <PresentationFormat>On-screen Show (4:3)</PresentationFormat>
  <Paragraphs>78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Concourse</vt:lpstr>
      <vt:lpstr>Nükleik Asitler: Nükleotidler </vt:lpstr>
      <vt:lpstr>PowerPoint Presentation</vt:lpstr>
      <vt:lpstr>         </vt:lpstr>
      <vt:lpstr>PowerPoint Presentation</vt:lpstr>
      <vt:lpstr>PowerPoint Presentation</vt:lpstr>
      <vt:lpstr>PowerPoint Presentation</vt:lpstr>
      <vt:lpstr>PowerPoint Presentation</vt:lpstr>
      <vt:lpstr>Nükleotidler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H-DNA</vt:lpstr>
      <vt:lpstr>DNA’nın transformasyonu</vt:lpstr>
      <vt:lpstr>RNA (ribonükleik asit)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Görkem</cp:lastModifiedBy>
  <cp:revision>211</cp:revision>
  <dcterms:created xsi:type="dcterms:W3CDTF">2006-08-16T00:00:00Z</dcterms:created>
  <dcterms:modified xsi:type="dcterms:W3CDTF">2017-09-07T12:24:39Z</dcterms:modified>
</cp:coreProperties>
</file>