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5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70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4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08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48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21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74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92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8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15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62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BFB0-60CC-45F7-AF11-D0C788099399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F6AA1-571C-407A-9CBD-D5138478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38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400800" cy="1752600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tx1"/>
                </a:solidFill>
              </a:rPr>
              <a:t>LABORATORY SAFETY</a:t>
            </a:r>
            <a:endParaRPr lang="tr-T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4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Eye</a:t>
            </a:r>
            <a:r>
              <a:rPr lang="tr-TR" dirty="0" smtClean="0"/>
              <a:t> </a:t>
            </a:r>
            <a:r>
              <a:rPr lang="tr-TR" dirty="0" err="1" smtClean="0"/>
              <a:t>Injuries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</a:t>
            </a:r>
            <a:r>
              <a:rPr lang="en-US" dirty="0" err="1" smtClean="0"/>
              <a:t>ashed</a:t>
            </a:r>
            <a:r>
              <a:rPr lang="en-US" dirty="0" smtClean="0"/>
              <a:t> </a:t>
            </a:r>
            <a:r>
              <a:rPr lang="en-US" dirty="0"/>
              <a:t>with 1% NaHCO</a:t>
            </a:r>
            <a:r>
              <a:rPr lang="en-US" baseline="-25000" dirty="0"/>
              <a:t>3</a:t>
            </a:r>
            <a:r>
              <a:rPr lang="en-US" dirty="0"/>
              <a:t> solution if contact with dilute acid, contact with concentrated acid, first with plenty of water and then with NaHCO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If the base is diluted, the eye is washed with 1% boric acid solution, while contact with concentrated acid is first washed with plenty of water followed by washing with boric acid.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Burns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 matter </a:t>
            </a:r>
            <a:r>
              <a:rPr lang="en-US" dirty="0" smtClean="0"/>
              <a:t>burn</a:t>
            </a:r>
            <a:r>
              <a:rPr lang="tr-TR" dirty="0" smtClean="0"/>
              <a:t>s</a:t>
            </a:r>
            <a:r>
              <a:rPr lang="en-US" dirty="0" smtClean="0"/>
              <a:t>: </a:t>
            </a:r>
            <a:r>
              <a:rPr lang="en-US" dirty="0"/>
              <a:t>the wound is washed first with alcohol and then with water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Acid</a:t>
            </a:r>
            <a:r>
              <a:rPr lang="tr-TR" dirty="0" err="1" smtClean="0"/>
              <a:t>ic</a:t>
            </a:r>
            <a:r>
              <a:rPr lang="en-US" dirty="0" smtClean="0"/>
              <a:t> burn</a:t>
            </a:r>
            <a:r>
              <a:rPr lang="tr-TR" dirty="0" smtClean="0"/>
              <a:t>s</a:t>
            </a:r>
            <a:r>
              <a:rPr lang="en-US" dirty="0" smtClean="0"/>
              <a:t>: </a:t>
            </a:r>
            <a:r>
              <a:rPr lang="en-US" dirty="0"/>
              <a:t>the area is washed first with plenty of water, then with saturated sodium carbonate and finally with water again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Alkali </a:t>
            </a:r>
            <a:r>
              <a:rPr lang="en-US" dirty="0" smtClean="0"/>
              <a:t>burn</a:t>
            </a:r>
            <a:r>
              <a:rPr lang="tr-TR" dirty="0" smtClean="0"/>
              <a:t>s</a:t>
            </a:r>
            <a:r>
              <a:rPr lang="en-US" dirty="0" smtClean="0"/>
              <a:t>: </a:t>
            </a:r>
            <a:r>
              <a:rPr lang="en-US" dirty="0"/>
              <a:t>the region is washed first with plenty of water and then with 1% acetic acid solution.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Poisoning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Alcohol poisoning: the stomach is emptied first by induction, then coffee is </a:t>
            </a:r>
            <a:r>
              <a:rPr lang="en-US" dirty="0" smtClean="0"/>
              <a:t>given</a:t>
            </a:r>
            <a:r>
              <a:rPr lang="tr-TR" dirty="0" smtClean="0"/>
              <a:t>.</a:t>
            </a:r>
          </a:p>
          <a:p>
            <a:r>
              <a:rPr lang="en-US" dirty="0" smtClean="0"/>
              <a:t>Acid</a:t>
            </a:r>
            <a:r>
              <a:rPr lang="tr-TR" dirty="0" err="1" smtClean="0"/>
              <a:t>ic</a:t>
            </a:r>
            <a:r>
              <a:rPr lang="en-US" dirty="0" smtClean="0"/>
              <a:t> </a:t>
            </a:r>
            <a:r>
              <a:rPr lang="en-US" dirty="0"/>
              <a:t>poisoning: it certainly does not vomit. Sufficient water is given, then carbonate is drunk with plenty of </a:t>
            </a:r>
            <a:r>
              <a:rPr lang="en-US" dirty="0" smtClean="0"/>
              <a:t>water</a:t>
            </a:r>
            <a:r>
              <a:rPr lang="tr-TR" dirty="0" smtClean="0"/>
              <a:t>.</a:t>
            </a:r>
          </a:p>
          <a:p>
            <a:r>
              <a:rPr lang="en-US" dirty="0"/>
              <a:t>Alkali poisoning: not infused. First, plenty of water is given, followed by vinegar or lemon juice.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References</a:t>
            </a:r>
            <a:r>
              <a:rPr lang="tr-TR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S. Özden, R. Ertan, E. Akı-Şener, İ. Yalçın, D. Nebioğlu, E. 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Büyükbingöl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, H. Göker, İ. Yıldız, T. G. Altuntaş-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Dinlenç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, G. Ayhan-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Kılcıgil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Ölgen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, S. Süzen, Ö. Temiz-Arpacı, C. Kuş, O. Bozdağ-Dündar, B. Tekiner-Gülbaş, Z. Ateş-Alagöz, “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Farmasötik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 Kimya Pratikleri 3-4” ISBN 975-482-668-4, Ankara Üniversitesi Basımevi, Ankara, 2003.</a:t>
            </a:r>
          </a:p>
          <a:p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Laboratuvar güvenliği (2016)., ONUR FEYYAZ, Ankara Üniversitesi basımevi, </a:t>
            </a:r>
            <a:r>
              <a:rPr lang="tr-TR" sz="1900" dirty="0" err="1">
                <a:latin typeface="Times New Roman" pitchFamily="18" charset="0"/>
                <a:cs typeface="Times New Roman" pitchFamily="18" charset="0"/>
              </a:rPr>
              <a:t>Editör:Feyyaz</a:t>
            </a:r>
            <a:r>
              <a:rPr lang="tr-TR" sz="1900" dirty="0">
                <a:latin typeface="Times New Roman" pitchFamily="18" charset="0"/>
                <a:cs typeface="Times New Roman" pitchFamily="18" charset="0"/>
              </a:rPr>
              <a:t> Onur, Basım sayısı:1, Sayfa Sayısı 135, ISBN:978-605-136-243-4, Türkçe(Ders Kitabı), (Yayın No: 2586635).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Laboratory</a:t>
            </a:r>
            <a:r>
              <a:rPr lang="tr-TR" dirty="0" smtClean="0"/>
              <a:t> </a:t>
            </a:r>
            <a:r>
              <a:rPr lang="tr-TR" dirty="0" err="1" smtClean="0"/>
              <a:t>Safety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amounts of the materials which are flammable, combustible, explosive, etc. are located in </a:t>
            </a:r>
            <a:r>
              <a:rPr lang="en-US" dirty="0" smtClean="0"/>
              <a:t>laboratory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e</a:t>
            </a:r>
            <a:r>
              <a:rPr lang="en-US" dirty="0" err="1" smtClean="0"/>
              <a:t>stablish</a:t>
            </a:r>
            <a:r>
              <a:rPr lang="en-US" dirty="0" smtClean="0"/>
              <a:t> specific rules and practices to protect the working people and their working areas and chemicals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Laboratory</a:t>
            </a:r>
            <a:r>
              <a:rPr lang="tr-TR" dirty="0"/>
              <a:t> </a:t>
            </a:r>
            <a:r>
              <a:rPr lang="tr-TR" dirty="0" err="1"/>
              <a:t>Safety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safeguards and safety rules are set out to remove the hazards altogether or to reduce the most.</a:t>
            </a:r>
            <a:endParaRPr lang="tr-TR" dirty="0" smtClean="0"/>
          </a:p>
          <a:p>
            <a:r>
              <a:rPr lang="en-US" dirty="0" smtClean="0"/>
              <a:t>Basic precautions: The laboratory apron, eyeglasses, gloves and mask should be used while working in the laboratory.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Laboratory</a:t>
            </a:r>
            <a:r>
              <a:rPr lang="tr-TR" dirty="0" smtClean="0"/>
              <a:t> Equipments-1</a:t>
            </a:r>
            <a:endParaRPr lang="tr-TR" dirty="0"/>
          </a:p>
        </p:txBody>
      </p:sp>
      <p:pic>
        <p:nvPicPr>
          <p:cNvPr id="4" name="Picture 2" descr="C:\Users\flx\Desktop\cam-mezurl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" y="1853301"/>
            <a:ext cx="2773898" cy="16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flx\Desktop\beher-600x6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00808"/>
            <a:ext cx="2486538" cy="212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flx\Desktop\erlenmay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153" y="1515514"/>
            <a:ext cx="2483768" cy="204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flx\Desktop\129807756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6" y="4725143"/>
            <a:ext cx="2318783" cy="19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flx\Desktop\Sedimentation-Pipett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83" y="4786696"/>
            <a:ext cx="2088796" cy="181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flx\Desktop\731435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37694"/>
            <a:ext cx="2356694" cy="188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611560" y="123829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Measuring</a:t>
            </a:r>
            <a:r>
              <a:rPr lang="tr-TR" dirty="0" smtClean="0"/>
              <a:t> </a:t>
            </a:r>
            <a:r>
              <a:rPr lang="tr-TR" dirty="0" err="1" smtClean="0"/>
              <a:t>cylinder</a:t>
            </a:r>
            <a:r>
              <a:rPr lang="tr-TR" dirty="0"/>
              <a:t> 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3205582" y="1376790"/>
            <a:ext cx="1717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beaker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300192" y="1278966"/>
            <a:ext cx="1728192" cy="36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Erlenmeyer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395536" y="40770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Pipette </a:t>
            </a:r>
            <a:r>
              <a:rPr lang="tr-TR" dirty="0" err="1" smtClean="0"/>
              <a:t>bulb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205582" y="4261738"/>
            <a:ext cx="129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pipette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6300192" y="426173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test </a:t>
            </a:r>
            <a:r>
              <a:rPr lang="tr-TR" smtClean="0"/>
              <a:t>tube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tr-TR" dirty="0" err="1" smtClean="0"/>
              <a:t>Laboratory</a:t>
            </a:r>
            <a:r>
              <a:rPr lang="tr-TR" dirty="0" smtClean="0"/>
              <a:t> Equipments-2</a:t>
            </a:r>
            <a:endParaRPr lang="tr-TR" dirty="0"/>
          </a:p>
        </p:txBody>
      </p:sp>
      <p:pic>
        <p:nvPicPr>
          <p:cNvPr id="4" name="Picture 2" descr="C:\Users\flx\Desktop\shellab-marka-swbr-calkalamali-su-banyosu-swbr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2503904" cy="215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flx\Desktop\unionj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92896"/>
            <a:ext cx="2448272" cy="28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flx\Desktop\pr_01_47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33998"/>
            <a:ext cx="3825133" cy="242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95536" y="12687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Laboratory</a:t>
            </a:r>
            <a:endParaRPr lang="tr-TR" dirty="0"/>
          </a:p>
          <a:p>
            <a:r>
              <a:rPr lang="tr-TR" dirty="0" err="1"/>
              <a:t>w</a:t>
            </a:r>
            <a:r>
              <a:rPr lang="tr-TR" dirty="0" err="1" smtClean="0"/>
              <a:t>ater</a:t>
            </a:r>
            <a:r>
              <a:rPr lang="tr-TR" dirty="0" smtClean="0"/>
              <a:t> </a:t>
            </a:r>
            <a:r>
              <a:rPr lang="tr-TR" dirty="0" err="1" smtClean="0"/>
              <a:t>bath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267744" y="393598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S</a:t>
            </a:r>
            <a:r>
              <a:rPr lang="tr-TR" dirty="0" err="1" smtClean="0"/>
              <a:t>pectrophotometer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6516216" y="17728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bunsen</a:t>
            </a:r>
            <a:r>
              <a:rPr lang="tr-TR" dirty="0" smtClean="0"/>
              <a:t> </a:t>
            </a:r>
            <a:r>
              <a:rPr lang="tr-TR" dirty="0" err="1" smtClean="0"/>
              <a:t>flame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Accidents-1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Danger </a:t>
            </a:r>
            <a:r>
              <a:rPr lang="en-US" dirty="0"/>
              <a:t>in the use of glassware</a:t>
            </a:r>
            <a:r>
              <a:rPr lang="en-US" dirty="0" smtClean="0"/>
              <a:t>:</a:t>
            </a:r>
            <a:r>
              <a:rPr lang="tr-TR" dirty="0" smtClean="0"/>
              <a:t> </a:t>
            </a:r>
          </a:p>
          <a:p>
            <a:r>
              <a:rPr lang="en-US" dirty="0"/>
              <a:t>When the glass material breaks, the spikes may cause cuts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1) In small incisions; The pieces of glass are cleared, if any, inside the wounds.</a:t>
            </a:r>
          </a:p>
          <a:p>
            <a:pPr marL="0" indent="0">
              <a:buNone/>
            </a:pPr>
            <a:r>
              <a:rPr lang="en-US" dirty="0"/>
              <a:t>the wound is cleaned with water, the wound is wrapped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2) Deep cuts; The pieces of glass are cleared, if any, inside the </a:t>
            </a:r>
            <a:r>
              <a:rPr lang="en-US" dirty="0" smtClean="0"/>
              <a:t>wounds.</a:t>
            </a:r>
            <a:r>
              <a:rPr lang="tr-TR" dirty="0" smtClean="0"/>
              <a:t> </a:t>
            </a:r>
            <a:r>
              <a:rPr lang="en-US" dirty="0" smtClean="0"/>
              <a:t>Buffer </a:t>
            </a:r>
            <a:r>
              <a:rPr lang="en-US" dirty="0"/>
              <a:t>with a clean cloth or similar material and go to the nearest health facility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Accidents-2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working with a burning </a:t>
            </a:r>
            <a:r>
              <a:rPr lang="en-US" dirty="0" smtClean="0"/>
              <a:t>flame</a:t>
            </a:r>
            <a:endParaRPr lang="tr-TR" dirty="0" smtClean="0"/>
          </a:p>
          <a:p>
            <a:r>
              <a:rPr lang="en-US" dirty="0"/>
              <a:t>Long hair is flammable if not </a:t>
            </a:r>
            <a:r>
              <a:rPr lang="en-US" dirty="0" smtClean="0"/>
              <a:t>attached</a:t>
            </a:r>
            <a:r>
              <a:rPr lang="tr-TR" dirty="0" smtClean="0"/>
              <a:t>,</a:t>
            </a:r>
          </a:p>
          <a:p>
            <a:r>
              <a:rPr lang="en-US" dirty="0"/>
              <a:t>It may catch fire when we approach it with a flammable substance (alcohol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!!!</a:t>
            </a:r>
            <a:r>
              <a:rPr lang="en-US" dirty="0"/>
              <a:t> In the event of a fire caused by a burning; The resulting fire should be removed with the help of a fire extinguisher and </a:t>
            </a:r>
            <a:r>
              <a:rPr lang="en-US" u="sng" dirty="0"/>
              <a:t>gas valves should be closed at the same time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Toxic</a:t>
            </a:r>
            <a:r>
              <a:rPr lang="tr-TR" dirty="0"/>
              <a:t> </a:t>
            </a:r>
            <a:r>
              <a:rPr lang="tr-TR" dirty="0" err="1" smtClean="0"/>
              <a:t>Chemicals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en-US" dirty="0" err="1" smtClean="0"/>
              <a:t>oxic</a:t>
            </a:r>
            <a:r>
              <a:rPr lang="en-US" dirty="0" smtClean="0"/>
              <a:t> chemicals </a:t>
            </a:r>
            <a:r>
              <a:rPr lang="en-US" dirty="0"/>
              <a:t>can get into the body through ingestion, inhalation and </a:t>
            </a:r>
            <a:r>
              <a:rPr lang="en-US" dirty="0" smtClean="0"/>
              <a:t>skin</a:t>
            </a:r>
            <a:r>
              <a:rPr lang="tr-TR" dirty="0" smtClean="0"/>
              <a:t>. T</a:t>
            </a:r>
            <a:r>
              <a:rPr lang="en-US" dirty="0" err="1" smtClean="0"/>
              <a:t>oxic</a:t>
            </a:r>
            <a:r>
              <a:rPr lang="en-US" dirty="0" smtClean="0"/>
              <a:t> </a:t>
            </a:r>
            <a:r>
              <a:rPr lang="en-US" dirty="0"/>
              <a:t>chemicals </a:t>
            </a:r>
            <a:r>
              <a:rPr lang="en-US" dirty="0" smtClean="0"/>
              <a:t>can </a:t>
            </a:r>
            <a:r>
              <a:rPr lang="en-US" dirty="0"/>
              <a:t>cause undesirable reactions in the body when they participate in circulation.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Precautions</a:t>
            </a:r>
            <a:r>
              <a:rPr lang="tr-TR" dirty="0" smtClean="0"/>
              <a:t> </a:t>
            </a:r>
            <a:r>
              <a:rPr lang="tr-TR" dirty="0" err="1"/>
              <a:t>f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Toxic</a:t>
            </a:r>
            <a:r>
              <a:rPr lang="tr-TR" dirty="0" smtClean="0"/>
              <a:t> </a:t>
            </a:r>
            <a:r>
              <a:rPr lang="tr-TR" dirty="0" err="1" smtClean="0"/>
              <a:t>Substances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bringing and consuming food and beverages in the </a:t>
            </a:r>
            <a:r>
              <a:rPr lang="en-US" dirty="0" smtClean="0"/>
              <a:t>laboratory</a:t>
            </a:r>
            <a:r>
              <a:rPr lang="tr-TR" dirty="0" smtClean="0"/>
              <a:t>,</a:t>
            </a:r>
          </a:p>
          <a:p>
            <a:r>
              <a:rPr lang="en-US" dirty="0"/>
              <a:t>Liquids are drawn with pipette with the help of a pump (</a:t>
            </a:r>
            <a:r>
              <a:rPr lang="en-US" dirty="0" err="1"/>
              <a:t>puar</a:t>
            </a:r>
            <a:r>
              <a:rPr lang="en-US" dirty="0"/>
              <a:t>, etc</a:t>
            </a:r>
            <a:r>
              <a:rPr lang="en-US" dirty="0" smtClean="0"/>
              <a:t>.)</a:t>
            </a:r>
            <a:r>
              <a:rPr lang="tr-TR" dirty="0" smtClean="0"/>
              <a:t>,</a:t>
            </a:r>
          </a:p>
          <a:p>
            <a:r>
              <a:rPr lang="en-US" dirty="0"/>
              <a:t>After use of liquid and powdered chemical substances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bottles / packages should be closed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/>
              <a:t>Gloves should be worn especially when working with burning substances such as </a:t>
            </a:r>
            <a:r>
              <a:rPr lang="en-US" dirty="0" smtClean="0"/>
              <a:t>acid-base</a:t>
            </a:r>
            <a:r>
              <a:rPr lang="tr-TR" dirty="0" smtClean="0"/>
              <a:t>,</a:t>
            </a:r>
          </a:p>
          <a:p>
            <a:r>
              <a:rPr lang="en-US" dirty="0"/>
              <a:t>During the work we should not </a:t>
            </a:r>
            <a:r>
              <a:rPr lang="en-US" dirty="0" smtClean="0"/>
              <a:t>touch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gloves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en-US" dirty="0"/>
              <a:t>eyeglasses, face and </a:t>
            </a:r>
            <a:r>
              <a:rPr lang="en-US" dirty="0" smtClean="0"/>
              <a:t>hair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51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729</Words>
  <Application>Microsoft Macintosh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Ofis Teması</vt:lpstr>
      <vt:lpstr>PowerPoint Presentation</vt:lpstr>
      <vt:lpstr>Laboratory Safety</vt:lpstr>
      <vt:lpstr>Laboratory Safety</vt:lpstr>
      <vt:lpstr>Laboratory Equipments-1</vt:lpstr>
      <vt:lpstr>Laboratory Equipments-2</vt:lpstr>
      <vt:lpstr>Accidents-1</vt:lpstr>
      <vt:lpstr>Accidents-2</vt:lpstr>
      <vt:lpstr>The Toxic Chemicals</vt:lpstr>
      <vt:lpstr>Precautions for Toxic Substances</vt:lpstr>
      <vt:lpstr>Eye Injuries</vt:lpstr>
      <vt:lpstr>Burns</vt:lpstr>
      <vt:lpstr>Poisoning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PRACTISE</dc:title>
  <dc:creator>flx</dc:creator>
  <cp:lastModifiedBy>ecem kaya</cp:lastModifiedBy>
  <cp:revision>13</cp:revision>
  <dcterms:created xsi:type="dcterms:W3CDTF">2017-12-21T15:44:04Z</dcterms:created>
  <dcterms:modified xsi:type="dcterms:W3CDTF">2018-01-26T04:42:17Z</dcterms:modified>
</cp:coreProperties>
</file>