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absent court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In 1817 Marshal Beresford, still in command of the Portuguese forces </a:t>
            </a:r>
            <a:r>
              <a:rPr lang="en-GB" dirty="0" smtClean="0"/>
              <a:t>and with </a:t>
            </a:r>
            <a:r>
              <a:rPr lang="en-GB" dirty="0"/>
              <a:t>the authority of a viceroy, became aware of a conspiracy among </a:t>
            </a:r>
            <a:r>
              <a:rPr lang="en-GB" dirty="0" smtClean="0"/>
              <a:t>army officers </a:t>
            </a:r>
            <a:r>
              <a:rPr lang="en-GB" dirty="0"/>
              <a:t>and informed the government, which crushed the plot with </a:t>
            </a:r>
            <a:r>
              <a:rPr lang="en-GB" dirty="0" smtClean="0"/>
              <a:t>excessive severity</a:t>
            </a:r>
            <a:r>
              <a:rPr lang="en-GB" dirty="0"/>
              <a:t>. Those implicated were hanged, among them General Gomes Freire </a:t>
            </a:r>
            <a:r>
              <a:rPr lang="en-GB" dirty="0" smtClean="0"/>
              <a:t>de Andrade</a:t>
            </a:r>
            <a:r>
              <a:rPr lang="en-GB" dirty="0"/>
              <a:t>, a prestigious figure in military circles and sympathetic to fresh </a:t>
            </a:r>
            <a:r>
              <a:rPr lang="en-GB" dirty="0" smtClean="0"/>
              <a:t>ideas. Public </a:t>
            </a:r>
            <a:r>
              <a:rPr lang="en-GB" dirty="0"/>
              <a:t>opinion blamed Beresford for the executions.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p.72)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823172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The End of the Old Regime</a:t>
            </a:r>
          </a:p>
          <a:p>
            <a:pPr marL="0" indent="0">
              <a:buNone/>
            </a:pPr>
            <a:r>
              <a:rPr lang="en-GB" dirty="0" smtClean="0"/>
              <a:t>Facing </a:t>
            </a:r>
            <a:r>
              <a:rPr lang="en-GB" dirty="0"/>
              <a:t>the European </a:t>
            </a:r>
            <a:r>
              <a:rPr lang="en-GB" dirty="0" smtClean="0"/>
              <a:t>crisis;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Peninsular </a:t>
            </a:r>
            <a:r>
              <a:rPr lang="en-GB" dirty="0" smtClean="0"/>
              <a:t>War;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absent </a:t>
            </a:r>
            <a:r>
              <a:rPr lang="en-GB" dirty="0" smtClean="0"/>
              <a:t>court</a:t>
            </a:r>
            <a:r>
              <a:rPr lang="en-GB" dirty="0"/>
              <a:t>;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pt-PT" dirty="0" smtClean="0"/>
              <a:t> </a:t>
            </a:r>
            <a:r>
              <a:rPr lang="pt-PT" b="1" dirty="0" smtClean="0"/>
              <a:t>Bibliografia:</a:t>
            </a:r>
          </a:p>
          <a:p>
            <a:pPr marL="457200" indent="-457200">
              <a:buAutoNum type="arabicPeriod"/>
            </a:pPr>
            <a:r>
              <a:rPr lang="en-GB" sz="2200" dirty="0" smtClean="0"/>
              <a:t>Disney</a:t>
            </a:r>
            <a:r>
              <a:rPr lang="en-GB" sz="2200" dirty="0"/>
              <a:t>, A.R.; History of Portugal and the Portuguese Empire, Vol. 1: From Beginnings to 1807: </a:t>
            </a:r>
            <a:r>
              <a:rPr lang="en-GB" sz="2200" dirty="0" smtClean="0"/>
              <a:t>Portuguese Empire </a:t>
            </a:r>
            <a:r>
              <a:rPr lang="en-GB" sz="2200" dirty="0"/>
              <a:t>(Volume </a:t>
            </a:r>
            <a:r>
              <a:rPr lang="en-GB" sz="2200" dirty="0" smtClean="0"/>
              <a:t>2,),</a:t>
            </a:r>
            <a:r>
              <a:rPr lang="en-GB" sz="2200" dirty="0"/>
              <a:t>Cambridge, 2009; </a:t>
            </a:r>
            <a:endParaRPr lang="en-GB" sz="2200" dirty="0" smtClean="0"/>
          </a:p>
          <a:p>
            <a:pPr marL="457200" indent="-457200">
              <a:buAutoNum type="arabicPeriod" startAt="2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 startAt="2"/>
            </a:pPr>
            <a:r>
              <a:rPr lang="pt-PT" sz="2200" dirty="0" smtClean="0"/>
              <a:t>Saraiva,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736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Facing the European crisis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A dramatic series of events in Paris led to the outbreak of the French Revolution</a:t>
            </a:r>
          </a:p>
          <a:p>
            <a:pPr marL="0" indent="0">
              <a:buNone/>
            </a:pPr>
            <a:r>
              <a:rPr lang="en-GB" dirty="0"/>
              <a:t>in 1789. After apprehensive hesitation, the European monarchies determined to</a:t>
            </a:r>
          </a:p>
          <a:p>
            <a:pPr marL="0" indent="0">
              <a:buNone/>
            </a:pPr>
            <a:r>
              <a:rPr lang="en-GB" dirty="0"/>
              <a:t>intervene, not only to try to save royal lives but to check the spread of</a:t>
            </a:r>
          </a:p>
          <a:p>
            <a:pPr marL="0" indent="0">
              <a:buNone/>
            </a:pPr>
            <a:r>
              <a:rPr lang="en-GB" dirty="0"/>
              <a:t>democratic ideas, which in the words of the Portuguese ambassador in London,</a:t>
            </a:r>
          </a:p>
          <a:p>
            <a:pPr marL="0" indent="0">
              <a:buNone/>
            </a:pPr>
            <a:r>
              <a:rPr lang="en-GB" dirty="0"/>
              <a:t>‘threatened general peace in Europe, and the toppling of all established</a:t>
            </a:r>
          </a:p>
          <a:p>
            <a:pPr marL="0" indent="0">
              <a:buNone/>
            </a:pPr>
            <a:r>
              <a:rPr lang="en-GB" dirty="0"/>
              <a:t>governments’.</a:t>
            </a:r>
          </a:p>
          <a:p>
            <a:pPr marL="0" indent="0">
              <a:buNone/>
            </a:pPr>
            <a:r>
              <a:rPr lang="en-GB" dirty="0"/>
              <a:t>Portugal chose to align itself with England and Spain and, while declaring its</a:t>
            </a:r>
          </a:p>
          <a:p>
            <a:pPr marL="0" indent="0">
              <a:buNone/>
            </a:pPr>
            <a:r>
              <a:rPr lang="en-GB" dirty="0"/>
              <a:t>strict neutrality in the fighting which had already broken out, endeavoured to</a:t>
            </a:r>
          </a:p>
          <a:p>
            <a:pPr marL="0" indent="0">
              <a:buNone/>
            </a:pPr>
            <a:r>
              <a:rPr lang="en-GB" dirty="0"/>
              <a:t>persuade its two allies to form a triple alliance that would best suit its own</a:t>
            </a:r>
          </a:p>
          <a:p>
            <a:pPr marL="0" indent="0">
              <a:buNone/>
            </a:pPr>
            <a:r>
              <a:rPr lang="en-GB" dirty="0"/>
              <a:t>interests, for if Portugal entered the war without the backing of England or</a:t>
            </a:r>
          </a:p>
          <a:p>
            <a:pPr marL="0" indent="0">
              <a:buNone/>
            </a:pPr>
            <a:r>
              <a:rPr lang="en-GB" dirty="0"/>
              <a:t>without an understanding with her Spanish neighbour, she would not only risk</a:t>
            </a:r>
          </a:p>
          <a:p>
            <a:pPr marL="0" indent="0">
              <a:buNone/>
            </a:pPr>
            <a:r>
              <a:rPr lang="en-GB" dirty="0"/>
              <a:t>the loss of Brazil, but lay herself open to invasion by land.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p.67)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432644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Facing the European crisis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execution of Louis XVI in January 1793 shocked the governments </a:t>
            </a:r>
            <a:r>
              <a:rPr lang="en-GB" dirty="0" smtClean="0"/>
              <a:t>of Europe </a:t>
            </a:r>
            <a:r>
              <a:rPr lang="en-GB" dirty="0"/>
              <a:t>and – apart from Switzerland and the Scandinavian states – they </a:t>
            </a:r>
            <a:r>
              <a:rPr lang="en-GB" dirty="0" smtClean="0"/>
              <a:t>formed the </a:t>
            </a:r>
            <a:r>
              <a:rPr lang="en-GB" dirty="0"/>
              <a:t>First Coalition to mount a general offensive against revolutionary France</a:t>
            </a:r>
            <a:r>
              <a:rPr lang="en-GB" dirty="0" smtClean="0"/>
              <a:t>.</a:t>
            </a:r>
            <a:endParaRPr lang="pt-PT" dirty="0" smtClean="0"/>
          </a:p>
          <a:p>
            <a:pPr marL="0" indent="0">
              <a:buNone/>
            </a:pPr>
            <a:r>
              <a:rPr lang="en-GB" dirty="0"/>
              <a:t>With the failure of its allies to agree to a triple alliance, Portugal signed</a:t>
            </a:r>
          </a:p>
          <a:p>
            <a:pPr marL="0" indent="0">
              <a:buNone/>
            </a:pPr>
            <a:r>
              <a:rPr lang="en-GB" dirty="0"/>
              <a:t>separate treaties with Spain and England (on 15 July and 28 September 1793,</a:t>
            </a:r>
          </a:p>
          <a:p>
            <a:pPr marL="0" indent="0">
              <a:buNone/>
            </a:pPr>
            <a:r>
              <a:rPr lang="en-GB" dirty="0"/>
              <a:t>respectively) whereby she entered the war on the side of both those powers.</a:t>
            </a:r>
          </a:p>
          <a:p>
            <a:pPr marL="0" indent="0">
              <a:buNone/>
            </a:pPr>
            <a:r>
              <a:rPr lang="en-GB" dirty="0"/>
              <a:t>Portuguese troops sailed to Catalonia to join forces with Spanish troops then</a:t>
            </a:r>
          </a:p>
          <a:p>
            <a:pPr marL="0" indent="0">
              <a:buNone/>
            </a:pPr>
            <a:r>
              <a:rPr lang="en-GB" dirty="0"/>
              <a:t>operating in Roussillon.</a:t>
            </a:r>
          </a:p>
          <a:p>
            <a:pPr marL="0" indent="0">
              <a:buNone/>
            </a:pPr>
            <a:r>
              <a:rPr lang="en-GB" dirty="0"/>
              <a:t>French reactions to invasion were violent, and before long the Coalition</a:t>
            </a:r>
          </a:p>
          <a:p>
            <a:pPr marL="0" indent="0">
              <a:buNone/>
            </a:pPr>
            <a:r>
              <a:rPr lang="en-GB" dirty="0"/>
              <a:t>forces found themselves in retreat on all fronts in the face of the armies of the</a:t>
            </a:r>
          </a:p>
          <a:p>
            <a:pPr marL="0" indent="0">
              <a:buNone/>
            </a:pPr>
            <a:r>
              <a:rPr lang="en-GB" dirty="0"/>
              <a:t>Convention. But even before the setback to the joint Spanish and Portuguese</a:t>
            </a:r>
          </a:p>
          <a:p>
            <a:pPr marL="0" indent="0">
              <a:buNone/>
            </a:pPr>
            <a:r>
              <a:rPr lang="en-GB" dirty="0"/>
              <a:t>offensive, Spain had sued for peace with France (Treaty of Basle, 22 July 1795),</a:t>
            </a:r>
          </a:p>
          <a:p>
            <a:pPr marL="0" indent="0">
              <a:buNone/>
            </a:pPr>
            <a:r>
              <a:rPr lang="en-GB" dirty="0"/>
              <a:t>negotiated without the knowledge of her ally Portugal</a:t>
            </a:r>
            <a:r>
              <a:rPr lang="en-GB" dirty="0" smtClean="0"/>
              <a:t>.”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p.68)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163563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Facing the European crisis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Finding herself thus</a:t>
            </a:r>
          </a:p>
          <a:p>
            <a:pPr marL="0" indent="0">
              <a:buNone/>
            </a:pPr>
            <a:r>
              <a:rPr lang="en-GB" dirty="0"/>
              <a:t>isolated and in urgent need of making peace with France, Portugal would have</a:t>
            </a:r>
          </a:p>
          <a:p>
            <a:pPr marL="0" indent="0">
              <a:buNone/>
            </a:pPr>
            <a:r>
              <a:rPr lang="en-GB" dirty="0"/>
              <a:t>made a deal but for her treaty obligations with England, and her reliance on</a:t>
            </a:r>
          </a:p>
          <a:p>
            <a:pPr marL="0" indent="0">
              <a:buNone/>
            </a:pPr>
            <a:r>
              <a:rPr lang="en-GB" dirty="0"/>
              <a:t>England to protect her trade with Brazil – facts which made a separate peace</a:t>
            </a:r>
          </a:p>
          <a:p>
            <a:pPr marL="0" indent="0">
              <a:buNone/>
            </a:pPr>
            <a:r>
              <a:rPr lang="en-GB" dirty="0"/>
              <a:t>unacceptable to France. Portugal had little alternative but to keep up the</a:t>
            </a:r>
          </a:p>
          <a:p>
            <a:pPr marL="0" indent="0">
              <a:buNone/>
            </a:pPr>
            <a:r>
              <a:rPr lang="en-GB" dirty="0"/>
              <a:t>diplomatic balancing-trick, which lasted for some time, of maintaining peaceful</a:t>
            </a:r>
          </a:p>
          <a:p>
            <a:pPr marL="0" indent="0">
              <a:buNone/>
            </a:pPr>
            <a:r>
              <a:rPr lang="en-GB" dirty="0"/>
              <a:t>relations simultaneously with England, Spain and France.</a:t>
            </a:r>
          </a:p>
          <a:p>
            <a:pPr marL="0" indent="0">
              <a:buNone/>
            </a:pPr>
            <a:r>
              <a:rPr lang="en-GB" dirty="0"/>
              <a:t>Meanwhile, the government in Lisbon, using as justification Portugal’s old</a:t>
            </a:r>
          </a:p>
          <a:p>
            <a:pPr marL="0" indent="0">
              <a:buNone/>
            </a:pPr>
            <a:r>
              <a:rPr lang="en-GB" dirty="0"/>
              <a:t>alliance, continued to collaborate with England</a:t>
            </a:r>
            <a:r>
              <a:rPr lang="en-GB" dirty="0" smtClean="0"/>
              <a:t>.”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p.68)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018254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Facing the European crisis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Control of Portuguese ports was vital to Britain if she was firmly to impose </a:t>
            </a:r>
            <a:r>
              <a:rPr lang="en-GB" dirty="0" smtClean="0"/>
              <a:t>a continental </a:t>
            </a:r>
            <a:r>
              <a:rPr lang="en-GB" dirty="0"/>
              <a:t>blockade, just as it was to France if she was to isolate the </a:t>
            </a:r>
            <a:r>
              <a:rPr lang="en-GB" dirty="0" smtClean="0"/>
              <a:t>British Isles</a:t>
            </a:r>
            <a:r>
              <a:rPr lang="en-GB" dirty="0"/>
              <a:t>. In mid-1807 Napoleon instructed Talleyrand, his minister of </a:t>
            </a:r>
            <a:r>
              <a:rPr lang="en-GB" dirty="0" smtClean="0"/>
              <a:t>foreign affairs</a:t>
            </a:r>
            <a:r>
              <a:rPr lang="en-GB" dirty="0"/>
              <a:t>, to insist that Portugal adhere to the blockade or face occupation by </a:t>
            </a:r>
            <a:r>
              <a:rPr lang="en-GB" dirty="0" smtClean="0"/>
              <a:t>a Spanish </a:t>
            </a:r>
            <a:r>
              <a:rPr lang="en-GB" dirty="0"/>
              <a:t>army. At the same time Portuguese vessels delivering colonial </a:t>
            </a:r>
            <a:r>
              <a:rPr lang="en-GB" dirty="0" smtClean="0"/>
              <a:t>or manufactured </a:t>
            </a:r>
            <a:r>
              <a:rPr lang="en-GB" dirty="0"/>
              <a:t>English goods to the ports of Caen, Cherbourg, Nantes, </a:t>
            </a:r>
            <a:r>
              <a:rPr lang="en-GB" dirty="0" smtClean="0"/>
              <a:t>Bayonne and </a:t>
            </a:r>
            <a:r>
              <a:rPr lang="en-GB" dirty="0"/>
              <a:t>Antwerp, were confiscated</a:t>
            </a:r>
            <a:r>
              <a:rPr lang="en-GB" dirty="0" smtClean="0"/>
              <a:t>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p.69)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672669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Peninsular War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As a French – not Spanish – army approached Lisbon, the royal family and </a:t>
            </a:r>
            <a:r>
              <a:rPr lang="en-GB" dirty="0" smtClean="0"/>
              <a:t>its entourage</a:t>
            </a:r>
            <a:r>
              <a:rPr lang="en-GB" dirty="0"/>
              <a:t>, the government and the administrative hierarchy with their </a:t>
            </a:r>
            <a:r>
              <a:rPr lang="en-GB" dirty="0" err="1" smtClean="0"/>
              <a:t>hangerson</a:t>
            </a:r>
            <a:r>
              <a:rPr lang="en-GB" dirty="0" smtClean="0"/>
              <a:t>, a </a:t>
            </a:r>
            <a:r>
              <a:rPr lang="en-GB" dirty="0"/>
              <a:t>total of some 10,000 people, embarked on a fleet of all the seaworthy </a:t>
            </a:r>
            <a:r>
              <a:rPr lang="en-GB" dirty="0" smtClean="0"/>
              <a:t>ships that </a:t>
            </a:r>
            <a:r>
              <a:rPr lang="en-GB" dirty="0"/>
              <a:t>could be assembled in the Tagus estuary, and sailed for Brazil. (The idea </a:t>
            </a:r>
            <a:r>
              <a:rPr lang="en-GB" dirty="0" smtClean="0"/>
              <a:t>of translating </a:t>
            </a:r>
            <a:r>
              <a:rPr lang="en-GB" dirty="0"/>
              <a:t>the Court to the far side of the Atlantic was not new: the </a:t>
            </a:r>
            <a:r>
              <a:rPr lang="en-GB" dirty="0" smtClean="0"/>
              <a:t>celebrated Father </a:t>
            </a:r>
            <a:r>
              <a:rPr lang="en-GB" dirty="0" err="1"/>
              <a:t>António</a:t>
            </a:r>
            <a:r>
              <a:rPr lang="en-GB" dirty="0"/>
              <a:t> Vieira had aired it in the seventeenth century.)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p.69)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222169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Peninsular War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French invasions of Portugal had serious repercussions. It has </a:t>
            </a:r>
            <a:r>
              <a:rPr lang="en-GB" dirty="0" smtClean="0"/>
              <a:t>been estimated </a:t>
            </a:r>
            <a:r>
              <a:rPr lang="en-GB" dirty="0"/>
              <a:t>that over 100,000 Portuguese – even more civilians than soldiers </a:t>
            </a:r>
            <a:r>
              <a:rPr lang="en-GB" dirty="0" smtClean="0"/>
              <a:t>– lost </a:t>
            </a:r>
            <a:r>
              <a:rPr lang="en-GB" dirty="0"/>
              <a:t>their lives in the struggle; the land was largely abandoned and laid </a:t>
            </a:r>
            <a:r>
              <a:rPr lang="en-GB" dirty="0" smtClean="0"/>
              <a:t>waste; commerce </a:t>
            </a:r>
            <a:r>
              <a:rPr lang="en-GB" dirty="0"/>
              <a:t>and maritime trade were at a standstill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p.69)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087512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absent court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Having reached Brazil, the Prince Regent gave instructions that Brazilian ports</a:t>
            </a:r>
          </a:p>
          <a:p>
            <a:pPr marL="0" indent="0">
              <a:buNone/>
            </a:pPr>
            <a:r>
              <a:rPr lang="en-GB" dirty="0"/>
              <a:t>should allow the ships of all friendly nations to enter, and embargoes on</a:t>
            </a:r>
          </a:p>
          <a:p>
            <a:pPr marL="0" indent="0">
              <a:buNone/>
            </a:pPr>
            <a:r>
              <a:rPr lang="en-GB" dirty="0"/>
              <a:t>imported goods were lifted. This measure complied with the assurances given to</a:t>
            </a:r>
          </a:p>
          <a:p>
            <a:pPr marL="0" indent="0">
              <a:buNone/>
            </a:pPr>
            <a:r>
              <a:rPr lang="en-GB" dirty="0"/>
              <a:t>Britain during the negotiations of 1807, and in effect gave Brazil economic</a:t>
            </a:r>
          </a:p>
          <a:p>
            <a:pPr marL="0" indent="0">
              <a:buNone/>
            </a:pPr>
            <a:r>
              <a:rPr lang="en-GB" dirty="0"/>
              <a:t>independence, for from then on all former ‘colonial’ restrictions were abolished.</a:t>
            </a:r>
          </a:p>
          <a:p>
            <a:pPr marL="0" indent="0">
              <a:buNone/>
            </a:pPr>
            <a:r>
              <a:rPr lang="en-GB" dirty="0"/>
              <a:t>The building of ‘factories’ was encouraged; the Bank of Brazil, with a mint, was</a:t>
            </a:r>
          </a:p>
          <a:p>
            <a:pPr marL="0" indent="0">
              <a:buNone/>
            </a:pPr>
            <a:r>
              <a:rPr lang="en-GB" dirty="0"/>
              <a:t>established; a military academy was set up and institutes of higher education</a:t>
            </a:r>
          </a:p>
          <a:p>
            <a:pPr marL="0" indent="0">
              <a:buNone/>
            </a:pPr>
            <a:r>
              <a:rPr lang="en-GB" dirty="0"/>
              <a:t>were founded which were to fill the administrative ranks of an independent</a:t>
            </a:r>
          </a:p>
          <a:p>
            <a:pPr marL="0" indent="0">
              <a:buNone/>
            </a:pPr>
            <a:r>
              <a:rPr lang="en-GB" dirty="0"/>
              <a:t>Brazil.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p.71)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5476557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1043</Words>
  <Application>Microsoft Office PowerPoint</Application>
  <PresentationFormat>Widescreen</PresentationFormat>
  <Paragraphs>95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Facing the European crisis</vt:lpstr>
      <vt:lpstr>Facing the European crisis</vt:lpstr>
      <vt:lpstr>Facing the European crisis</vt:lpstr>
      <vt:lpstr>Facing the European crisis</vt:lpstr>
      <vt:lpstr>The Peninsular War</vt:lpstr>
      <vt:lpstr>The Peninsular War</vt:lpstr>
      <vt:lpstr>The absent court</vt:lpstr>
      <vt:lpstr>The absent court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14</cp:revision>
  <dcterms:created xsi:type="dcterms:W3CDTF">2018-11-18T11:57:52Z</dcterms:created>
  <dcterms:modified xsi:type="dcterms:W3CDTF">2018-11-18T15:53:45Z</dcterms:modified>
</cp:coreProperties>
</file>