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84" r:id="rId6"/>
    <p:sldId id="1085" r:id="rId7"/>
    <p:sldId id="1086" r:id="rId8"/>
    <p:sldId id="1087" r:id="rId9"/>
    <p:sldId id="1088" r:id="rId10"/>
    <p:sldId id="1089"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3/16/2020</a:t>
            </a:fld>
            <a:endParaRPr lang="en-US"/>
          </a:p>
        </p:txBody>
      </p:sp>
      <p:sp>
        <p:nvSpPr>
          <p:cNvPr id="4" name="Holder 4"/>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12168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7" Type="http://schemas.openxmlformats.org/officeDocument/2006/relationships/image" Target="../media/image2.jpeg"/><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theme" Target="../theme/theme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 id="2147483698"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210</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Kent Ekonomisi ve Yönetimi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1981953"/>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r>
              <a:rPr lang="tr-TR" spc="-300" dirty="0"/>
              <a:t/>
            </a:r>
            <a:br>
              <a:rPr lang="tr-TR" spc="-300" dirty="0"/>
            </a:br>
            <a:r>
              <a:rPr lang="tr-TR" spc="-300" dirty="0" smtClean="0"/>
              <a:t/>
            </a:r>
            <a:br>
              <a:rPr lang="tr-TR" spc="-300" dirty="0" smtClean="0"/>
            </a:br>
            <a:r>
              <a:rPr lang="tr-TR" spc="-300" dirty="0" smtClean="0"/>
              <a:t>Takdim Planı</a:t>
            </a:r>
            <a:endParaRPr spc="-335" dirty="0"/>
          </a:p>
        </p:txBody>
      </p:sp>
      <p:sp>
        <p:nvSpPr>
          <p:cNvPr id="3" name="Dikdörtgen 2"/>
          <p:cNvSpPr/>
          <p:nvPr/>
        </p:nvSpPr>
        <p:spPr>
          <a:xfrm>
            <a:off x="717629" y="1782502"/>
            <a:ext cx="6273479"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613458" y="2546430"/>
            <a:ext cx="7731889" cy="2249975"/>
          </a:xfrm>
          <a:prstGeom prst="rect">
            <a:avLst/>
          </a:prstGeom>
        </p:spPr>
        <p:txBody>
          <a:bodyPr wrap="square">
            <a:spAutoFit/>
          </a:bodyPr>
          <a:lstStyle/>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Küreselleşmenin </a:t>
            </a:r>
            <a:r>
              <a:rPr lang="tr-TR" sz="2200" b="1" dirty="0">
                <a:latin typeface="Calibri" panose="020F0502020204030204" pitchFamily="34" charset="0"/>
                <a:ea typeface="Calibri" panose="020F0502020204030204" pitchFamily="34" charset="0"/>
                <a:cs typeface="Times New Roman" panose="02020603050405020304" pitchFamily="18" charset="0"/>
              </a:rPr>
              <a:t>kent ekonomisine </a:t>
            </a:r>
            <a:r>
              <a:rPr lang="tr-TR" sz="2200" b="1" dirty="0" smtClean="0">
                <a:latin typeface="Calibri" panose="020F0502020204030204" pitchFamily="34" charset="0"/>
                <a:ea typeface="Calibri" panose="020F0502020204030204" pitchFamily="34" charset="0"/>
                <a:cs typeface="Times New Roman" panose="02020603050405020304" pitchFamily="18" charset="0"/>
              </a:rPr>
              <a:t>etkileri</a:t>
            </a:r>
            <a:endParaRPr lang="tr-TR" sz="2200" dirty="0" smtClean="0">
              <a:latin typeface="Calibri" panose="020F0502020204030204" pitchFamily="34" charset="0"/>
              <a:ea typeface="Calibri" panose="020F0502020204030204" pitchFamily="34" charset="0"/>
              <a:cs typeface="Times New Roman" panose="02020603050405020304" pitchFamily="18" charset="0"/>
            </a:endParaRPr>
          </a:p>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Küreselleşme </a:t>
            </a:r>
            <a:r>
              <a:rPr lang="tr-TR" sz="2200" b="1" dirty="0">
                <a:latin typeface="Calibri" panose="020F0502020204030204" pitchFamily="34" charset="0"/>
                <a:ea typeface="Calibri" panose="020F0502020204030204" pitchFamily="34" charset="0"/>
                <a:cs typeface="Times New Roman" panose="02020603050405020304" pitchFamily="18" charset="0"/>
              </a:rPr>
              <a:t>diye adlandırılan ve liberal ekonomiyi her alanda egemen kılan ekonomik ve toplumsal dünya görüşünün, yerel kamu hizmetlerinin etkin, verimli ve dengeli olarak sunulması açısından yaratmakta olduğu </a:t>
            </a:r>
            <a:r>
              <a:rPr lang="tr-TR" sz="2200" b="1" dirty="0" smtClean="0">
                <a:latin typeface="Calibri" panose="020F0502020204030204" pitchFamily="34" charset="0"/>
                <a:ea typeface="Calibri" panose="020F0502020204030204" pitchFamily="34" charset="0"/>
                <a:cs typeface="Times New Roman" panose="02020603050405020304" pitchFamily="18" charset="0"/>
              </a:rPr>
              <a:t>sonuçlar.</a:t>
            </a:r>
          </a:p>
          <a:p>
            <a:pPr marL="285750" lvl="0" indent="-285750">
              <a:lnSpc>
                <a:spcPct val="107000"/>
              </a:lnSpc>
              <a:spcAft>
                <a:spcPts val="0"/>
              </a:spcAft>
              <a:buFontTx/>
              <a:buChar char="-"/>
            </a:pPr>
            <a:r>
              <a:rPr lang="tr-TR" sz="2200" b="1" dirty="0" smtClean="0">
                <a:latin typeface="Calibri" panose="020F0502020204030204" pitchFamily="34" charset="0"/>
                <a:ea typeface="Calibri" panose="020F0502020204030204" pitchFamily="34" charset="0"/>
                <a:cs typeface="Times New Roman" panose="02020603050405020304" pitchFamily="18" charset="0"/>
              </a:rPr>
              <a:t>Uluslararası finans </a:t>
            </a:r>
            <a:r>
              <a:rPr lang="tr-TR" sz="2200" b="1" dirty="0">
                <a:latin typeface="Calibri" panose="020F0502020204030204" pitchFamily="34" charset="0"/>
                <a:ea typeface="Calibri" panose="020F0502020204030204" pitchFamily="34" charset="0"/>
                <a:cs typeface="Times New Roman" panose="02020603050405020304" pitchFamily="18" charset="0"/>
              </a:rPr>
              <a:t>kuruluşlarının etkileri.</a:t>
            </a:r>
            <a:endParaRPr lang="tr-TR"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620455" y="514869"/>
            <a:ext cx="5440100" cy="1515158"/>
          </a:xfrm>
          <a:prstGeom prst="rect">
            <a:avLst/>
          </a:prstGeom>
        </p:spPr>
        <p:txBody>
          <a:bodyPr vert="horz" wrap="square" lIns="0" tIns="12065" rIns="0" bIns="0" rtlCol="0">
            <a:spAutoFit/>
          </a:bodyPr>
          <a:lstStyle/>
          <a:p>
            <a:pPr marL="2415540">
              <a:lnSpc>
                <a:spcPct val="100000"/>
              </a:lnSpc>
              <a:spcBef>
                <a:spcPts val="95"/>
              </a:spcBef>
            </a:pPr>
            <a:endParaRPr lang="tr-TR" sz="3200" b="1" spc="-400" dirty="0">
              <a:latin typeface="Arial"/>
              <a:cs typeface="Arial"/>
            </a:endParaRPr>
          </a:p>
          <a:p>
            <a:pPr marL="2415540">
              <a:lnSpc>
                <a:spcPct val="100000"/>
              </a:lnSpc>
              <a:spcBef>
                <a:spcPts val="95"/>
              </a:spcBef>
            </a:pPr>
            <a:endParaRPr lang="tr-TR" sz="3200" b="1" spc="-400" dirty="0" smtClean="0">
              <a:latin typeface="Arial"/>
              <a:cs typeface="Arial"/>
            </a:endParaRPr>
          </a:p>
          <a:p>
            <a:pPr marL="2415540">
              <a:lnSpc>
                <a:spcPct val="100000"/>
              </a:lnSpc>
              <a:spcBef>
                <a:spcPts val="95"/>
              </a:spcBef>
            </a:pPr>
            <a:r>
              <a:rPr lang="tr-TR" sz="3200" b="1" spc="-400" dirty="0" smtClean="0">
                <a:latin typeface="Arial"/>
                <a:cs typeface="Arial"/>
              </a:rPr>
              <a:t>Giriş</a:t>
            </a:r>
            <a:endParaRPr sz="3200" dirty="0">
              <a:latin typeface="Arial"/>
              <a:cs typeface="Arial"/>
            </a:endParaRPr>
          </a:p>
        </p:txBody>
      </p:sp>
      <p:sp>
        <p:nvSpPr>
          <p:cNvPr id="3" name="Dikdörtgen 2"/>
          <p:cNvSpPr/>
          <p:nvPr/>
        </p:nvSpPr>
        <p:spPr>
          <a:xfrm>
            <a:off x="694481" y="1434993"/>
            <a:ext cx="7986531" cy="1200329"/>
          </a:xfrm>
          <a:prstGeom prst="rect">
            <a:avLst/>
          </a:prstGeom>
        </p:spPr>
        <p:txBody>
          <a:bodyPr wrap="square">
            <a:spAutoFit/>
          </a:bodyPr>
          <a:lstStyle/>
          <a:p>
            <a:endParaRPr lang="tr-TR" dirty="0" smtClean="0">
              <a:solidFill>
                <a:srgbClr val="000000"/>
              </a:solidFill>
              <a:latin typeface="Roboto"/>
            </a:endParaRPr>
          </a:p>
          <a:p>
            <a:endParaRPr lang="tr-TR" dirty="0" smtClean="0">
              <a:solidFill>
                <a:srgbClr val="000000"/>
              </a:solidFill>
              <a:latin typeface="Roboto"/>
            </a:endParaRPr>
          </a:p>
          <a:p>
            <a:endParaRPr lang="tr-TR" dirty="0">
              <a:solidFill>
                <a:srgbClr val="000000"/>
              </a:solidFill>
              <a:latin typeface="Roboto"/>
            </a:endParaRPr>
          </a:p>
          <a:p>
            <a:endParaRPr lang="tr-TR" dirty="0">
              <a:solidFill>
                <a:srgbClr val="000000"/>
              </a:solidFill>
              <a:latin typeface="Roboto"/>
            </a:endParaRPr>
          </a:p>
        </p:txBody>
      </p:sp>
      <p:sp>
        <p:nvSpPr>
          <p:cNvPr id="4" name="Dikdörtgen 3"/>
          <p:cNvSpPr/>
          <p:nvPr/>
        </p:nvSpPr>
        <p:spPr>
          <a:xfrm>
            <a:off x="694481" y="2326510"/>
            <a:ext cx="7326775" cy="3139321"/>
          </a:xfrm>
          <a:prstGeom prst="rect">
            <a:avLst/>
          </a:prstGeom>
        </p:spPr>
        <p:txBody>
          <a:bodyPr wrap="square">
            <a:spAutoFit/>
          </a:bodyPr>
          <a:lstStyle/>
          <a:p>
            <a:pPr marL="285750" indent="-285750">
              <a:buFont typeface="Arial" panose="020B0604020202020204" pitchFamily="34" charset="0"/>
              <a:buChar char="•"/>
            </a:pPr>
            <a:r>
              <a:rPr lang="tr-TR" dirty="0"/>
              <a:t>Küreselleşmenin etkisi en belirgin olarak kentlerde </a:t>
            </a:r>
            <a:r>
              <a:rPr lang="tr-TR" dirty="0" smtClean="0"/>
              <a:t>yaşanmaktadır.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Küreselleşmenin </a:t>
            </a:r>
            <a:r>
              <a:rPr lang="tr-TR" dirty="0"/>
              <a:t>kentler üzerindeki etkisini kaçınılmaz olarak değerlendiren bir görüşün yanında, küreselleşmenin kentler için olumsuz sonuçlar getireceği görüşü ve küreselleşmenin kentlere olan etkisinin özendirilmesi gerektiği görüşü de vardır.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Küreselleşen dünya, kentler arasındaki rekabeti de hızlandırmıştır. </a:t>
            </a:r>
            <a:endParaRPr lang="tr-TR" dirty="0" smtClean="0"/>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Kentlere yeni roller vermiş, ekonomik, politik ve kültürel anlamda birbirleriyle yarışmaları gereğini </a:t>
            </a:r>
            <a:r>
              <a:rPr lang="tr-TR" dirty="0" smtClean="0"/>
              <a:t>aşılamıştır</a:t>
            </a:r>
            <a:endParaRPr lang="tr-TR" dirty="0"/>
          </a:p>
        </p:txBody>
      </p:sp>
    </p:spTree>
    <p:extLst>
      <p:ext uri="{BB962C8B-B14F-4D97-AF65-F5344CB8AC3E}">
        <p14:creationId xmlns:p14="http://schemas.microsoft.com/office/powerpoint/2010/main" val="234907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81965" y="1365813"/>
            <a:ext cx="8067554" cy="4074833"/>
          </a:xfrm>
          <a:prstGeom prst="rect">
            <a:avLst/>
          </a:prstGeom>
        </p:spPr>
        <p:txBody>
          <a:bodyPr vert="horz" wrap="square" lIns="0" tIns="12065" rIns="0" bIns="0" rtlCol="0">
            <a:spAutoFit/>
          </a:bodyPr>
          <a:lstStyle/>
          <a:p>
            <a:pPr marL="342900" indent="-342900">
              <a:buFont typeface="Arial" panose="020B0604020202020204" pitchFamily="34" charset="0"/>
              <a:buChar char="•"/>
            </a:pPr>
            <a:r>
              <a:rPr lang="tr-TR" sz="2400" dirty="0" smtClean="0"/>
              <a:t>Küreselleşmenin </a:t>
            </a:r>
            <a:r>
              <a:rPr lang="tr-TR" sz="2400" dirty="0"/>
              <a:t>hız kazanmasıyla, kapitalist ilişkiler dünyanın en uç köşesine kadar </a:t>
            </a:r>
            <a:r>
              <a:rPr lang="tr-TR" sz="2400" dirty="0" smtClean="0"/>
              <a:t>yayılmıştır.</a:t>
            </a:r>
          </a:p>
          <a:p>
            <a:pPr marL="342900" indent="-342900">
              <a:buFont typeface="Arial" panose="020B0604020202020204" pitchFamily="34" charset="0"/>
              <a:buChar char="•"/>
            </a:pPr>
            <a:endParaRPr lang="tr-TR" sz="2400" dirty="0"/>
          </a:p>
          <a:p>
            <a:pPr marL="342900" indent="-342900">
              <a:buFont typeface="Arial" panose="020B0604020202020204" pitchFamily="34" charset="0"/>
              <a:buChar char="•"/>
            </a:pPr>
            <a:r>
              <a:rPr lang="tr-TR" sz="2400" dirty="0" smtClean="0"/>
              <a:t>Sermayeyi </a:t>
            </a:r>
            <a:r>
              <a:rPr lang="tr-TR" sz="2400" dirty="0"/>
              <a:t>kendine çekmeyi başaran ülkeler ön plana çıkarken, bunu başaramayan ülkeler ise geri plana itilmişlerdir. Aynı şekilde, sermayeyi çekmeyi başaran ülkelerin, başarısında rol oynayan kentler ön plana çıkarken, bunu başaramayan ülkeler ve kentler dışlanmışlardır. </a:t>
            </a:r>
            <a:endParaRPr lang="tr-TR" sz="2400" dirty="0" smtClean="0"/>
          </a:p>
          <a:p>
            <a:pPr marL="342900" indent="-342900">
              <a:buFont typeface="Arial" panose="020B0604020202020204" pitchFamily="34" charset="0"/>
              <a:buChar char="•"/>
            </a:pPr>
            <a:endParaRPr lang="tr-TR" sz="2400" dirty="0"/>
          </a:p>
          <a:p>
            <a:pPr marL="342900" indent="-342900">
              <a:buFont typeface="Arial" panose="020B0604020202020204" pitchFamily="34" charset="0"/>
              <a:buChar char="•"/>
            </a:pPr>
            <a:r>
              <a:rPr lang="tr-TR" sz="2400" dirty="0" smtClean="0"/>
              <a:t>Küresel </a:t>
            </a:r>
            <a:r>
              <a:rPr lang="tr-TR" sz="2400" dirty="0"/>
              <a:t>ekonomik sistemin temel birimleri kentler olmuş ve ülkeler güçlerini kentlerden almayı başarmışlardır. </a:t>
            </a:r>
            <a:endParaRPr lang="tr-TR" sz="2400" b="1" dirty="0">
              <a:solidFill>
                <a:srgbClr val="000000"/>
              </a:solidFill>
              <a:latin typeface="Roboto"/>
            </a:endParaRPr>
          </a:p>
        </p:txBody>
      </p:sp>
    </p:spTree>
    <p:extLst>
      <p:ext uri="{BB962C8B-B14F-4D97-AF65-F5344CB8AC3E}">
        <p14:creationId xmlns:p14="http://schemas.microsoft.com/office/powerpoint/2010/main" val="2280096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2435" y="717630"/>
            <a:ext cx="8160152" cy="4685257"/>
          </a:xfrm>
          <a:prstGeom prst="rect">
            <a:avLst/>
          </a:prstGeom>
        </p:spPr>
        <p:txBody>
          <a:bodyPr vert="horz" wrap="square" lIns="0" tIns="12065" rIns="0" bIns="0" rtlCol="0">
            <a:spAutoFit/>
          </a:bodyPr>
          <a:lstStyle/>
          <a:p>
            <a:pPr marL="2413635">
              <a:lnSpc>
                <a:spcPct val="100000"/>
              </a:lnSpc>
              <a:spcBef>
                <a:spcPts val="95"/>
              </a:spcBef>
            </a:pPr>
            <a:endParaRPr lang="tr-TR" sz="2200" b="1" spc="-400" dirty="0" smtClean="0">
              <a:latin typeface="Arial"/>
              <a:cs typeface="Arial"/>
            </a:endParaRPr>
          </a:p>
          <a:p>
            <a:pPr marL="2413635">
              <a:lnSpc>
                <a:spcPct val="100000"/>
              </a:lnSpc>
              <a:spcBef>
                <a:spcPts val="95"/>
              </a:spcBef>
            </a:pPr>
            <a:endParaRPr lang="tr-TR" sz="2200" b="1" spc="-400" dirty="0">
              <a:latin typeface="Arial"/>
              <a:cs typeface="Arial"/>
            </a:endParaRPr>
          </a:p>
          <a:p>
            <a:pPr marL="2413635">
              <a:lnSpc>
                <a:spcPct val="100000"/>
              </a:lnSpc>
              <a:spcBef>
                <a:spcPts val="95"/>
              </a:spcBef>
            </a:pPr>
            <a:endParaRPr lang="tr-TR" sz="2200" b="1" spc="-400" dirty="0" smtClean="0">
              <a:latin typeface="Arial"/>
              <a:cs typeface="Arial"/>
            </a:endParaRPr>
          </a:p>
          <a:p>
            <a:pPr marL="12700">
              <a:lnSpc>
                <a:spcPct val="100000"/>
              </a:lnSpc>
              <a:tabLst>
                <a:tab pos="298450" algn="l"/>
              </a:tabLst>
            </a:pPr>
            <a:endParaRPr lang="tr-TR" sz="2400" dirty="0" smtClean="0"/>
          </a:p>
          <a:p>
            <a:pPr marL="12700">
              <a:lnSpc>
                <a:spcPct val="100000"/>
              </a:lnSpc>
              <a:tabLst>
                <a:tab pos="298450" algn="l"/>
              </a:tabLst>
            </a:pPr>
            <a:r>
              <a:rPr lang="tr-TR" sz="2400" dirty="0" smtClean="0"/>
              <a:t>Küreselleşme </a:t>
            </a:r>
            <a:r>
              <a:rPr lang="tr-TR" sz="2400" dirty="0"/>
              <a:t>sürecinde kentte değişenler ve yaşanan </a:t>
            </a:r>
            <a:r>
              <a:rPr lang="tr-TR" sz="2400" dirty="0" smtClean="0"/>
              <a:t>gelişmeler;</a:t>
            </a:r>
          </a:p>
          <a:p>
            <a:pPr marL="12700">
              <a:lnSpc>
                <a:spcPct val="100000"/>
              </a:lnSpc>
              <a:tabLst>
                <a:tab pos="298450" algn="l"/>
              </a:tabLst>
            </a:pPr>
            <a:endParaRPr lang="tr-TR" sz="2400" dirty="0"/>
          </a:p>
          <a:p>
            <a:pPr marL="355600" indent="-342900">
              <a:lnSpc>
                <a:spcPct val="100000"/>
              </a:lnSpc>
              <a:buFont typeface="Arial" panose="020B0604020202020204" pitchFamily="34" charset="0"/>
              <a:buChar char="•"/>
              <a:tabLst>
                <a:tab pos="298450" algn="l"/>
              </a:tabLst>
            </a:pPr>
            <a:r>
              <a:rPr lang="tr-TR" sz="2400" dirty="0" smtClean="0"/>
              <a:t>Kentin </a:t>
            </a:r>
            <a:r>
              <a:rPr lang="tr-TR" sz="2400" dirty="0"/>
              <a:t>fiziksel mekanı, </a:t>
            </a:r>
          </a:p>
          <a:p>
            <a:pPr marL="12700">
              <a:lnSpc>
                <a:spcPct val="100000"/>
              </a:lnSpc>
              <a:tabLst>
                <a:tab pos="298450" algn="l"/>
              </a:tabLst>
            </a:pPr>
            <a:endParaRPr lang="tr-TR" sz="2400" dirty="0" smtClean="0"/>
          </a:p>
          <a:p>
            <a:pPr marL="355600" indent="-342900">
              <a:lnSpc>
                <a:spcPct val="100000"/>
              </a:lnSpc>
              <a:buFont typeface="Arial" panose="020B0604020202020204" pitchFamily="34" charset="0"/>
              <a:buChar char="•"/>
              <a:tabLst>
                <a:tab pos="298450" algn="l"/>
              </a:tabLst>
            </a:pPr>
            <a:r>
              <a:rPr lang="tr-TR" sz="2400" dirty="0" smtClean="0"/>
              <a:t>Kent </a:t>
            </a:r>
            <a:r>
              <a:rPr lang="tr-TR" sz="2400" dirty="0"/>
              <a:t>yönetim sistemi </a:t>
            </a:r>
            <a:r>
              <a:rPr lang="tr-TR" sz="2400" dirty="0" smtClean="0"/>
              <a:t>ve</a:t>
            </a:r>
          </a:p>
          <a:p>
            <a:pPr marL="12700">
              <a:lnSpc>
                <a:spcPct val="100000"/>
              </a:lnSpc>
              <a:tabLst>
                <a:tab pos="298450" algn="l"/>
              </a:tabLst>
            </a:pPr>
            <a:endParaRPr lang="tr-TR" sz="2400" dirty="0"/>
          </a:p>
          <a:p>
            <a:pPr marL="355600" indent="-342900">
              <a:lnSpc>
                <a:spcPct val="100000"/>
              </a:lnSpc>
              <a:buFont typeface="Arial" panose="020B0604020202020204" pitchFamily="34" charset="0"/>
              <a:buChar char="•"/>
              <a:tabLst>
                <a:tab pos="298450" algn="l"/>
              </a:tabLst>
            </a:pPr>
            <a:r>
              <a:rPr lang="tr-TR" sz="2400" dirty="0" smtClean="0"/>
              <a:t>Kent yaşantısı</a:t>
            </a:r>
            <a:endParaRPr lang="tr-TR" sz="2200" b="1" dirty="0" smtClean="0"/>
          </a:p>
          <a:p>
            <a:pPr marL="12700">
              <a:lnSpc>
                <a:spcPct val="100000"/>
              </a:lnSpc>
              <a:tabLst>
                <a:tab pos="298450" algn="l"/>
              </a:tabLst>
            </a:pPr>
            <a:endParaRPr lang="tr-TR" sz="2200" b="1" dirty="0">
              <a:latin typeface="Arial"/>
              <a:cs typeface="Arial"/>
            </a:endParaRPr>
          </a:p>
          <a:p>
            <a:pPr marL="12700">
              <a:lnSpc>
                <a:spcPct val="100000"/>
              </a:lnSpc>
              <a:tabLst>
                <a:tab pos="298450" algn="l"/>
              </a:tabLst>
            </a:pPr>
            <a:endParaRPr sz="2200" b="1" dirty="0">
              <a:latin typeface="Arial"/>
              <a:cs typeface="Arial"/>
            </a:endParaRPr>
          </a:p>
        </p:txBody>
      </p:sp>
    </p:spTree>
    <p:extLst>
      <p:ext uri="{BB962C8B-B14F-4D97-AF65-F5344CB8AC3E}">
        <p14:creationId xmlns:p14="http://schemas.microsoft.com/office/powerpoint/2010/main" val="377332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064871" y="1805651"/>
            <a:ext cx="7546693" cy="4493538"/>
          </a:xfrm>
          <a:prstGeom prst="rect">
            <a:avLst/>
          </a:prstGeom>
        </p:spPr>
        <p:txBody>
          <a:bodyPr wrap="square">
            <a:spAutoFit/>
          </a:bodyPr>
          <a:lstStyle/>
          <a:p>
            <a:pPr algn="ctr"/>
            <a:r>
              <a:rPr lang="tr-TR" sz="2200" b="1" dirty="0"/>
              <a:t>Kentin Fiziksel Mekanı </a:t>
            </a:r>
            <a:endParaRPr lang="tr-TR" sz="2200" b="1" dirty="0" smtClean="0"/>
          </a:p>
          <a:p>
            <a:endParaRPr lang="tr-TR" sz="2200" dirty="0" smtClean="0"/>
          </a:p>
          <a:p>
            <a:r>
              <a:rPr lang="tr-TR" sz="2200" dirty="0"/>
              <a:t>Küreselleşme, kentsel mekanda da dönüşümlere neden olmaktadır. </a:t>
            </a:r>
            <a:endParaRPr lang="tr-TR" sz="2200" dirty="0" smtClean="0"/>
          </a:p>
          <a:p>
            <a:endParaRPr lang="tr-TR" sz="2200" dirty="0"/>
          </a:p>
          <a:p>
            <a:r>
              <a:rPr lang="tr-TR" sz="2200" dirty="0" smtClean="0"/>
              <a:t>Kentler </a:t>
            </a:r>
            <a:r>
              <a:rPr lang="tr-TR" sz="2200" dirty="0"/>
              <a:t>küreselleşmenin getirdiği yeni roller çerçevesinde çok yönlü ve hızlı bir dönüşüm süreci geçirmekteyken diğer yandan küresel sermayenin akış hızı da kentlerde yaşanan dönüşümlere neden olan ve bunları hızlandıran faktörler olarak öne çıkmaktadır. </a:t>
            </a:r>
            <a:endParaRPr lang="tr-TR" sz="2200" dirty="0" smtClean="0"/>
          </a:p>
          <a:p>
            <a:endParaRPr lang="tr-TR" sz="2200" dirty="0"/>
          </a:p>
          <a:p>
            <a:endParaRPr lang="tr-TR" sz="2200" dirty="0"/>
          </a:p>
          <a:p>
            <a:endParaRPr lang="tr-TR" sz="2200" dirty="0"/>
          </a:p>
        </p:txBody>
      </p:sp>
    </p:spTree>
    <p:extLst>
      <p:ext uri="{BB962C8B-B14F-4D97-AF65-F5344CB8AC3E}">
        <p14:creationId xmlns:p14="http://schemas.microsoft.com/office/powerpoint/2010/main" val="180530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78734" y="1585732"/>
            <a:ext cx="8426370" cy="769441"/>
          </a:xfrm>
          <a:prstGeom prst="rect">
            <a:avLst/>
          </a:prstGeom>
        </p:spPr>
        <p:txBody>
          <a:bodyPr wrap="square">
            <a:spAutoFit/>
          </a:bodyPr>
          <a:lstStyle/>
          <a:p>
            <a:endParaRPr lang="tr-TR" sz="2200" b="1" dirty="0" smtClean="0">
              <a:latin typeface="BenchNine"/>
            </a:endParaRPr>
          </a:p>
          <a:p>
            <a:endParaRPr lang="tr-TR" sz="2200" b="1" i="0" dirty="0">
              <a:effectLst/>
              <a:latin typeface="Arial" panose="020B0604020202020204" pitchFamily="34" charset="0"/>
            </a:endParaRPr>
          </a:p>
        </p:txBody>
      </p:sp>
      <p:sp>
        <p:nvSpPr>
          <p:cNvPr id="3" name="Dikdörtgen 2"/>
          <p:cNvSpPr/>
          <p:nvPr/>
        </p:nvSpPr>
        <p:spPr>
          <a:xfrm>
            <a:off x="416690" y="1493134"/>
            <a:ext cx="8345346" cy="3970318"/>
          </a:xfrm>
          <a:prstGeom prst="rect">
            <a:avLst/>
          </a:prstGeom>
        </p:spPr>
        <p:txBody>
          <a:bodyPr wrap="square">
            <a:spAutoFit/>
          </a:bodyPr>
          <a:lstStyle/>
          <a:p>
            <a:pPr algn="ctr"/>
            <a:r>
              <a:rPr lang="tr-TR" b="1" dirty="0"/>
              <a:t>Kent Yönetimi </a:t>
            </a:r>
            <a:endParaRPr lang="tr-TR" b="1" dirty="0" smtClean="0"/>
          </a:p>
          <a:p>
            <a:endParaRPr lang="tr-TR" dirty="0"/>
          </a:p>
          <a:p>
            <a:pPr marL="285750" indent="-285750">
              <a:buFont typeface="Arial" panose="020B0604020202020204" pitchFamily="34" charset="0"/>
              <a:buChar char="•"/>
            </a:pPr>
            <a:r>
              <a:rPr lang="tr-TR" dirty="0"/>
              <a:t>Yeryüzünde yaşanan hızlı kentleşme ve nüfus artışı nedeniyle merkezin yükünün arttığını, bu yükü hafifletmek ve devletin görevlerini daha etkin bir şekilde yerine getirebilmesi için yetkilerin yerel birimler ve özel kesimle paylaşmasını kaçınılmaz gören görüş hakimdir. </a:t>
            </a:r>
            <a:endParaRPr lang="tr-TR" dirty="0" smtClean="0"/>
          </a:p>
          <a:p>
            <a:endParaRPr lang="tr-TR" dirty="0"/>
          </a:p>
          <a:p>
            <a:pPr marL="285750" indent="-285750">
              <a:buFont typeface="Arial" panose="020B0604020202020204" pitchFamily="34" charset="0"/>
              <a:buChar char="•"/>
            </a:pPr>
            <a:r>
              <a:rPr lang="tr-TR" dirty="0" smtClean="0"/>
              <a:t>Küreselleşme </a:t>
            </a:r>
            <a:r>
              <a:rPr lang="tr-TR" dirty="0"/>
              <a:t>süreci ile eş zamanlı yaşanan bölgeselleştirme ve yerelleşme süreçleri yerel yönetimleri ve üstlendikleri misyonu yeniden gündeme </a:t>
            </a:r>
            <a:r>
              <a:rPr lang="tr-TR" dirty="0" smtClean="0"/>
              <a:t>getirmiştir. </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Hem </a:t>
            </a:r>
            <a:r>
              <a:rPr lang="tr-TR" dirty="0"/>
              <a:t>artan demokratikleşme eğilimlerinin karşılanması, hem de artan küresel rekabette etkin çalışabilecek hizmet birimleri olarak öne çıkan yerel yönetimler, </a:t>
            </a:r>
            <a:r>
              <a:rPr lang="tr-TR" dirty="0" smtClean="0"/>
              <a:t>ulus-devletin </a:t>
            </a:r>
            <a:r>
              <a:rPr lang="tr-TR" dirty="0"/>
              <a:t>geleceğinin tartışıldığı bir ortamda yeni beklentilerin eklendiği alternatif birimler olarak değerlendirilmektedir. </a:t>
            </a:r>
          </a:p>
        </p:txBody>
      </p:sp>
    </p:spTree>
    <p:extLst>
      <p:ext uri="{BB962C8B-B14F-4D97-AF65-F5344CB8AC3E}">
        <p14:creationId xmlns:p14="http://schemas.microsoft.com/office/powerpoint/2010/main" val="1617917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2825" y="1377387"/>
            <a:ext cx="7616141" cy="3693319"/>
          </a:xfrm>
          <a:prstGeom prst="rect">
            <a:avLst/>
          </a:prstGeom>
        </p:spPr>
        <p:txBody>
          <a:bodyPr wrap="square">
            <a:spAutoFit/>
          </a:bodyPr>
          <a:lstStyle/>
          <a:p>
            <a:pPr algn="ctr"/>
            <a:r>
              <a:rPr lang="tr-TR" b="1" dirty="0"/>
              <a:t>Kent </a:t>
            </a:r>
            <a:r>
              <a:rPr lang="tr-TR" b="1" dirty="0" smtClean="0"/>
              <a:t>Yaşantısı</a:t>
            </a:r>
          </a:p>
          <a:p>
            <a:endParaRPr lang="tr-TR" dirty="0"/>
          </a:p>
          <a:p>
            <a:pPr marL="285750" indent="-285750">
              <a:buFont typeface="Arial" panose="020B0604020202020204" pitchFamily="34" charset="0"/>
              <a:buChar char="•"/>
            </a:pPr>
            <a:r>
              <a:rPr lang="tr-TR" dirty="0"/>
              <a:t>Küreselleşme, dünya insanları arasındaki kültürel sembollerin takasının hızlanarak, yerel-ulusal kültürlerin </a:t>
            </a:r>
            <a:r>
              <a:rPr lang="tr-TR" dirty="0" smtClean="0"/>
              <a:t>değişmesine </a:t>
            </a:r>
            <a:r>
              <a:rPr lang="tr-TR" dirty="0"/>
              <a:t>neden </a:t>
            </a:r>
            <a:r>
              <a:rPr lang="tr-TR" dirty="0" smtClean="0"/>
              <a:t>olmaktadır.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smtClean="0"/>
              <a:t>Kültürel </a:t>
            </a:r>
            <a:r>
              <a:rPr lang="tr-TR" dirty="0"/>
              <a:t>küreselleşmenin bir diğer yüzü de </a:t>
            </a:r>
            <a:r>
              <a:rPr lang="tr-TR" dirty="0" err="1"/>
              <a:t>heterojenliğe</a:t>
            </a:r>
            <a:r>
              <a:rPr lang="tr-TR" dirty="0"/>
              <a:t> vurgu yapmaktadır. Küresel gücün batı merkezli olmaktan çıkarak batı dışına kayması, göç olgusunun hızlanması ve medya etkisiyle gerçekleşen kültürel etkilerin sınır tanımadan her yere ulaşması küreselleşmeyi heterojen bir süreç olarak </a:t>
            </a:r>
            <a:r>
              <a:rPr lang="tr-TR" dirty="0" smtClean="0"/>
              <a:t>değerlendirmektedir.</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r>
              <a:rPr lang="tr-TR" dirty="0"/>
              <a:t>Yemekten, giyime, eğlenceden, dinlenmeye kadar birçok alanda “tek tipleşme” </a:t>
            </a:r>
            <a:r>
              <a:rPr lang="tr-TR" dirty="0" smtClean="0"/>
              <a:t>yaşanmaktadır.</a:t>
            </a:r>
          </a:p>
        </p:txBody>
      </p:sp>
    </p:spTree>
    <p:extLst>
      <p:ext uri="{BB962C8B-B14F-4D97-AF65-F5344CB8AC3E}">
        <p14:creationId xmlns:p14="http://schemas.microsoft.com/office/powerpoint/2010/main" val="26973676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12487</TotalTime>
  <Words>412</Words>
  <Application>Microsoft Office PowerPoint</Application>
  <PresentationFormat>Ekran Gösterisi (4:3)</PresentationFormat>
  <Paragraphs>56</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8</vt:i4>
      </vt:variant>
    </vt:vector>
  </HeadingPairs>
  <TitlesOfParts>
    <vt:vector size="17" baseType="lpstr">
      <vt:lpstr>ＭＳ Ｐゴシック</vt:lpstr>
      <vt:lpstr>Arial</vt:lpstr>
      <vt:lpstr>BenchNine</vt:lpstr>
      <vt:lpstr>Calibri</vt:lpstr>
      <vt:lpstr>Roboto</vt:lpstr>
      <vt:lpstr>Times New Roman</vt:lpstr>
      <vt:lpstr>ekonomi</vt:lpstr>
      <vt:lpstr>1_Rics</vt:lpstr>
      <vt:lpstr>h.t.</vt:lpstr>
      <vt:lpstr>PowerPoint Sunusu</vt:lpstr>
      <vt:lpstr>   Takdim Planı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819</cp:revision>
  <cp:lastPrinted>2016-10-24T07:53:35Z</cp:lastPrinted>
  <dcterms:created xsi:type="dcterms:W3CDTF">2016-09-18T09:35:24Z</dcterms:created>
  <dcterms:modified xsi:type="dcterms:W3CDTF">2020-03-16T09:03:50Z</dcterms:modified>
</cp:coreProperties>
</file>