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CB023-1FA4-4026-9E38-E67A5C2A00F4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CEF94-8756-47E5-9A7B-FDEDE7C235F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LARİNKS VE HİPOFARİNKS KANSERİ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LOKAL İLERİ EVRE LARENKS CA</a:t>
            </a:r>
            <a:br>
              <a:rPr lang="tr-TR" dirty="0" smtClean="0"/>
            </a:br>
            <a:r>
              <a:rPr lang="tr-TR" dirty="0" smtClean="0"/>
              <a:t>TEDAVİ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</a:pPr>
            <a:r>
              <a:rPr lang="tr-TR" u="sng" dirty="0" err="1"/>
              <a:t>Glottik</a:t>
            </a:r>
            <a:r>
              <a:rPr lang="tr-TR" u="sng" dirty="0"/>
              <a:t>-</a:t>
            </a:r>
            <a:r>
              <a:rPr lang="tr-TR" u="sng" dirty="0" err="1"/>
              <a:t>Supraglottik</a:t>
            </a:r>
            <a:r>
              <a:rPr lang="tr-TR" u="sng" dirty="0"/>
              <a:t> </a:t>
            </a:r>
            <a:r>
              <a:rPr lang="tr-TR" u="sng" dirty="0" err="1"/>
              <a:t>Larenks</a:t>
            </a:r>
            <a:r>
              <a:rPr lang="tr-TR" u="sng" dirty="0"/>
              <a:t> </a:t>
            </a:r>
            <a:r>
              <a:rPr lang="tr-TR" u="sng" dirty="0" err="1"/>
              <a:t>Ca</a:t>
            </a:r>
            <a:r>
              <a:rPr lang="tr-TR" u="sng" dirty="0"/>
              <a:t>:</a:t>
            </a:r>
          </a:p>
          <a:p>
            <a:pPr>
              <a:lnSpc>
                <a:spcPct val="80000"/>
              </a:lnSpc>
              <a:buNone/>
            </a:pPr>
            <a:endParaRPr lang="tr-TR" u="sng" dirty="0"/>
          </a:p>
          <a:p>
            <a:pPr>
              <a:lnSpc>
                <a:spcPct val="80000"/>
              </a:lnSpc>
            </a:pPr>
            <a:r>
              <a:rPr lang="tr-TR" dirty="0"/>
              <a:t>Total </a:t>
            </a:r>
            <a:r>
              <a:rPr lang="tr-TR" dirty="0" err="1" smtClean="0"/>
              <a:t>larenjektomi</a:t>
            </a:r>
            <a:r>
              <a:rPr lang="tr-TR" dirty="0"/>
              <a:t> </a:t>
            </a:r>
            <a:r>
              <a:rPr lang="tr-TR" dirty="0" smtClean="0"/>
              <a:t>ve takiben </a:t>
            </a:r>
            <a:r>
              <a:rPr lang="tr-TR" dirty="0" smtClean="0"/>
              <a:t>RT+/- KT</a:t>
            </a:r>
            <a:endParaRPr lang="tr-TR" dirty="0"/>
          </a:p>
          <a:p>
            <a:pPr>
              <a:lnSpc>
                <a:spcPct val="80000"/>
              </a:lnSpc>
            </a:pPr>
            <a:endParaRPr lang="tr-TR" dirty="0"/>
          </a:p>
          <a:p>
            <a:pPr>
              <a:lnSpc>
                <a:spcPct val="80000"/>
              </a:lnSpc>
            </a:pPr>
            <a:r>
              <a:rPr lang="tr-TR" dirty="0"/>
              <a:t>Organ koruyucu:</a:t>
            </a:r>
            <a:r>
              <a:rPr lang="tr-TR" dirty="0" err="1"/>
              <a:t>Primer</a:t>
            </a:r>
            <a:r>
              <a:rPr lang="tr-TR" dirty="0"/>
              <a:t> </a:t>
            </a:r>
            <a:r>
              <a:rPr lang="tr-TR" dirty="0" err="1"/>
              <a:t>kemoradyoterapi</a:t>
            </a:r>
            <a:endParaRPr lang="tr-TR" dirty="0"/>
          </a:p>
          <a:p>
            <a:pPr>
              <a:lnSpc>
                <a:spcPct val="80000"/>
              </a:lnSpc>
            </a:pPr>
            <a:endParaRPr lang="tr-TR" dirty="0"/>
          </a:p>
          <a:p>
            <a:pPr>
              <a:lnSpc>
                <a:spcPct val="80000"/>
              </a:lnSpc>
            </a:pPr>
            <a:r>
              <a:rPr lang="tr-TR" dirty="0"/>
              <a:t>Başlangıçta N2-N3 olan her olgu  boyun </a:t>
            </a:r>
            <a:r>
              <a:rPr lang="tr-TR" dirty="0" err="1"/>
              <a:t>disseksiyonu</a:t>
            </a:r>
            <a:r>
              <a:rPr lang="tr-TR" dirty="0"/>
              <a:t>  için </a:t>
            </a:r>
            <a:r>
              <a:rPr lang="tr-TR" dirty="0" smtClean="0"/>
              <a:t>değerlendirilmeli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u="sng" dirty="0" smtClean="0"/>
              <a:t>Total </a:t>
            </a:r>
            <a:r>
              <a:rPr lang="tr-TR" b="1" u="sng" dirty="0" err="1" smtClean="0"/>
              <a:t>larenjektomi</a:t>
            </a:r>
            <a:r>
              <a:rPr lang="tr-TR" b="1" u="sng" dirty="0" smtClean="0"/>
              <a:t> sonrası radyoterapi </a:t>
            </a:r>
            <a:r>
              <a:rPr lang="tr-TR" b="1" u="sng" dirty="0" err="1" smtClean="0"/>
              <a:t>endikasyonları</a:t>
            </a:r>
            <a:r>
              <a:rPr lang="tr-TR" b="1" u="sng" dirty="0" smtClean="0"/>
              <a:t>: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Tüm T3-4 tümörler</a:t>
            </a:r>
          </a:p>
          <a:p>
            <a:endParaRPr lang="tr-TR" dirty="0" smtClean="0"/>
          </a:p>
          <a:p>
            <a:r>
              <a:rPr lang="tr-TR" dirty="0" smtClean="0"/>
              <a:t>-Cerrahi sınır (+) </a:t>
            </a:r>
          </a:p>
          <a:p>
            <a:endParaRPr lang="tr-TR" dirty="0" smtClean="0"/>
          </a:p>
          <a:p>
            <a:r>
              <a:rPr lang="tr-TR" dirty="0" smtClean="0"/>
              <a:t>-Boyun </a:t>
            </a:r>
            <a:r>
              <a:rPr lang="tr-TR" dirty="0" err="1" smtClean="0"/>
              <a:t>diseksiyonu</a:t>
            </a:r>
            <a:r>
              <a:rPr lang="tr-TR" dirty="0" smtClean="0"/>
              <a:t> sonrası (+) lenf </a:t>
            </a:r>
            <a:r>
              <a:rPr lang="tr-TR" dirty="0" err="1" smtClean="0"/>
              <a:t>nodu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-</a:t>
            </a:r>
            <a:r>
              <a:rPr lang="tr-TR" dirty="0" err="1" smtClean="0"/>
              <a:t>Perinöral</a:t>
            </a:r>
            <a:r>
              <a:rPr lang="tr-TR" dirty="0" smtClean="0"/>
              <a:t> yayılım,LVİ, </a:t>
            </a:r>
            <a:r>
              <a:rPr lang="tr-TR" dirty="0" err="1" smtClean="0"/>
              <a:t>Grade</a:t>
            </a:r>
            <a:r>
              <a:rPr lang="tr-TR" dirty="0" smtClean="0"/>
              <a:t> III, yakın </a:t>
            </a:r>
            <a:r>
              <a:rPr lang="tr-TR" dirty="0" err="1" smtClean="0"/>
              <a:t>cerrhi</a:t>
            </a:r>
            <a:r>
              <a:rPr lang="tr-TR" dirty="0" smtClean="0"/>
              <a:t> sınır</a:t>
            </a:r>
          </a:p>
          <a:p>
            <a:r>
              <a:rPr lang="tr-TR" dirty="0" smtClean="0"/>
              <a:t>-Yüksek risk kriterleri:</a:t>
            </a:r>
          </a:p>
          <a:p>
            <a:pPr>
              <a:buNone/>
            </a:pPr>
            <a:r>
              <a:rPr lang="tr-TR" dirty="0" smtClean="0"/>
              <a:t>				</a:t>
            </a:r>
            <a:r>
              <a:rPr lang="tr-TR" dirty="0" err="1" smtClean="0"/>
              <a:t>Perikapüler</a:t>
            </a:r>
            <a:r>
              <a:rPr lang="tr-TR" dirty="0" smtClean="0"/>
              <a:t> yayılım</a:t>
            </a:r>
          </a:p>
          <a:p>
            <a:pPr>
              <a:buNone/>
            </a:pPr>
            <a:r>
              <a:rPr lang="tr-TR" dirty="0" smtClean="0"/>
              <a:t>         			(+) Cerrahi sınır            </a:t>
            </a:r>
            <a:r>
              <a:rPr lang="tr-TR" sz="5900" dirty="0" smtClean="0"/>
              <a:t>}   KRT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HİPOFARİNKS KANSERİ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Hyoid</a:t>
            </a:r>
            <a:r>
              <a:rPr lang="tr-TR" dirty="0" smtClean="0"/>
              <a:t> kemik </a:t>
            </a:r>
            <a:r>
              <a:rPr lang="tr-TR" dirty="0" err="1" smtClean="0"/>
              <a:t>superiorundan</a:t>
            </a:r>
            <a:r>
              <a:rPr lang="tr-TR" dirty="0" smtClean="0"/>
              <a:t> </a:t>
            </a:r>
            <a:r>
              <a:rPr lang="tr-TR" dirty="0" err="1" smtClean="0"/>
              <a:t>krikoid</a:t>
            </a:r>
            <a:r>
              <a:rPr lang="tr-TR" dirty="0" smtClean="0"/>
              <a:t> kemik </a:t>
            </a:r>
            <a:r>
              <a:rPr lang="tr-TR" dirty="0" err="1" smtClean="0"/>
              <a:t>inferioruna</a:t>
            </a:r>
            <a:r>
              <a:rPr lang="tr-TR" dirty="0" smtClean="0"/>
              <a:t> kadar uzanır</a:t>
            </a:r>
          </a:p>
          <a:p>
            <a:r>
              <a:rPr lang="tr-TR" dirty="0" err="1" smtClean="0"/>
              <a:t>Hipofarinks</a:t>
            </a:r>
            <a:r>
              <a:rPr lang="tr-TR" dirty="0" smtClean="0"/>
              <a:t>: </a:t>
            </a:r>
            <a:r>
              <a:rPr lang="tr-TR" dirty="0" err="1" smtClean="0"/>
              <a:t>priform</a:t>
            </a:r>
            <a:r>
              <a:rPr lang="tr-TR" dirty="0" smtClean="0"/>
              <a:t> sinüs, </a:t>
            </a:r>
            <a:r>
              <a:rPr lang="tr-TR" dirty="0" err="1" smtClean="0"/>
              <a:t>postkrikoid</a:t>
            </a:r>
            <a:r>
              <a:rPr lang="tr-TR" dirty="0" smtClean="0"/>
              <a:t> alan, </a:t>
            </a:r>
            <a:r>
              <a:rPr lang="tr-TR" dirty="0" err="1" smtClean="0"/>
              <a:t>posterior</a:t>
            </a:r>
            <a:r>
              <a:rPr lang="tr-TR" dirty="0" smtClean="0"/>
              <a:t> ve </a:t>
            </a:r>
            <a:r>
              <a:rPr lang="tr-TR" dirty="0" err="1" smtClean="0"/>
              <a:t>lateral</a:t>
            </a:r>
            <a:r>
              <a:rPr lang="tr-TR" dirty="0" smtClean="0"/>
              <a:t> </a:t>
            </a:r>
            <a:r>
              <a:rPr lang="tr-TR" dirty="0" err="1" smtClean="0"/>
              <a:t>hipofaringeal</a:t>
            </a:r>
            <a:r>
              <a:rPr lang="tr-TR" dirty="0" smtClean="0"/>
              <a:t> duvar</a:t>
            </a:r>
          </a:p>
          <a:p>
            <a:r>
              <a:rPr lang="tr-TR" dirty="0" smtClean="0"/>
              <a:t>LN drenajı: </a:t>
            </a:r>
            <a:r>
              <a:rPr lang="tr-TR" dirty="0" err="1" smtClean="0"/>
              <a:t>level</a:t>
            </a:r>
            <a:r>
              <a:rPr lang="tr-TR" dirty="0" smtClean="0"/>
              <a:t> II-V, </a:t>
            </a:r>
            <a:r>
              <a:rPr lang="tr-TR" dirty="0" err="1" smtClean="0"/>
              <a:t>retrofaringeal</a:t>
            </a:r>
            <a:r>
              <a:rPr lang="tr-TR" dirty="0" smtClean="0"/>
              <a:t> </a:t>
            </a:r>
            <a:r>
              <a:rPr lang="tr-TR" dirty="0" err="1" smtClean="0"/>
              <a:t>lenfnod</a:t>
            </a:r>
            <a:r>
              <a:rPr lang="tr-TR" dirty="0" smtClean="0"/>
              <a:t>, </a:t>
            </a:r>
            <a:r>
              <a:rPr lang="tr-TR" dirty="0" err="1" smtClean="0"/>
              <a:t>paratrakeal</a:t>
            </a:r>
            <a:r>
              <a:rPr lang="tr-TR" dirty="0" smtClean="0"/>
              <a:t> ve </a:t>
            </a:r>
            <a:r>
              <a:rPr lang="tr-TR" dirty="0" err="1" smtClean="0"/>
              <a:t>paraözefagial</a:t>
            </a:r>
            <a:r>
              <a:rPr lang="tr-TR" dirty="0" smtClean="0"/>
              <a:t> lenf </a:t>
            </a:r>
            <a:r>
              <a:rPr lang="tr-TR" dirty="0" err="1" smtClean="0"/>
              <a:t>nodlar</a:t>
            </a:r>
            <a:r>
              <a:rPr lang="tr-TR" dirty="0" smtClean="0"/>
              <a:t>( alt </a:t>
            </a:r>
            <a:r>
              <a:rPr lang="tr-TR" dirty="0" err="1" smtClean="0"/>
              <a:t>hipofarinks</a:t>
            </a:r>
            <a:r>
              <a:rPr lang="tr-TR" dirty="0" smtClean="0"/>
              <a:t> tutulu ise)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Hiipofarinks</a:t>
            </a:r>
            <a:r>
              <a:rPr lang="tr-TR" dirty="0" smtClean="0"/>
              <a:t> kanseri </a:t>
            </a:r>
            <a:r>
              <a:rPr lang="tr-TR" dirty="0" smtClean="0"/>
              <a:t>T</a:t>
            </a:r>
            <a:r>
              <a:rPr lang="tr-TR" dirty="0" smtClean="0"/>
              <a:t> </a:t>
            </a:r>
            <a:r>
              <a:rPr lang="tr-TR" dirty="0" err="1" smtClean="0"/>
              <a:t>evreleme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T1:</a:t>
            </a:r>
            <a:r>
              <a:rPr lang="tr-TR" dirty="0" err="1" smtClean="0"/>
              <a:t>Hipofarinksin</a:t>
            </a:r>
            <a:r>
              <a:rPr lang="tr-TR" dirty="0" smtClean="0"/>
              <a:t> tek bir bölgesinde ve/veya &lt;2 cm</a:t>
            </a:r>
          </a:p>
          <a:p>
            <a:r>
              <a:rPr lang="tr-TR" dirty="0" smtClean="0"/>
              <a:t>T2: </a:t>
            </a:r>
            <a:r>
              <a:rPr lang="tr-TR" dirty="0" err="1" smtClean="0"/>
              <a:t>hipofarinksn</a:t>
            </a:r>
            <a:r>
              <a:rPr lang="tr-TR" dirty="0" smtClean="0"/>
              <a:t> 2 veya fazla bölgesinde ve/veya 2-4cm</a:t>
            </a:r>
          </a:p>
          <a:p>
            <a:r>
              <a:rPr lang="tr-TR" dirty="0" smtClean="0"/>
              <a:t>T3: &gt;4cm veya </a:t>
            </a:r>
            <a:r>
              <a:rPr lang="tr-TR" dirty="0" err="1" smtClean="0"/>
              <a:t>hemilarinks</a:t>
            </a:r>
            <a:r>
              <a:rPr lang="tr-TR" dirty="0" smtClean="0"/>
              <a:t> </a:t>
            </a:r>
            <a:r>
              <a:rPr lang="tr-TR" dirty="0" err="1" smtClean="0"/>
              <a:t>fikse</a:t>
            </a:r>
            <a:r>
              <a:rPr lang="tr-TR" dirty="0" smtClean="0"/>
              <a:t> veya </a:t>
            </a:r>
            <a:r>
              <a:rPr lang="tr-TR" dirty="0" err="1" smtClean="0"/>
              <a:t>özefagus</a:t>
            </a:r>
            <a:r>
              <a:rPr lang="tr-TR" dirty="0" smtClean="0"/>
              <a:t> uzanımı</a:t>
            </a:r>
          </a:p>
          <a:p>
            <a:r>
              <a:rPr lang="tr-TR" dirty="0" smtClean="0"/>
              <a:t>T4a: </a:t>
            </a:r>
            <a:r>
              <a:rPr lang="tr-TR" dirty="0" err="1" smtClean="0"/>
              <a:t>tiroid</a:t>
            </a:r>
            <a:r>
              <a:rPr lang="tr-TR" dirty="0" smtClean="0"/>
              <a:t> kıkırdak,</a:t>
            </a:r>
            <a:r>
              <a:rPr lang="tr-TR" dirty="0" err="1" smtClean="0"/>
              <a:t>hyoid</a:t>
            </a:r>
            <a:r>
              <a:rPr lang="tr-TR" dirty="0" smtClean="0"/>
              <a:t>,</a:t>
            </a:r>
            <a:r>
              <a:rPr lang="tr-TR" dirty="0" err="1" smtClean="0"/>
              <a:t>tiroid</a:t>
            </a:r>
            <a:r>
              <a:rPr lang="tr-TR" dirty="0" smtClean="0"/>
              <a:t> bez </a:t>
            </a:r>
            <a:r>
              <a:rPr lang="tr-TR" dirty="0" err="1" smtClean="0"/>
              <a:t>inv</a:t>
            </a:r>
            <a:endParaRPr lang="tr-TR" dirty="0" smtClean="0"/>
          </a:p>
          <a:p>
            <a:r>
              <a:rPr lang="tr-TR" dirty="0" smtClean="0"/>
              <a:t>T4b:</a:t>
            </a:r>
            <a:r>
              <a:rPr lang="tr-TR" dirty="0" err="1" smtClean="0"/>
              <a:t>prevertebral</a:t>
            </a:r>
            <a:r>
              <a:rPr lang="tr-TR" dirty="0" smtClean="0"/>
              <a:t> </a:t>
            </a:r>
            <a:r>
              <a:rPr lang="tr-TR" dirty="0" err="1" smtClean="0"/>
              <a:t>fasya</a:t>
            </a:r>
            <a:r>
              <a:rPr lang="tr-TR" dirty="0" smtClean="0"/>
              <a:t>,</a:t>
            </a:r>
            <a:r>
              <a:rPr lang="tr-TR" dirty="0" err="1" smtClean="0"/>
              <a:t>carotis</a:t>
            </a:r>
            <a:r>
              <a:rPr lang="tr-TR" dirty="0" smtClean="0"/>
              <a:t> arter, </a:t>
            </a:r>
            <a:r>
              <a:rPr lang="tr-TR" dirty="0" err="1" smtClean="0"/>
              <a:t>mediastinal</a:t>
            </a:r>
            <a:r>
              <a:rPr lang="tr-TR" dirty="0" smtClean="0"/>
              <a:t> yapı </a:t>
            </a:r>
            <a:r>
              <a:rPr lang="tr-TR" dirty="0" err="1" smtClean="0"/>
              <a:t>inv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T1-T2 </a:t>
            </a:r>
            <a:r>
              <a:rPr lang="tr-TR" dirty="0" err="1" smtClean="0"/>
              <a:t>tm</a:t>
            </a:r>
            <a:r>
              <a:rPr lang="tr-TR" dirty="0" smtClean="0"/>
              <a:t>: </a:t>
            </a:r>
            <a:r>
              <a:rPr lang="tr-TR" dirty="0" err="1" smtClean="0"/>
              <a:t>Definitif</a:t>
            </a:r>
            <a:r>
              <a:rPr lang="tr-TR" dirty="0" smtClean="0"/>
              <a:t> RT</a:t>
            </a:r>
          </a:p>
          <a:p>
            <a:r>
              <a:rPr lang="tr-TR" dirty="0" smtClean="0"/>
              <a:t>Alternatif: </a:t>
            </a:r>
            <a:r>
              <a:rPr lang="tr-TR" dirty="0" err="1" smtClean="0"/>
              <a:t>parsiyel</a:t>
            </a:r>
            <a:r>
              <a:rPr lang="tr-TR" dirty="0" smtClean="0"/>
              <a:t> </a:t>
            </a:r>
            <a:r>
              <a:rPr lang="tr-TR" dirty="0" err="1" smtClean="0"/>
              <a:t>laringofarenjektomi</a:t>
            </a:r>
            <a:r>
              <a:rPr lang="tr-TR" dirty="0" smtClean="0"/>
              <a:t> ve boyun </a:t>
            </a:r>
            <a:r>
              <a:rPr lang="tr-TR" dirty="0" err="1" smtClean="0"/>
              <a:t>diseksiyonu</a:t>
            </a:r>
            <a:r>
              <a:rPr lang="tr-TR" dirty="0" smtClean="0"/>
              <a:t>-&gt; POSTOP RT </a:t>
            </a:r>
            <a:r>
              <a:rPr lang="tr-TR" dirty="0" err="1" smtClean="0"/>
              <a:t>endikasyon</a:t>
            </a:r>
            <a:r>
              <a:rPr lang="tr-TR" dirty="0" smtClean="0"/>
              <a:t> varsa</a:t>
            </a:r>
          </a:p>
          <a:p>
            <a:r>
              <a:rPr lang="tr-TR" dirty="0" smtClean="0"/>
              <a:t>T3-4: </a:t>
            </a:r>
            <a:r>
              <a:rPr lang="tr-TR" dirty="0" err="1" smtClean="0"/>
              <a:t>Konkomitan</a:t>
            </a:r>
            <a:r>
              <a:rPr lang="tr-TR" dirty="0" smtClean="0"/>
              <a:t> KRT</a:t>
            </a:r>
          </a:p>
          <a:p>
            <a:r>
              <a:rPr lang="tr-TR" dirty="0" smtClean="0"/>
              <a:t>Alternatif : </a:t>
            </a:r>
            <a:r>
              <a:rPr lang="tr-TR" dirty="0" err="1" smtClean="0"/>
              <a:t>parsiyel</a:t>
            </a:r>
            <a:r>
              <a:rPr lang="tr-TR" dirty="0" smtClean="0"/>
              <a:t> </a:t>
            </a:r>
            <a:r>
              <a:rPr lang="tr-TR" dirty="0" err="1" smtClean="0"/>
              <a:t>laringofarenjektomi</a:t>
            </a:r>
            <a:r>
              <a:rPr lang="tr-TR" dirty="0" smtClean="0"/>
              <a:t> ve boyun </a:t>
            </a:r>
            <a:r>
              <a:rPr lang="tr-TR" dirty="0" err="1" smtClean="0"/>
              <a:t>diseksiyonu</a:t>
            </a:r>
            <a:r>
              <a:rPr lang="tr-TR" dirty="0" smtClean="0"/>
              <a:t>-&gt; </a:t>
            </a:r>
            <a:r>
              <a:rPr lang="tr-TR" dirty="0" err="1" smtClean="0"/>
              <a:t>postop</a:t>
            </a:r>
            <a:r>
              <a:rPr lang="tr-TR" dirty="0" smtClean="0"/>
              <a:t> RT </a:t>
            </a:r>
            <a:r>
              <a:rPr lang="tr-TR" dirty="0" err="1" smtClean="0"/>
              <a:t>end</a:t>
            </a:r>
            <a:r>
              <a:rPr lang="tr-TR" dirty="0" smtClean="0"/>
              <a:t> varsa</a:t>
            </a:r>
          </a:p>
          <a:p>
            <a:r>
              <a:rPr lang="tr-TR" dirty="0" err="1" smtClean="0"/>
              <a:t>Unrezektabl</a:t>
            </a:r>
            <a:r>
              <a:rPr lang="tr-TR" dirty="0" smtClean="0"/>
              <a:t>: KRT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mtClean="0"/>
              <a:t>HİPOFARENKS </a:t>
            </a:r>
            <a:r>
              <a:rPr lang="tr-TR" dirty="0" smtClean="0"/>
              <a:t>CA İMRT:</a:t>
            </a:r>
          </a:p>
          <a:p>
            <a:r>
              <a:rPr lang="tr-TR" dirty="0" smtClean="0"/>
              <a:t>Lenfatik: </a:t>
            </a:r>
            <a:r>
              <a:rPr lang="tr-TR" dirty="0" err="1" smtClean="0"/>
              <a:t>level</a:t>
            </a:r>
            <a:r>
              <a:rPr lang="tr-TR" dirty="0" smtClean="0"/>
              <a:t> II-IV, </a:t>
            </a:r>
            <a:r>
              <a:rPr lang="tr-TR" dirty="0" err="1" smtClean="0"/>
              <a:t>retrofaringeal</a:t>
            </a:r>
            <a:r>
              <a:rPr lang="tr-TR" dirty="0" smtClean="0"/>
              <a:t> </a:t>
            </a:r>
            <a:r>
              <a:rPr lang="tr-TR" dirty="0" err="1" smtClean="0"/>
              <a:t>nod</a:t>
            </a:r>
            <a:r>
              <a:rPr lang="tr-TR" dirty="0" smtClean="0"/>
              <a:t>, eğer </a:t>
            </a:r>
            <a:r>
              <a:rPr lang="tr-TR" dirty="0" err="1" smtClean="0"/>
              <a:t>level</a:t>
            </a:r>
            <a:r>
              <a:rPr lang="tr-TR" dirty="0" smtClean="0"/>
              <a:t> V tutulu ise </a:t>
            </a:r>
            <a:r>
              <a:rPr lang="tr-TR" dirty="0" err="1" smtClean="0"/>
              <a:t>paratrakeal</a:t>
            </a:r>
            <a:r>
              <a:rPr lang="tr-TR" dirty="0" smtClean="0"/>
              <a:t> 1b dahil edilir.</a:t>
            </a:r>
            <a:r>
              <a:rPr lang="tr-TR" dirty="0" err="1" smtClean="0"/>
              <a:t>postkrikkoid</a:t>
            </a:r>
            <a:r>
              <a:rPr lang="tr-TR" dirty="0" smtClean="0"/>
              <a:t> tutulum varsa veya alt boyun </a:t>
            </a:r>
            <a:r>
              <a:rPr lang="tr-TR" dirty="0" err="1" smtClean="0"/>
              <a:t>ln</a:t>
            </a:r>
            <a:r>
              <a:rPr lang="tr-TR" dirty="0" smtClean="0"/>
              <a:t> tutulumu </a:t>
            </a:r>
            <a:r>
              <a:rPr lang="tr-TR" dirty="0" err="1" smtClean="0"/>
              <a:t>paratrakeal</a:t>
            </a:r>
            <a:r>
              <a:rPr lang="tr-TR" dirty="0" smtClean="0"/>
              <a:t> lenf </a:t>
            </a:r>
            <a:r>
              <a:rPr lang="tr-TR" dirty="0" err="1" smtClean="0"/>
              <a:t>nodlar</a:t>
            </a:r>
            <a:r>
              <a:rPr lang="tr-TR" dirty="0" smtClean="0"/>
              <a:t>  dahil edilir.</a:t>
            </a:r>
          </a:p>
          <a:p>
            <a:r>
              <a:rPr lang="tr-TR" dirty="0" err="1" smtClean="0"/>
              <a:t>Gros</a:t>
            </a:r>
            <a:r>
              <a:rPr lang="tr-TR" dirty="0" smtClean="0"/>
              <a:t> tümör ve </a:t>
            </a:r>
            <a:r>
              <a:rPr lang="tr-TR" dirty="0" err="1" smtClean="0"/>
              <a:t>gros</a:t>
            </a:r>
            <a:r>
              <a:rPr lang="tr-TR" dirty="0" smtClean="0"/>
              <a:t> lenf </a:t>
            </a:r>
            <a:r>
              <a:rPr lang="tr-TR" dirty="0" err="1" smtClean="0"/>
              <a:t>nod</a:t>
            </a:r>
            <a:r>
              <a:rPr lang="tr-TR" dirty="0" smtClean="0"/>
              <a:t>: 70 GY</a:t>
            </a:r>
          </a:p>
          <a:p>
            <a:r>
              <a:rPr lang="tr-TR" dirty="0" smtClean="0"/>
              <a:t>yüksek risk hacim 60 </a:t>
            </a:r>
            <a:r>
              <a:rPr lang="tr-TR" dirty="0" err="1" smtClean="0"/>
              <a:t>Gy</a:t>
            </a:r>
            <a:r>
              <a:rPr lang="tr-TR" dirty="0" smtClean="0"/>
              <a:t>, düşük risk hacim 54 </a:t>
            </a:r>
            <a:r>
              <a:rPr lang="tr-TR" dirty="0" err="1" smtClean="0"/>
              <a:t>Gy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u="sng" dirty="0" smtClean="0"/>
              <a:t>Akut Yan Etkiler:</a:t>
            </a:r>
          </a:p>
          <a:p>
            <a:r>
              <a:rPr lang="tr-TR" dirty="0" smtClean="0"/>
              <a:t>Ağız kuruluğu(</a:t>
            </a:r>
            <a:r>
              <a:rPr lang="tr-TR" dirty="0" err="1" smtClean="0"/>
              <a:t>xerostomia</a:t>
            </a:r>
            <a:r>
              <a:rPr lang="tr-TR" dirty="0" smtClean="0"/>
              <a:t>) ve </a:t>
            </a:r>
            <a:r>
              <a:rPr lang="tr-TR" dirty="0" err="1" smtClean="0"/>
              <a:t>mukozal</a:t>
            </a:r>
            <a:r>
              <a:rPr lang="tr-TR" dirty="0" smtClean="0"/>
              <a:t> lezyonlar</a:t>
            </a:r>
          </a:p>
          <a:p>
            <a:r>
              <a:rPr lang="tr-TR" dirty="0" smtClean="0"/>
              <a:t>Bulantı-kusma</a:t>
            </a:r>
          </a:p>
          <a:p>
            <a:r>
              <a:rPr lang="tr-TR" dirty="0" smtClean="0"/>
              <a:t>Ağrı</a:t>
            </a:r>
          </a:p>
          <a:p>
            <a:r>
              <a:rPr lang="tr-TR" dirty="0" smtClean="0"/>
              <a:t>Tükürük salgısında azalma ve tat duyusu değişikliği</a:t>
            </a:r>
          </a:p>
          <a:p>
            <a:r>
              <a:rPr lang="tr-TR" dirty="0" smtClean="0"/>
              <a:t>Kilo kaybı</a:t>
            </a:r>
          </a:p>
          <a:p>
            <a:r>
              <a:rPr lang="tr-TR" dirty="0" smtClean="0"/>
              <a:t>Deri bütünlüğünde bozulma (ciltte </a:t>
            </a:r>
            <a:r>
              <a:rPr lang="tr-TR" dirty="0" err="1" smtClean="0"/>
              <a:t>eritem</a:t>
            </a:r>
            <a:r>
              <a:rPr lang="tr-TR" dirty="0" smtClean="0"/>
              <a:t> veya </a:t>
            </a:r>
            <a:r>
              <a:rPr lang="tr-TR" dirty="0" err="1" smtClean="0"/>
              <a:t>deskuamasyon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Disfaji</a:t>
            </a:r>
            <a:endParaRPr lang="tr-TR" dirty="0" smtClean="0"/>
          </a:p>
          <a:p>
            <a:r>
              <a:rPr lang="tr-TR" dirty="0" smtClean="0"/>
              <a:t>Ses değişikliği</a:t>
            </a:r>
          </a:p>
          <a:p>
            <a:r>
              <a:rPr lang="tr-TR" dirty="0" smtClean="0"/>
              <a:t>Saç kaybı (</a:t>
            </a:r>
            <a:r>
              <a:rPr lang="tr-TR" dirty="0" err="1" smtClean="0"/>
              <a:t>alopesi</a:t>
            </a:r>
            <a:r>
              <a:rPr lang="tr-TR" dirty="0" smtClean="0"/>
              <a:t>)</a:t>
            </a:r>
          </a:p>
          <a:p>
            <a:r>
              <a:rPr lang="tr-TR" dirty="0" smtClean="0"/>
              <a:t>Yorgunluk</a:t>
            </a:r>
          </a:p>
          <a:p>
            <a:r>
              <a:rPr lang="tr-TR" dirty="0" smtClean="0"/>
              <a:t>Psikolojik sorunlar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92500" lnSpcReduction="20000"/>
          </a:bodyPr>
          <a:lstStyle/>
          <a:p>
            <a:r>
              <a:rPr lang="tr-TR" u="sng" dirty="0" smtClean="0"/>
              <a:t>Geç  yan etkiler:</a:t>
            </a:r>
          </a:p>
          <a:p>
            <a:r>
              <a:rPr lang="tr-TR" dirty="0" smtClean="0"/>
              <a:t>Diş sorunları</a:t>
            </a:r>
          </a:p>
          <a:p>
            <a:r>
              <a:rPr lang="tr-TR" dirty="0" err="1" smtClean="0"/>
              <a:t>Trismus</a:t>
            </a:r>
            <a:endParaRPr lang="tr-TR" dirty="0" smtClean="0"/>
          </a:p>
          <a:p>
            <a:r>
              <a:rPr lang="tr-TR" dirty="0" smtClean="0"/>
              <a:t>Cilt ve mukozalarda </a:t>
            </a:r>
            <a:r>
              <a:rPr lang="tr-TR" dirty="0" err="1" smtClean="0"/>
              <a:t>atrofi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Telenjiektazi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Ülserasyon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Fibrozis</a:t>
            </a:r>
            <a:r>
              <a:rPr lang="tr-TR" dirty="0" smtClean="0"/>
              <a:t>, </a:t>
            </a:r>
          </a:p>
          <a:p>
            <a:r>
              <a:rPr lang="tr-TR" dirty="0" smtClean="0"/>
              <a:t>Ödem,</a:t>
            </a:r>
          </a:p>
          <a:p>
            <a:r>
              <a:rPr lang="tr-TR" dirty="0" smtClean="0"/>
              <a:t>Ağız kuruluğu,</a:t>
            </a:r>
          </a:p>
          <a:p>
            <a:r>
              <a:rPr lang="tr-TR" dirty="0" err="1" smtClean="0"/>
              <a:t>Brakiyal</a:t>
            </a:r>
            <a:r>
              <a:rPr lang="tr-TR" dirty="0" smtClean="0"/>
              <a:t> </a:t>
            </a:r>
            <a:r>
              <a:rPr lang="tr-TR" dirty="0" err="1" smtClean="0"/>
              <a:t>pleksopati</a:t>
            </a:r>
            <a:endParaRPr lang="tr-TR" dirty="0" smtClean="0"/>
          </a:p>
          <a:p>
            <a:r>
              <a:rPr lang="tr-TR" dirty="0" err="1" smtClean="0"/>
              <a:t>Myelopati</a:t>
            </a:r>
            <a:endParaRPr lang="tr-TR" dirty="0" smtClean="0"/>
          </a:p>
          <a:p>
            <a:endParaRPr lang="tr-TR" u="sng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Teşekkürler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BAŞ -BOYUN BÖLGESİ </a:t>
            </a:r>
            <a:br>
              <a:rPr lang="tr-TR" dirty="0" smtClean="0"/>
            </a:br>
            <a:r>
              <a:rPr lang="tr-TR" dirty="0" smtClean="0"/>
              <a:t>LENFATİK DRENAJ SAHALARI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tr-TR" dirty="0" err="1" smtClean="0"/>
              <a:t>Submental</a:t>
            </a:r>
            <a:r>
              <a:rPr lang="tr-TR" dirty="0" smtClean="0"/>
              <a:t>         (</a:t>
            </a:r>
            <a:r>
              <a:rPr lang="tr-TR" dirty="0" err="1" smtClean="0"/>
              <a:t>Ia</a:t>
            </a:r>
            <a:r>
              <a:rPr lang="tr-TR" dirty="0" smtClean="0"/>
              <a:t>)  : Ağız Tabanı,dil</a:t>
            </a:r>
          </a:p>
          <a:p>
            <a:pPr>
              <a:lnSpc>
                <a:spcPct val="90000"/>
              </a:lnSpc>
            </a:pPr>
            <a:r>
              <a:rPr lang="tr-TR" dirty="0" err="1" smtClean="0"/>
              <a:t>Submandibuler</a:t>
            </a:r>
            <a:r>
              <a:rPr lang="tr-TR" dirty="0" smtClean="0"/>
              <a:t> (</a:t>
            </a:r>
            <a:r>
              <a:rPr lang="tr-TR" dirty="0" err="1" smtClean="0"/>
              <a:t>Ib</a:t>
            </a:r>
            <a:r>
              <a:rPr lang="tr-TR" dirty="0" smtClean="0"/>
              <a:t>)  :  </a:t>
            </a:r>
            <a:r>
              <a:rPr lang="tr-TR" dirty="0" err="1" smtClean="0"/>
              <a:t>Tükrük</a:t>
            </a:r>
            <a:r>
              <a:rPr lang="tr-TR" dirty="0" smtClean="0"/>
              <a:t> Bezi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Üst </a:t>
            </a:r>
            <a:r>
              <a:rPr lang="tr-TR" dirty="0" err="1" smtClean="0"/>
              <a:t>Juguler</a:t>
            </a:r>
            <a:r>
              <a:rPr lang="tr-TR" dirty="0" smtClean="0"/>
              <a:t>         (II)   :  NF,</a:t>
            </a:r>
            <a:r>
              <a:rPr lang="tr-TR" dirty="0" err="1" smtClean="0"/>
              <a:t>paranazal</a:t>
            </a:r>
            <a:r>
              <a:rPr lang="tr-TR" dirty="0" smtClean="0"/>
              <a:t> Sinüs,</a:t>
            </a:r>
            <a:r>
              <a:rPr lang="tr-TR" dirty="0" err="1" smtClean="0"/>
              <a:t>tonsil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smtClean="0"/>
              <a:t>Orta </a:t>
            </a:r>
            <a:r>
              <a:rPr lang="tr-TR" dirty="0" err="1" smtClean="0"/>
              <a:t>Juguler</a:t>
            </a:r>
            <a:r>
              <a:rPr lang="tr-TR" dirty="0" smtClean="0"/>
              <a:t>       (III)  :  </a:t>
            </a:r>
            <a:r>
              <a:rPr lang="tr-TR" dirty="0" err="1" smtClean="0"/>
              <a:t>Hipofarenks</a:t>
            </a:r>
            <a:r>
              <a:rPr lang="tr-TR" dirty="0" smtClean="0"/>
              <a:t>, Ağız Tabanı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Alt </a:t>
            </a:r>
            <a:r>
              <a:rPr lang="tr-TR" dirty="0" err="1" smtClean="0"/>
              <a:t>Juguler</a:t>
            </a:r>
            <a:r>
              <a:rPr lang="tr-TR" dirty="0" smtClean="0"/>
              <a:t>          (IV)  : </a:t>
            </a:r>
            <a:r>
              <a:rPr lang="tr-TR" dirty="0" err="1" smtClean="0"/>
              <a:t>Tiroid</a:t>
            </a:r>
            <a:r>
              <a:rPr lang="tr-TR" dirty="0" smtClean="0"/>
              <a:t>, </a:t>
            </a:r>
            <a:r>
              <a:rPr lang="tr-TR" dirty="0" err="1" smtClean="0"/>
              <a:t>Hipofarenks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smtClean="0"/>
              <a:t>Post </a:t>
            </a:r>
            <a:r>
              <a:rPr lang="tr-TR" dirty="0" err="1" smtClean="0"/>
              <a:t>Servikal</a:t>
            </a:r>
            <a:r>
              <a:rPr lang="tr-TR" dirty="0" smtClean="0"/>
              <a:t>       (V)   :  NF</a:t>
            </a:r>
          </a:p>
          <a:p>
            <a:pPr>
              <a:lnSpc>
                <a:spcPct val="90000"/>
              </a:lnSpc>
            </a:pPr>
            <a:r>
              <a:rPr lang="tr-TR" dirty="0" err="1" smtClean="0"/>
              <a:t>Prelarengeal</a:t>
            </a:r>
            <a:r>
              <a:rPr lang="tr-TR" dirty="0" smtClean="0"/>
              <a:t>       (VI)  :  </a:t>
            </a:r>
            <a:r>
              <a:rPr lang="tr-TR" dirty="0" err="1" smtClean="0"/>
              <a:t>Larenks</a:t>
            </a:r>
            <a:r>
              <a:rPr lang="tr-TR" dirty="0" smtClean="0"/>
              <a:t>, </a:t>
            </a:r>
            <a:r>
              <a:rPr lang="tr-TR" dirty="0" err="1" smtClean="0"/>
              <a:t>Tiroid</a:t>
            </a:r>
            <a:endParaRPr lang="tr-TR" dirty="0" smtClean="0"/>
          </a:p>
          <a:p>
            <a:pPr>
              <a:lnSpc>
                <a:spcPct val="90000"/>
              </a:lnSpc>
            </a:pPr>
            <a:r>
              <a:rPr lang="tr-TR" dirty="0" err="1" smtClean="0"/>
              <a:t>Supraklavikuler</a:t>
            </a:r>
            <a:r>
              <a:rPr lang="tr-TR" dirty="0" smtClean="0"/>
              <a:t>          :   Akciğer, </a:t>
            </a:r>
            <a:r>
              <a:rPr lang="tr-TR" dirty="0" err="1" smtClean="0"/>
              <a:t>Tiroid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N evresi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608" y="1628801"/>
            <a:ext cx="3528392" cy="3888432"/>
          </a:xfrm>
        </p:spPr>
        <p:txBody>
          <a:bodyPr>
            <a:normAutofit fontScale="62500" lnSpcReduction="20000"/>
          </a:bodyPr>
          <a:lstStyle/>
          <a:p>
            <a:pPr marL="420624" indent="-384048">
              <a:buNone/>
              <a:defRPr/>
            </a:pPr>
            <a:r>
              <a:rPr lang="tr-TR" dirty="0"/>
              <a:t>TÜM </a:t>
            </a:r>
            <a:r>
              <a:rPr lang="tr-TR" dirty="0" smtClean="0"/>
              <a:t>diğer baş boyun kanserleri için BOYUN Lenfatik </a:t>
            </a:r>
            <a:r>
              <a:rPr lang="tr-TR" dirty="0" err="1" smtClean="0"/>
              <a:t>evreleme</a:t>
            </a: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b="1" dirty="0"/>
              <a:t>N0: lenf met yok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b="1" dirty="0"/>
              <a:t>N1: </a:t>
            </a:r>
            <a:r>
              <a:rPr lang="tr-TR" b="1" dirty="0" err="1"/>
              <a:t>ipsilat</a:t>
            </a:r>
            <a:r>
              <a:rPr lang="tr-TR" b="1" dirty="0"/>
              <a:t>,tek,</a:t>
            </a:r>
            <a:r>
              <a:rPr lang="tr-TR" sz="2800" b="1" dirty="0">
                <a:sym typeface="Symbol" pitchFamily="18" charset="2"/>
              </a:rPr>
              <a:t></a:t>
            </a:r>
            <a:r>
              <a:rPr lang="tr-TR" b="1" dirty="0"/>
              <a:t>3 cm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b="1" dirty="0"/>
              <a:t>N2a: </a:t>
            </a:r>
            <a:r>
              <a:rPr lang="tr-TR" b="1" dirty="0" err="1"/>
              <a:t>ipsilateral</a:t>
            </a:r>
            <a:r>
              <a:rPr lang="tr-TR" b="1" dirty="0"/>
              <a:t>,tek, 			    3&lt;LN</a:t>
            </a:r>
            <a:r>
              <a:rPr lang="tr-TR" sz="2800" b="1" dirty="0">
                <a:sym typeface="Symbol" pitchFamily="18" charset="2"/>
              </a:rPr>
              <a:t></a:t>
            </a:r>
            <a:r>
              <a:rPr lang="tr-TR" b="1" dirty="0"/>
              <a:t>6 cm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b="1" dirty="0"/>
              <a:t>N2b:</a:t>
            </a:r>
            <a:r>
              <a:rPr lang="tr-TR" b="1" dirty="0" err="1"/>
              <a:t>ipsilateral</a:t>
            </a:r>
            <a:r>
              <a:rPr lang="tr-TR" b="1" dirty="0"/>
              <a:t>,</a:t>
            </a:r>
            <a:r>
              <a:rPr lang="tr-TR" b="1" dirty="0" err="1"/>
              <a:t>multi</a:t>
            </a:r>
            <a:r>
              <a:rPr lang="tr-TR" b="1" dirty="0"/>
              <a:t> 			       LN</a:t>
            </a:r>
            <a:r>
              <a:rPr lang="tr-TR" sz="2800" b="1" dirty="0">
                <a:sym typeface="Symbol" pitchFamily="18" charset="2"/>
              </a:rPr>
              <a:t></a:t>
            </a:r>
            <a:r>
              <a:rPr lang="tr-TR" b="1" dirty="0"/>
              <a:t>6cm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b="1" dirty="0"/>
              <a:t>N2c: </a:t>
            </a:r>
            <a:r>
              <a:rPr lang="tr-TR" b="1" dirty="0" err="1"/>
              <a:t>bilat</a:t>
            </a:r>
            <a:r>
              <a:rPr lang="tr-TR" b="1" dirty="0"/>
              <a:t> yada </a:t>
            </a:r>
            <a:r>
              <a:rPr lang="tr-TR" b="1" dirty="0" err="1"/>
              <a:t>kontrlat</a:t>
            </a:r>
            <a:r>
              <a:rPr lang="tr-TR" b="1" dirty="0"/>
              <a:t> 		       LN</a:t>
            </a:r>
            <a:r>
              <a:rPr lang="tr-TR" sz="2800" b="1" dirty="0">
                <a:sym typeface="Symbol" pitchFamily="18" charset="2"/>
              </a:rPr>
              <a:t></a:t>
            </a:r>
            <a:r>
              <a:rPr lang="tr-TR" b="1" dirty="0"/>
              <a:t>6cm</a:t>
            </a:r>
          </a:p>
          <a:p>
            <a:pPr marL="420624" indent="-384048">
              <a:buFont typeface="Wingdings 2"/>
              <a:buChar char=""/>
              <a:defRPr/>
            </a:pPr>
            <a:r>
              <a:rPr lang="tr-TR" b="1" dirty="0"/>
              <a:t>N3: LN&gt;6 cm</a:t>
            </a:r>
            <a:r>
              <a:rPr lang="tr-TR" dirty="0"/>
              <a:t>    </a:t>
            </a:r>
          </a:p>
          <a:p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5652120" y="1700808"/>
            <a:ext cx="2808312" cy="358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20624" indent="-384048">
              <a:lnSpc>
                <a:spcPct val="90000"/>
              </a:lnSpc>
              <a:defRPr/>
            </a:pPr>
            <a:r>
              <a:rPr lang="tr-TR" dirty="0"/>
              <a:t>NAZOFARENKS CA</a:t>
            </a:r>
          </a:p>
          <a:p>
            <a:pPr marL="420624" indent="-384048">
              <a:lnSpc>
                <a:spcPct val="90000"/>
              </a:lnSpc>
              <a:defRPr/>
            </a:pPr>
            <a:endParaRPr lang="tr-TR" dirty="0"/>
          </a:p>
          <a:p>
            <a:pPr marL="420624" indent="-384048">
              <a:lnSpc>
                <a:spcPct val="90000"/>
              </a:lnSpc>
              <a:buFont typeface="Wingdings 2"/>
              <a:buChar char=""/>
              <a:defRPr/>
            </a:pPr>
            <a:r>
              <a:rPr lang="tr-TR" b="1" dirty="0"/>
              <a:t>N0: lenf met yok</a:t>
            </a:r>
          </a:p>
          <a:p>
            <a:pPr marL="420624" indent="-384048">
              <a:lnSpc>
                <a:spcPct val="90000"/>
              </a:lnSpc>
              <a:buFont typeface="Wingdings 2"/>
              <a:buChar char=""/>
              <a:defRPr/>
            </a:pPr>
            <a:endParaRPr lang="tr-TR" b="1" dirty="0"/>
          </a:p>
          <a:p>
            <a:pPr marL="420624" indent="-384048">
              <a:lnSpc>
                <a:spcPct val="90000"/>
              </a:lnSpc>
              <a:buFont typeface="Wingdings 2"/>
              <a:buChar char=""/>
              <a:defRPr/>
            </a:pPr>
            <a:r>
              <a:rPr lang="tr-TR" b="1" dirty="0"/>
              <a:t>N1: </a:t>
            </a:r>
            <a:r>
              <a:rPr lang="tr-TR" b="1" dirty="0" err="1"/>
              <a:t>ipsilateral</a:t>
            </a:r>
            <a:r>
              <a:rPr lang="tr-TR" b="1" dirty="0"/>
              <a:t> LN </a:t>
            </a:r>
            <a:r>
              <a:rPr lang="tr-TR" b="1" dirty="0">
                <a:sym typeface="Symbol" pitchFamily="18" charset="2"/>
              </a:rPr>
              <a:t></a:t>
            </a:r>
            <a:r>
              <a:rPr lang="tr-TR" b="1" dirty="0"/>
              <a:t> 6 cm</a:t>
            </a:r>
          </a:p>
          <a:p>
            <a:pPr marL="420624" indent="-384048">
              <a:lnSpc>
                <a:spcPct val="90000"/>
              </a:lnSpc>
              <a:buFont typeface="Wingdings 2"/>
              <a:buChar char=""/>
              <a:defRPr/>
            </a:pPr>
            <a:endParaRPr lang="tr-TR" b="1" dirty="0"/>
          </a:p>
          <a:p>
            <a:pPr marL="420624" indent="-384048">
              <a:lnSpc>
                <a:spcPct val="90000"/>
              </a:lnSpc>
              <a:buFont typeface="Wingdings 2"/>
              <a:buChar char=""/>
              <a:defRPr/>
            </a:pPr>
            <a:r>
              <a:rPr lang="tr-TR" b="1" dirty="0"/>
              <a:t>N2: </a:t>
            </a:r>
            <a:r>
              <a:rPr lang="tr-TR" b="1" dirty="0" err="1"/>
              <a:t>bilateral</a:t>
            </a:r>
            <a:r>
              <a:rPr lang="tr-TR" b="1" dirty="0"/>
              <a:t> LN </a:t>
            </a:r>
            <a:r>
              <a:rPr lang="tr-TR" b="1" dirty="0">
                <a:sym typeface="Symbol" pitchFamily="18" charset="2"/>
              </a:rPr>
              <a:t></a:t>
            </a:r>
            <a:r>
              <a:rPr lang="tr-TR" b="1" dirty="0"/>
              <a:t> 6 cm</a:t>
            </a:r>
          </a:p>
          <a:p>
            <a:pPr marL="420624" indent="-384048">
              <a:lnSpc>
                <a:spcPct val="90000"/>
              </a:lnSpc>
              <a:buFont typeface="Wingdings 2"/>
              <a:buChar char=""/>
              <a:defRPr/>
            </a:pPr>
            <a:endParaRPr lang="tr-TR" b="1" dirty="0"/>
          </a:p>
          <a:p>
            <a:pPr marL="420624" indent="-384048">
              <a:lnSpc>
                <a:spcPct val="90000"/>
              </a:lnSpc>
              <a:buFont typeface="Wingdings 2"/>
              <a:buChar char=""/>
              <a:defRPr/>
            </a:pPr>
            <a:r>
              <a:rPr lang="tr-TR" b="1" dirty="0"/>
              <a:t>N3:</a:t>
            </a:r>
          </a:p>
          <a:p>
            <a:pPr marL="420624" indent="-384048">
              <a:lnSpc>
                <a:spcPct val="90000"/>
              </a:lnSpc>
              <a:defRPr/>
            </a:pPr>
            <a:r>
              <a:rPr lang="tr-TR" b="1" dirty="0"/>
              <a:t>	N3a: LN&gt;6 cm (</a:t>
            </a:r>
            <a:r>
              <a:rPr lang="tr-TR" b="1" dirty="0" err="1"/>
              <a:t>Supra</a:t>
            </a:r>
            <a:r>
              <a:rPr lang="tr-TR" b="1" dirty="0"/>
              <a:t> dışı)</a:t>
            </a:r>
          </a:p>
          <a:p>
            <a:pPr marL="420624" indent="-384048">
              <a:lnSpc>
                <a:spcPct val="90000"/>
              </a:lnSpc>
              <a:defRPr/>
            </a:pPr>
            <a:r>
              <a:rPr lang="tr-TR" b="1" dirty="0"/>
              <a:t>    N3b: </a:t>
            </a:r>
            <a:r>
              <a:rPr lang="tr-TR" b="1" dirty="0" err="1"/>
              <a:t>Supra</a:t>
            </a:r>
            <a:r>
              <a:rPr lang="tr-TR" b="1" dirty="0"/>
              <a:t> bölgesinde LN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LARİNKS </a:t>
            </a:r>
            <a:r>
              <a:rPr lang="tr-TR" dirty="0" smtClean="0"/>
              <a:t>KANSERİ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85000" lnSpcReduction="20000"/>
          </a:bodyPr>
          <a:lstStyle/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Tüm baş-boyun kanserlerinin %25’i (ABD)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Erkeklerde 5 kat sık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Sigara, alkol, çevre, HPV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 err="1" smtClean="0"/>
              <a:t>Glottik</a:t>
            </a:r>
            <a:r>
              <a:rPr lang="tr-TR" dirty="0" smtClean="0"/>
              <a:t>,</a:t>
            </a:r>
            <a:r>
              <a:rPr lang="tr-TR" dirty="0" err="1" smtClean="0"/>
              <a:t>supraglottik</a:t>
            </a:r>
            <a:r>
              <a:rPr lang="tr-TR" dirty="0" smtClean="0"/>
              <a:t>,</a:t>
            </a:r>
            <a:r>
              <a:rPr lang="tr-TR" dirty="0" err="1" smtClean="0"/>
              <a:t>infraglottik</a:t>
            </a:r>
            <a:r>
              <a:rPr lang="tr-TR" dirty="0" smtClean="0"/>
              <a:t>: (</a:t>
            </a:r>
            <a:r>
              <a:rPr lang="tr-TR" dirty="0" err="1" smtClean="0"/>
              <a:t>glottik</a:t>
            </a:r>
            <a:r>
              <a:rPr lang="tr-TR" dirty="0" smtClean="0"/>
              <a:t> en sık </a:t>
            </a:r>
            <a:r>
              <a:rPr lang="tr-TR" dirty="0" err="1" smtClean="0"/>
              <a:t>level</a:t>
            </a:r>
            <a:r>
              <a:rPr lang="tr-TR" dirty="0" smtClean="0"/>
              <a:t> II-V, </a:t>
            </a:r>
            <a:r>
              <a:rPr lang="tr-TR" dirty="0" err="1" smtClean="0"/>
              <a:t>subglottik</a:t>
            </a:r>
            <a:r>
              <a:rPr lang="tr-TR" dirty="0" smtClean="0"/>
              <a:t> </a:t>
            </a:r>
            <a:r>
              <a:rPr lang="tr-TR" dirty="0" err="1" smtClean="0"/>
              <a:t>level</a:t>
            </a:r>
            <a:r>
              <a:rPr lang="tr-TR" dirty="0" smtClean="0"/>
              <a:t> III-VI)</a:t>
            </a: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Yayılım: en sık bölgesel lenf </a:t>
            </a:r>
            <a:r>
              <a:rPr lang="tr-TR" dirty="0" err="1"/>
              <a:t>nodlarına</a:t>
            </a:r>
            <a:r>
              <a:rPr lang="tr-TR" dirty="0"/>
              <a:t>, çevre dokular,uzak metastaz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GLOTTİK LARENKS KANSERİ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%60-65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Erken klinik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İyi </a:t>
            </a:r>
            <a:r>
              <a:rPr lang="tr-TR" dirty="0" err="1"/>
              <a:t>prognoz</a:t>
            </a: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Lenfatik drenaj yok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Gerçek vokal </a:t>
            </a:r>
            <a:r>
              <a:rPr lang="tr-TR" dirty="0" err="1"/>
              <a:t>kord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SUPRAGLOTTİK LARENKS CA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%30-35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Çoğunlukla </a:t>
            </a:r>
            <a:r>
              <a:rPr lang="tr-TR" dirty="0" err="1"/>
              <a:t>epiglot</a:t>
            </a:r>
            <a:r>
              <a:rPr lang="tr-TR" dirty="0"/>
              <a:t> yerleşimli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 err="1"/>
              <a:t>Bilateral</a:t>
            </a:r>
            <a:r>
              <a:rPr lang="tr-TR" dirty="0"/>
              <a:t> lenf </a:t>
            </a:r>
            <a:r>
              <a:rPr lang="tr-TR" dirty="0" err="1"/>
              <a:t>nodu</a:t>
            </a:r>
            <a:r>
              <a:rPr lang="tr-TR" dirty="0"/>
              <a:t> tutulumu sık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Lenfatik drenajı </a:t>
            </a:r>
            <a:r>
              <a:rPr lang="tr-TR" dirty="0" err="1"/>
              <a:t>Level</a:t>
            </a:r>
            <a:r>
              <a:rPr lang="tr-TR" dirty="0"/>
              <a:t> 2-3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 err="1"/>
              <a:t>Kartilaj</a:t>
            </a:r>
            <a:r>
              <a:rPr lang="tr-TR" dirty="0"/>
              <a:t> </a:t>
            </a:r>
            <a:r>
              <a:rPr lang="tr-TR" dirty="0" err="1"/>
              <a:t>invazyonu</a:t>
            </a:r>
            <a:r>
              <a:rPr lang="tr-TR" dirty="0"/>
              <a:t> nadir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SUBGLOTTİK LARENKS CA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%5’den az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Kötü </a:t>
            </a:r>
            <a:r>
              <a:rPr lang="tr-TR" dirty="0" err="1"/>
              <a:t>prognoz</a:t>
            </a: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 err="1"/>
              <a:t>Paratrakeal</a:t>
            </a:r>
            <a:r>
              <a:rPr lang="tr-TR" dirty="0"/>
              <a:t> yayılım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Tanı anında genelde ileri evre</a:t>
            </a:r>
          </a:p>
          <a:p>
            <a:pPr marL="420624" indent="-384048">
              <a:buFont typeface="Wingdings 2"/>
              <a:buChar char=""/>
              <a:defRPr/>
            </a:pPr>
            <a:endParaRPr lang="tr-TR" dirty="0"/>
          </a:p>
          <a:p>
            <a:pPr marL="420624" indent="-384048">
              <a:buFont typeface="Wingdings 2"/>
              <a:buChar char=""/>
              <a:defRPr/>
            </a:pPr>
            <a:r>
              <a:rPr lang="tr-TR" dirty="0"/>
              <a:t>Sıklıkla </a:t>
            </a:r>
            <a:r>
              <a:rPr lang="tr-TR" dirty="0" err="1"/>
              <a:t>Level</a:t>
            </a:r>
            <a:r>
              <a:rPr lang="tr-TR" dirty="0"/>
              <a:t> 4-6 ve üst </a:t>
            </a:r>
            <a:r>
              <a:rPr lang="tr-TR" dirty="0" err="1"/>
              <a:t>mediastinal</a:t>
            </a:r>
            <a:r>
              <a:rPr lang="tr-TR" dirty="0"/>
              <a:t> lenfatik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 EVRESİ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GLOTTİK</a:t>
            </a:r>
          </a:p>
          <a:p>
            <a:r>
              <a:rPr lang="tr-TR" dirty="0" smtClean="0"/>
              <a:t>T1= </a:t>
            </a:r>
            <a:r>
              <a:rPr lang="tr-TR" dirty="0" err="1" smtClean="0"/>
              <a:t>VK’da</a:t>
            </a:r>
            <a:r>
              <a:rPr lang="tr-TR" dirty="0" smtClean="0"/>
              <a:t> (vokal </a:t>
            </a:r>
            <a:r>
              <a:rPr lang="tr-TR" dirty="0" err="1" smtClean="0"/>
              <a:t>kord</a:t>
            </a:r>
            <a:r>
              <a:rPr lang="tr-TR" dirty="0" smtClean="0"/>
              <a:t> hareketli)</a:t>
            </a:r>
          </a:p>
          <a:p>
            <a:r>
              <a:rPr lang="tr-TR" dirty="0" smtClean="0"/>
              <a:t>T1a= Tümör bir </a:t>
            </a:r>
            <a:r>
              <a:rPr lang="tr-TR" dirty="0" err="1" smtClean="0"/>
              <a:t>VK’da</a:t>
            </a:r>
            <a:r>
              <a:rPr lang="tr-TR" dirty="0" smtClean="0"/>
              <a:t> sınırlı</a:t>
            </a:r>
          </a:p>
          <a:p>
            <a:r>
              <a:rPr lang="tr-TR" dirty="0" smtClean="0"/>
              <a:t>T1b= tümör her iki VK tutmuş</a:t>
            </a:r>
          </a:p>
          <a:p>
            <a:r>
              <a:rPr lang="tr-TR" dirty="0" smtClean="0"/>
              <a:t>T2= VK hareketi azalmış, </a:t>
            </a:r>
            <a:r>
              <a:rPr lang="tr-TR" dirty="0" err="1" smtClean="0"/>
              <a:t>tm</a:t>
            </a:r>
            <a:r>
              <a:rPr lang="tr-TR" dirty="0" smtClean="0"/>
              <a:t> </a:t>
            </a:r>
            <a:r>
              <a:rPr lang="tr-TR" dirty="0" err="1" smtClean="0"/>
              <a:t>infra</a:t>
            </a:r>
            <a:r>
              <a:rPr lang="tr-TR" dirty="0" smtClean="0"/>
              <a:t>-</a:t>
            </a:r>
            <a:r>
              <a:rPr lang="tr-TR" dirty="0" err="1" smtClean="0"/>
              <a:t>supra</a:t>
            </a:r>
            <a:r>
              <a:rPr lang="tr-TR" dirty="0" smtClean="0"/>
              <a:t> </a:t>
            </a:r>
            <a:r>
              <a:rPr lang="tr-TR" dirty="0" err="1" smtClean="0"/>
              <a:t>glottik</a:t>
            </a:r>
            <a:r>
              <a:rPr lang="tr-TR" dirty="0" smtClean="0"/>
              <a:t> yayılım</a:t>
            </a:r>
          </a:p>
          <a:p>
            <a:r>
              <a:rPr lang="tr-TR" dirty="0" smtClean="0"/>
              <a:t>T3= VK </a:t>
            </a:r>
            <a:r>
              <a:rPr lang="tr-TR" dirty="0" err="1" smtClean="0"/>
              <a:t>fikse</a:t>
            </a:r>
            <a:r>
              <a:rPr lang="tr-TR" dirty="0" smtClean="0"/>
              <a:t>, </a:t>
            </a:r>
            <a:r>
              <a:rPr lang="tr-TR" dirty="0" err="1" smtClean="0"/>
              <a:t>tm</a:t>
            </a:r>
            <a:r>
              <a:rPr lang="tr-TR" dirty="0" smtClean="0"/>
              <a:t> </a:t>
            </a:r>
            <a:r>
              <a:rPr lang="tr-TR" dirty="0" err="1" smtClean="0"/>
              <a:t>paraglottik</a:t>
            </a:r>
            <a:r>
              <a:rPr lang="tr-TR" dirty="0" smtClean="0"/>
              <a:t> boşluk tutulum</a:t>
            </a:r>
          </a:p>
          <a:p>
            <a:r>
              <a:rPr lang="tr-TR" dirty="0" smtClean="0"/>
              <a:t>T4= </a:t>
            </a:r>
            <a:r>
              <a:rPr lang="tr-TR" dirty="0" err="1" smtClean="0"/>
              <a:t>tm</a:t>
            </a:r>
            <a:r>
              <a:rPr lang="tr-TR" dirty="0" smtClean="0"/>
              <a:t> çevre dokuda</a:t>
            </a:r>
          </a:p>
          <a:p>
            <a:r>
              <a:rPr lang="tr-TR" dirty="0" smtClean="0"/>
              <a:t>T4a: </a:t>
            </a:r>
            <a:r>
              <a:rPr lang="tr-TR" dirty="0" err="1" smtClean="0"/>
              <a:t>tiroid</a:t>
            </a:r>
            <a:r>
              <a:rPr lang="tr-TR" dirty="0" smtClean="0"/>
              <a:t> kıkırdak dış kısmı, dil, </a:t>
            </a:r>
            <a:r>
              <a:rPr lang="tr-TR" dirty="0" err="1" smtClean="0"/>
              <a:t>özefagus</a:t>
            </a:r>
            <a:r>
              <a:rPr lang="tr-TR" dirty="0" smtClean="0"/>
              <a:t>, </a:t>
            </a:r>
            <a:r>
              <a:rPr lang="tr-TR" dirty="0" err="1" smtClean="0"/>
              <a:t>strap</a:t>
            </a:r>
            <a:r>
              <a:rPr lang="tr-TR" dirty="0" smtClean="0"/>
              <a:t> kaslar</a:t>
            </a:r>
          </a:p>
          <a:p>
            <a:r>
              <a:rPr lang="tr-TR" dirty="0" smtClean="0"/>
              <a:t>T4b:</a:t>
            </a:r>
            <a:r>
              <a:rPr lang="tr-TR" dirty="0" err="1" smtClean="0"/>
              <a:t>prevertebral</a:t>
            </a:r>
            <a:r>
              <a:rPr lang="tr-TR" dirty="0" smtClean="0"/>
              <a:t> boşluk, </a:t>
            </a:r>
            <a:r>
              <a:rPr lang="tr-TR" dirty="0" err="1" smtClean="0"/>
              <a:t>karotis</a:t>
            </a:r>
            <a:r>
              <a:rPr lang="tr-TR" dirty="0" smtClean="0"/>
              <a:t> arter veya </a:t>
            </a:r>
            <a:r>
              <a:rPr lang="tr-TR" dirty="0" err="1" smtClean="0"/>
              <a:t>mediastinal</a:t>
            </a:r>
            <a:r>
              <a:rPr lang="tr-TR" dirty="0" smtClean="0"/>
              <a:t> yapılar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ERKEN EVRE LARENKS CA</a:t>
            </a:r>
            <a:br>
              <a:rPr lang="tr-TR" dirty="0" smtClean="0"/>
            </a:br>
            <a:r>
              <a:rPr lang="tr-TR" dirty="0" smtClean="0"/>
              <a:t>TEDAVİ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tr-TR" dirty="0" smtClean="0"/>
              <a:t>GLOTTİK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Cerrahi = RT (ses kalitesi ORGAN KORUYUCU YAKLAŞIM nedeniyle RT tercih edilmeli)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T1=  63Gy (2.25Gy x 28 fraksiyon) </a:t>
            </a:r>
          </a:p>
          <a:p>
            <a:pPr>
              <a:lnSpc>
                <a:spcPct val="90000"/>
              </a:lnSpc>
              <a:buNone/>
            </a:pPr>
            <a:r>
              <a:rPr lang="tr-TR" dirty="0" smtClean="0"/>
              <a:t>		   66Gy (2Gy x 33 fraksiyon)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T2=  70 </a:t>
            </a:r>
            <a:r>
              <a:rPr lang="tr-TR" dirty="0" err="1" smtClean="0"/>
              <a:t>Gy</a:t>
            </a:r>
            <a:r>
              <a:rPr lang="tr-TR" dirty="0" smtClean="0"/>
              <a:t>(2 </a:t>
            </a:r>
            <a:r>
              <a:rPr lang="tr-TR" dirty="0" err="1" smtClean="0"/>
              <a:t>Gy</a:t>
            </a:r>
            <a:r>
              <a:rPr lang="tr-TR" dirty="0" smtClean="0"/>
              <a:t> x 35 fraksiyon)</a:t>
            </a:r>
          </a:p>
          <a:p>
            <a:pPr>
              <a:lnSpc>
                <a:spcPct val="90000"/>
              </a:lnSpc>
              <a:buNone/>
            </a:pPr>
            <a:r>
              <a:rPr lang="tr-TR" dirty="0"/>
              <a:t>	</a:t>
            </a:r>
            <a:r>
              <a:rPr lang="tr-TR" dirty="0" smtClean="0"/>
              <a:t>	66Gy(2,25*29 fraksiyon)</a:t>
            </a:r>
          </a:p>
          <a:p>
            <a:pPr>
              <a:lnSpc>
                <a:spcPct val="90000"/>
              </a:lnSpc>
            </a:pPr>
            <a:r>
              <a:rPr lang="tr-TR" dirty="0" smtClean="0"/>
              <a:t>ALAN= üst sınır </a:t>
            </a:r>
            <a:r>
              <a:rPr lang="tr-TR" dirty="0" err="1" smtClean="0"/>
              <a:t>tiroid</a:t>
            </a:r>
            <a:r>
              <a:rPr lang="tr-TR" dirty="0" smtClean="0"/>
              <a:t> çentik,</a:t>
            </a:r>
          </a:p>
          <a:p>
            <a:pPr>
              <a:lnSpc>
                <a:spcPct val="90000"/>
              </a:lnSpc>
              <a:buNone/>
            </a:pPr>
            <a:r>
              <a:rPr lang="tr-TR" dirty="0" smtClean="0"/>
              <a:t>                alt sınır </a:t>
            </a:r>
            <a:r>
              <a:rPr lang="tr-TR" dirty="0" err="1" smtClean="0"/>
              <a:t>krikoid</a:t>
            </a:r>
            <a:r>
              <a:rPr lang="tr-TR" dirty="0" smtClean="0"/>
              <a:t> altı, </a:t>
            </a:r>
          </a:p>
          <a:p>
            <a:pPr>
              <a:lnSpc>
                <a:spcPct val="90000"/>
              </a:lnSpc>
              <a:buNone/>
            </a:pPr>
            <a:r>
              <a:rPr lang="tr-TR" dirty="0" smtClean="0"/>
              <a:t>                arka </a:t>
            </a:r>
            <a:r>
              <a:rPr lang="tr-TR" dirty="0" err="1" smtClean="0"/>
              <a:t>farenks</a:t>
            </a:r>
            <a:r>
              <a:rPr lang="tr-TR" dirty="0" smtClean="0"/>
              <a:t> duvarı (karşılıklı iki alan)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625</Words>
  <Application>Microsoft Office PowerPoint</Application>
  <PresentationFormat>Ekran Gösterisi (4:3)</PresentationFormat>
  <Paragraphs>151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Ofis Teması</vt:lpstr>
      <vt:lpstr>LARİNKS VE HİPOFARİNKS KANSERİ </vt:lpstr>
      <vt:lpstr>BAŞ -BOYUN BÖLGESİ  LENFATİK DRENAJ SAHALARI</vt:lpstr>
      <vt:lpstr> N evresi</vt:lpstr>
      <vt:lpstr>LARİNKS KANSERİ</vt:lpstr>
      <vt:lpstr>GLOTTİK LARENKS KANSERİ</vt:lpstr>
      <vt:lpstr>SUPRAGLOTTİK LARENKS CA</vt:lpstr>
      <vt:lpstr>SUBGLOTTİK LARENKS CA</vt:lpstr>
      <vt:lpstr>T EVRESİ</vt:lpstr>
      <vt:lpstr>ERKEN EVRE LARENKS CA TEDAVİ</vt:lpstr>
      <vt:lpstr>LOKAL İLERİ EVRE LARENKS CA TEDAVİ</vt:lpstr>
      <vt:lpstr>Total larenjektomi sonrası radyoterapi endikasyonları: </vt:lpstr>
      <vt:lpstr>HİPOFARİNKS KANSERİ</vt:lpstr>
      <vt:lpstr>Hiipofarinks kanseri T evreleme:</vt:lpstr>
      <vt:lpstr>Slayt 14</vt:lpstr>
      <vt:lpstr>Slayt 15</vt:lpstr>
      <vt:lpstr>Slayt 16</vt:lpstr>
      <vt:lpstr>Slayt 17</vt:lpstr>
      <vt:lpstr>Slayt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LARİNKS VE HİPOFARİNKS KANSERİ</dc:title>
  <dc:creator>user</dc:creator>
  <cp:lastModifiedBy>DR.SUMERYA</cp:lastModifiedBy>
  <cp:revision>24</cp:revision>
  <dcterms:created xsi:type="dcterms:W3CDTF">2018-12-18T08:27:53Z</dcterms:created>
  <dcterms:modified xsi:type="dcterms:W3CDTF">2020-05-15T17:29:24Z</dcterms:modified>
</cp:coreProperties>
</file>