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4E58FC52-F80F-4860-B12E-D075201602C8}" type="datetimeFigureOut">
              <a:rPr lang="tr-TR" smtClean="0"/>
              <a:t>6.04.2018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2108232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E58FC52-F80F-4860-B12E-D075201602C8}" type="datetimeFigureOut">
              <a:rPr lang="tr-TR" smtClean="0"/>
              <a:t>6.04.2018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147080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E58FC52-F80F-4860-B12E-D075201602C8}" type="datetimeFigureOut">
              <a:rPr lang="tr-TR" smtClean="0"/>
              <a:t>6.04.2018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1565410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E58FC52-F80F-4860-B12E-D075201602C8}" type="datetimeFigureOut">
              <a:rPr lang="tr-TR" smtClean="0"/>
              <a:t>6.04.2018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124733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4E58FC52-F80F-4860-B12E-D075201602C8}" type="datetimeFigureOut">
              <a:rPr lang="tr-TR" smtClean="0"/>
              <a:t>6.04.2018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3586470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E58FC52-F80F-4860-B12E-D075201602C8}" type="datetimeFigureOut">
              <a:rPr lang="tr-TR" smtClean="0"/>
              <a:t>6.04.2018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231554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E58FC52-F80F-4860-B12E-D075201602C8}" type="datetimeFigureOut">
              <a:rPr lang="tr-TR" smtClean="0"/>
              <a:t>6.04.2018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4048648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E58FC52-F80F-4860-B12E-D075201602C8}" type="datetimeFigureOut">
              <a:rPr lang="tr-TR" smtClean="0"/>
              <a:t>6.04.2018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4113005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E58FC52-F80F-4860-B12E-D075201602C8}" type="datetimeFigureOut">
              <a:rPr lang="tr-TR" smtClean="0"/>
              <a:t>6.04.2018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2048610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4E58FC52-F80F-4860-B12E-D075201602C8}" type="datetimeFigureOut">
              <a:rPr lang="tr-TR" smtClean="0"/>
              <a:t>6.04.2018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222882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4E58FC52-F80F-4860-B12E-D075201602C8}" type="datetimeFigureOut">
              <a:rPr lang="tr-TR" smtClean="0"/>
              <a:t>6.04.2018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461B6C-3F52-4BC5-AEA9-B80C2F0961F8}" type="slidenum">
              <a:rPr lang="tr-TR" smtClean="0"/>
              <a:t>‹#›</a:t>
            </a:fld>
            <a:endParaRPr lang="tr-TR"/>
          </a:p>
        </p:txBody>
      </p:sp>
    </p:spTree>
    <p:extLst>
      <p:ext uri="{BB962C8B-B14F-4D97-AF65-F5344CB8AC3E}">
        <p14:creationId xmlns:p14="http://schemas.microsoft.com/office/powerpoint/2010/main" val="4256823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58FC52-F80F-4860-B12E-D075201602C8}" type="datetimeFigureOut">
              <a:rPr lang="tr-TR" smtClean="0"/>
              <a:t>6.04.2018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61B6C-3F52-4BC5-AEA9-B80C2F0961F8}" type="slidenum">
              <a:rPr lang="tr-TR" smtClean="0"/>
              <a:t>‹#›</a:t>
            </a:fld>
            <a:endParaRPr lang="tr-TR"/>
          </a:p>
        </p:txBody>
      </p:sp>
    </p:spTree>
    <p:extLst>
      <p:ext uri="{BB962C8B-B14F-4D97-AF65-F5344CB8AC3E}">
        <p14:creationId xmlns:p14="http://schemas.microsoft.com/office/powerpoint/2010/main" val="1324756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981200" y="260649"/>
            <a:ext cx="8229600" cy="5865515"/>
          </a:xfrm>
        </p:spPr>
        <p:txBody>
          <a:bodyPr/>
          <a:lstStyle/>
          <a:p>
            <a:pPr marL="0" indent="0">
              <a:spcAft>
                <a:spcPts val="1000"/>
              </a:spcAft>
              <a:buNone/>
            </a:pPr>
            <a:r>
              <a:rPr lang="tr-TR" sz="7200" b="1" dirty="0">
                <a:solidFill>
                  <a:srgbClr val="00B0F0"/>
                </a:solidFill>
                <a:latin typeface="Algerian"/>
                <a:ea typeface="GungsuhChe"/>
                <a:cs typeface="Times New Roman"/>
              </a:rPr>
              <a:t>KAZALAR VE</a:t>
            </a:r>
          </a:p>
          <a:p>
            <a:pPr marL="0" indent="0" algn="ctr">
              <a:spcAft>
                <a:spcPts val="1000"/>
              </a:spcAft>
              <a:buNone/>
            </a:pPr>
            <a:r>
              <a:rPr lang="tr-TR" sz="7200" b="1" dirty="0" err="1">
                <a:solidFill>
                  <a:srgbClr val="00B0F0"/>
                </a:solidFill>
                <a:latin typeface="Algerian"/>
                <a:ea typeface="GungsuhChe"/>
                <a:cs typeface="Times New Roman"/>
              </a:rPr>
              <a:t>öNLEMLER</a:t>
            </a:r>
            <a:endParaRPr lang="tr-TR" sz="7200" dirty="0">
              <a:solidFill>
                <a:prstClr val="black"/>
              </a:solidFill>
              <a:ea typeface="Calibri"/>
              <a:cs typeface="Times New Roman"/>
            </a:endParaRPr>
          </a:p>
          <a:p>
            <a:pPr marL="0" indent="0">
              <a:buNone/>
            </a:pPr>
            <a:endParaRPr lang="tr-TR" dirty="0"/>
          </a:p>
        </p:txBody>
      </p:sp>
      <p:pic>
        <p:nvPicPr>
          <p:cNvPr id="6" name="Picture 2"/>
          <p:cNvPicPr/>
          <p:nvPr/>
        </p:nvPicPr>
        <p:blipFill rotWithShape="1">
          <a:blip r:embed="rId2">
            <a:extLst>
              <a:ext uri="{28A0092B-C50C-407E-A947-70E740481C1C}">
                <a14:useLocalDpi xmlns:a14="http://schemas.microsoft.com/office/drawing/2010/main" val="0"/>
              </a:ext>
            </a:extLst>
          </a:blip>
          <a:srcRect l="-1" r="2479"/>
          <a:stretch/>
        </p:blipFill>
        <p:spPr bwMode="auto">
          <a:xfrm>
            <a:off x="4511824" y="3140968"/>
            <a:ext cx="3312368" cy="2592288"/>
          </a:xfrm>
          <a:prstGeom prst="rect">
            <a:avLst/>
          </a:prstGeom>
          <a:noFill/>
          <a:ln>
            <a:noFill/>
          </a:ln>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799179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39616" y="1556793"/>
            <a:ext cx="6768752" cy="5721499"/>
          </a:xfrm>
        </p:spPr>
        <p:txBody>
          <a:bodyPr>
            <a:normAutofit/>
          </a:bodyPr>
          <a:lstStyle/>
          <a:p>
            <a:pPr marL="0" indent="0" algn="just">
              <a:lnSpc>
                <a:spcPct val="115000"/>
              </a:lnSpc>
              <a:spcAft>
                <a:spcPts val="200"/>
              </a:spcAft>
              <a:buClr>
                <a:srgbClr val="000000"/>
              </a:buClr>
              <a:buNone/>
              <a:tabLst>
                <a:tab pos="630555" algn="l"/>
              </a:tabLst>
            </a:pPr>
            <a:r>
              <a:rPr lang="tr-TR" sz="2000" b="1" dirty="0">
                <a:latin typeface="Times New Roman"/>
                <a:ea typeface="Times New Roman"/>
              </a:rPr>
              <a:t>16)</a:t>
            </a:r>
            <a:r>
              <a:rPr lang="tr-TR" sz="2000" dirty="0">
                <a:latin typeface="Times New Roman"/>
                <a:ea typeface="Times New Roman"/>
              </a:rPr>
              <a:t> Mutlaka belli aralıklar ile </a:t>
            </a:r>
            <a:r>
              <a:rPr lang="tr-TR" sz="2000" b="1" dirty="0">
                <a:latin typeface="Times New Roman"/>
                <a:ea typeface="Times New Roman"/>
              </a:rPr>
              <a:t>TAHLİYE</a:t>
            </a:r>
            <a:r>
              <a:rPr lang="tr-TR" sz="2000" dirty="0">
                <a:latin typeface="Times New Roman"/>
                <a:ea typeface="Times New Roman"/>
              </a:rPr>
              <a:t> ve </a:t>
            </a:r>
            <a:r>
              <a:rPr lang="tr-TR" sz="2000" b="1" dirty="0">
                <a:latin typeface="Times New Roman"/>
                <a:ea typeface="Times New Roman"/>
              </a:rPr>
              <a:t>YANGIN SÖNDÜRME</a:t>
            </a:r>
            <a:r>
              <a:rPr lang="tr-TR" sz="2000" dirty="0">
                <a:latin typeface="Times New Roman"/>
                <a:ea typeface="Times New Roman"/>
              </a:rPr>
              <a:t> konusunda </a:t>
            </a:r>
            <a:r>
              <a:rPr lang="tr-TR" sz="2000" b="1" dirty="0">
                <a:latin typeface="Times New Roman"/>
                <a:ea typeface="Times New Roman"/>
              </a:rPr>
              <a:t>TATBİKATLAR</a:t>
            </a:r>
            <a:r>
              <a:rPr lang="tr-TR" sz="2000" dirty="0">
                <a:latin typeface="Times New Roman"/>
                <a:ea typeface="Times New Roman"/>
              </a:rPr>
              <a:t> yapılması gerekir. Çünkü çoğu kaza veya yangın durumunda ölümler veya ciddi yaralanmaların büyük oranda tahliye sırasındaki izdihamdan kaynaklandığı gözlenmiştir. Bir yangın durumunda yangın söndürme cihazlarının yerlerinin ve kullanımlarının mutlaka biliniyor olması çok önemlidir. Bu nedenle Yangın söndürme tatbikatlarının da belli aralıklar ile tekrarlanması gereklidir.</a:t>
            </a:r>
          </a:p>
        </p:txBody>
      </p:sp>
    </p:spTree>
    <p:extLst>
      <p:ext uri="{BB962C8B-B14F-4D97-AF65-F5344CB8AC3E}">
        <p14:creationId xmlns:p14="http://schemas.microsoft.com/office/powerpoint/2010/main" val="96667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548680"/>
            <a:ext cx="6984776" cy="6309320"/>
          </a:xfrm>
        </p:spPr>
        <p:txBody>
          <a:bodyPr>
            <a:normAutofit fontScale="40000" lnSpcReduction="20000"/>
          </a:bodyPr>
          <a:lstStyle/>
          <a:p>
            <a:pPr marL="0" indent="0">
              <a:lnSpc>
                <a:spcPct val="120000"/>
              </a:lnSpc>
              <a:spcAft>
                <a:spcPts val="600"/>
              </a:spcAft>
              <a:buNone/>
            </a:pPr>
            <a:r>
              <a:rPr lang="tr-TR" sz="5100" b="1" dirty="0">
                <a:solidFill>
                  <a:srgbClr val="FF0000"/>
                </a:solidFill>
                <a:latin typeface="Times New Roman"/>
                <a:ea typeface="Calibri"/>
                <a:cs typeface="Times New Roman"/>
              </a:rPr>
              <a:t>İNSAN SAĞLIĞI AÇISINDAN KİMYASALLAR İLE ÇALIŞILIRKEN</a:t>
            </a:r>
            <a:endParaRPr lang="tr-TR" sz="5100" dirty="0">
              <a:solidFill>
                <a:srgbClr val="FF0000"/>
              </a:solidFill>
              <a:ea typeface="Calibri"/>
              <a:cs typeface="Times New Roman"/>
            </a:endParaRPr>
          </a:p>
          <a:p>
            <a:pPr indent="0" algn="just">
              <a:lnSpc>
                <a:spcPct val="100000"/>
              </a:lnSpc>
              <a:spcAft>
                <a:spcPts val="600"/>
              </a:spcAft>
              <a:buNone/>
            </a:pPr>
            <a:r>
              <a:rPr lang="tr-TR" b="1" i="1" dirty="0">
                <a:solidFill>
                  <a:srgbClr val="00B050"/>
                </a:solidFill>
                <a:latin typeface="Times New Roman"/>
                <a:ea typeface="Calibri"/>
              </a:rPr>
              <a:t>Öncelikle; her türlü kimyasalın deriye bulaşmasından kaçınılmalıdır. </a:t>
            </a:r>
            <a:endParaRPr lang="tr-TR" sz="3600" dirty="0">
              <a:solidFill>
                <a:srgbClr val="00B050"/>
              </a:solidFill>
              <a:latin typeface="Times New Roman"/>
              <a:ea typeface="Times New Roman"/>
            </a:endParaRPr>
          </a:p>
          <a:p>
            <a:pPr indent="0" algn="just">
              <a:lnSpc>
                <a:spcPct val="170000"/>
              </a:lnSpc>
              <a:spcAft>
                <a:spcPts val="600"/>
              </a:spcAft>
              <a:buNone/>
            </a:pPr>
            <a:r>
              <a:rPr lang="tr-TR" dirty="0">
                <a:latin typeface="Times New Roman"/>
                <a:ea typeface="Calibri"/>
              </a:rPr>
              <a:t>      Deneyde kullanılacak tüm kimyasallar için (özellikle kanserojen ve zehirli kimyasallar) çalışmadan önce malzeme güvenlik önlemleri:</a:t>
            </a:r>
            <a:endParaRPr lang="tr-TR" sz="3600" dirty="0">
              <a:latin typeface="Times New Roman"/>
              <a:ea typeface="Calibri"/>
            </a:endParaRPr>
          </a:p>
          <a:p>
            <a:pPr indent="0" algn="just">
              <a:lnSpc>
                <a:spcPct val="100000"/>
              </a:lnSpc>
              <a:spcAft>
                <a:spcPts val="600"/>
              </a:spcAft>
              <a:buNone/>
            </a:pPr>
            <a:r>
              <a:rPr lang="tr-TR" b="1" dirty="0">
                <a:latin typeface="Times New Roman"/>
                <a:ea typeface="Calibri"/>
              </a:rPr>
              <a:t>Güvenlik Bilgi Formları (GBF)</a:t>
            </a:r>
            <a:r>
              <a:rPr lang="tr-TR" dirty="0">
                <a:latin typeface="Times New Roman"/>
                <a:ea typeface="Calibri"/>
              </a:rPr>
              <a:t> (</a:t>
            </a:r>
            <a:r>
              <a:rPr lang="tr-TR" dirty="0" err="1">
                <a:latin typeface="Times New Roman"/>
                <a:ea typeface="Calibri"/>
              </a:rPr>
              <a:t>Materials</a:t>
            </a:r>
            <a:r>
              <a:rPr lang="tr-TR" dirty="0">
                <a:latin typeface="Times New Roman"/>
                <a:ea typeface="Calibri"/>
              </a:rPr>
              <a:t> </a:t>
            </a:r>
            <a:r>
              <a:rPr lang="tr-TR" dirty="0" err="1">
                <a:latin typeface="Times New Roman"/>
                <a:ea typeface="Calibri"/>
              </a:rPr>
              <a:t>Safety</a:t>
            </a:r>
            <a:r>
              <a:rPr lang="tr-TR" dirty="0">
                <a:latin typeface="Times New Roman"/>
                <a:ea typeface="Calibri"/>
              </a:rPr>
              <a:t> Data </a:t>
            </a:r>
            <a:r>
              <a:rPr lang="tr-TR" dirty="0" err="1">
                <a:latin typeface="Times New Roman"/>
                <a:ea typeface="Calibri"/>
              </a:rPr>
              <a:t>Sheet</a:t>
            </a:r>
            <a:r>
              <a:rPr lang="tr-TR" dirty="0">
                <a:latin typeface="Times New Roman"/>
                <a:ea typeface="Calibri"/>
              </a:rPr>
              <a:t>= </a:t>
            </a:r>
            <a:r>
              <a:rPr lang="tr-TR" b="1" dirty="0">
                <a:latin typeface="Times New Roman"/>
                <a:ea typeface="Calibri"/>
              </a:rPr>
              <a:t>MSDS</a:t>
            </a:r>
            <a:r>
              <a:rPr lang="tr-TR" dirty="0">
                <a:latin typeface="Times New Roman"/>
                <a:ea typeface="Calibri"/>
              </a:rPr>
              <a:t>), </a:t>
            </a:r>
            <a:endParaRPr lang="tr-TR" sz="3600" dirty="0">
              <a:latin typeface="Times New Roman"/>
              <a:ea typeface="Times New Roman"/>
            </a:endParaRPr>
          </a:p>
          <a:p>
            <a:pPr marL="269875" indent="0" algn="just">
              <a:lnSpc>
                <a:spcPct val="100000"/>
              </a:lnSpc>
              <a:spcAft>
                <a:spcPts val="200"/>
              </a:spcAft>
              <a:buNone/>
            </a:pPr>
            <a:r>
              <a:rPr lang="tr-TR" dirty="0">
                <a:latin typeface="Times New Roman"/>
                <a:ea typeface="Calibri"/>
              </a:rPr>
              <a:t>- El kitapları (</a:t>
            </a:r>
            <a:r>
              <a:rPr lang="tr-TR" dirty="0" err="1">
                <a:latin typeface="Times New Roman"/>
                <a:ea typeface="Calibri"/>
              </a:rPr>
              <a:t>Handbook</a:t>
            </a:r>
            <a:r>
              <a:rPr lang="tr-TR" dirty="0">
                <a:latin typeface="Times New Roman"/>
                <a:ea typeface="Calibri"/>
              </a:rPr>
              <a:t>), </a:t>
            </a:r>
            <a:endParaRPr lang="tr-TR" sz="3600" dirty="0">
              <a:latin typeface="Times New Roman"/>
              <a:ea typeface="Times New Roman"/>
            </a:endParaRPr>
          </a:p>
          <a:p>
            <a:pPr marL="269875" indent="0" algn="just">
              <a:lnSpc>
                <a:spcPct val="100000"/>
              </a:lnSpc>
              <a:spcAft>
                <a:spcPts val="200"/>
              </a:spcAft>
              <a:buNone/>
            </a:pPr>
            <a:r>
              <a:rPr lang="tr-TR" dirty="0">
                <a:latin typeface="Times New Roman"/>
                <a:ea typeface="Calibri"/>
              </a:rPr>
              <a:t>- Kimyasal madde katalogları, </a:t>
            </a:r>
            <a:endParaRPr lang="tr-TR" sz="3600" dirty="0">
              <a:latin typeface="Times New Roman"/>
              <a:ea typeface="Times New Roman"/>
            </a:endParaRPr>
          </a:p>
          <a:p>
            <a:pPr marL="269875" indent="0" algn="just">
              <a:lnSpc>
                <a:spcPct val="100000"/>
              </a:lnSpc>
              <a:spcAft>
                <a:spcPts val="200"/>
              </a:spcAft>
              <a:buNone/>
            </a:pPr>
            <a:r>
              <a:rPr lang="tr-TR" dirty="0">
                <a:latin typeface="Times New Roman"/>
                <a:ea typeface="Calibri"/>
              </a:rPr>
              <a:t>- Laboratuvar duvarına asılı posterler, </a:t>
            </a:r>
            <a:endParaRPr lang="tr-TR" sz="3600" dirty="0">
              <a:latin typeface="Times New Roman"/>
              <a:ea typeface="Times New Roman"/>
            </a:endParaRPr>
          </a:p>
          <a:p>
            <a:pPr marL="269875" indent="0" algn="just">
              <a:lnSpc>
                <a:spcPct val="100000"/>
              </a:lnSpc>
              <a:spcAft>
                <a:spcPts val="200"/>
              </a:spcAft>
              <a:buNone/>
            </a:pPr>
            <a:r>
              <a:rPr lang="tr-TR" dirty="0">
                <a:latin typeface="Times New Roman"/>
                <a:ea typeface="Calibri"/>
              </a:rPr>
              <a:t>- İnternette;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www.ilpi.com/msds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www.msds.com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www.msdsonline.com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www.setonresourcecenter.com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www.msds.ehs.cornell.edu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www.hazard.com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www.sigmaaldrich.com </a:t>
            </a:r>
            <a:endParaRPr lang="tr-TR" sz="3600" dirty="0">
              <a:latin typeface="Times New Roman"/>
              <a:ea typeface="Times New Roman"/>
            </a:endParaRPr>
          </a:p>
          <a:p>
            <a:pPr marL="450215" indent="0" algn="just">
              <a:lnSpc>
                <a:spcPct val="100000"/>
              </a:lnSpc>
              <a:buNone/>
            </a:pPr>
            <a:r>
              <a:rPr lang="tr-TR" dirty="0">
                <a:latin typeface="Times New Roman"/>
                <a:ea typeface="Calibri"/>
              </a:rPr>
              <a:t>www.vwrsp.com </a:t>
            </a:r>
            <a:endParaRPr lang="tr-TR" sz="3600" dirty="0">
              <a:latin typeface="Times New Roman"/>
              <a:ea typeface="Times New Roman"/>
            </a:endParaRPr>
          </a:p>
          <a:p>
            <a:pPr marL="107315" indent="0" algn="just">
              <a:lnSpc>
                <a:spcPct val="105000"/>
              </a:lnSpc>
              <a:buNone/>
            </a:pPr>
            <a:r>
              <a:rPr lang="tr-TR" dirty="0">
                <a:latin typeface="Times New Roman"/>
                <a:ea typeface="Calibri"/>
              </a:rPr>
              <a:t>        www.understandthelabel.org.uk/chemical-hazard-symbols-ghs-free-memocard.asp                     </a:t>
            </a:r>
          </a:p>
          <a:p>
            <a:pPr marL="107315" indent="0" algn="just">
              <a:lnSpc>
                <a:spcPct val="105000"/>
              </a:lnSpc>
              <a:buNone/>
            </a:pPr>
            <a:endParaRPr lang="tr-TR" dirty="0">
              <a:latin typeface="Times New Roman"/>
              <a:ea typeface="Calibri"/>
            </a:endParaRPr>
          </a:p>
          <a:p>
            <a:pPr marL="107315" indent="0" algn="just">
              <a:lnSpc>
                <a:spcPct val="105000"/>
              </a:lnSpc>
              <a:buNone/>
            </a:pPr>
            <a:r>
              <a:rPr lang="tr-TR" dirty="0">
                <a:latin typeface="Times New Roman"/>
                <a:ea typeface="Calibri"/>
              </a:rPr>
              <a:t>gibi sitelerden </a:t>
            </a:r>
            <a:r>
              <a:rPr lang="tr-TR" b="1" dirty="0">
                <a:latin typeface="Times New Roman"/>
                <a:ea typeface="Calibri"/>
              </a:rPr>
              <a:t>ve diğer kaynaklardan öğrenilmelidir. </a:t>
            </a:r>
            <a:endParaRPr lang="tr-TR" sz="3600" dirty="0">
              <a:latin typeface="Times New Roman"/>
              <a:ea typeface="Times New Roman"/>
            </a:endParaRPr>
          </a:p>
          <a:p>
            <a:endParaRPr lang="tr-TR" dirty="0"/>
          </a:p>
        </p:txBody>
      </p:sp>
    </p:spTree>
    <p:extLst>
      <p:ext uri="{BB962C8B-B14F-4D97-AF65-F5344CB8AC3E}">
        <p14:creationId xmlns:p14="http://schemas.microsoft.com/office/powerpoint/2010/main" val="1002378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nSpc>
                <a:spcPct val="115000"/>
              </a:lnSpc>
            </a:pPr>
            <a:br>
              <a:rPr lang="tr-TR" b="1" dirty="0">
                <a:solidFill>
                  <a:srgbClr val="00B050"/>
                </a:solidFill>
                <a:latin typeface="Times New Roman"/>
                <a:ea typeface="Calibri"/>
                <a:cs typeface="Times New Roman"/>
              </a:rPr>
            </a:br>
            <a:r>
              <a:rPr lang="tr-TR" b="1" dirty="0">
                <a:solidFill>
                  <a:srgbClr val="00B050"/>
                </a:solidFill>
                <a:latin typeface="Times New Roman"/>
                <a:ea typeface="Calibri"/>
                <a:cs typeface="Times New Roman"/>
              </a:rPr>
              <a:t>GBF ’</a:t>
            </a:r>
            <a:r>
              <a:rPr lang="tr-TR" b="1" dirty="0" err="1">
                <a:solidFill>
                  <a:srgbClr val="00B050"/>
                </a:solidFill>
                <a:latin typeface="Times New Roman"/>
                <a:ea typeface="Calibri"/>
                <a:cs typeface="Times New Roman"/>
              </a:rPr>
              <a:t>ler</a:t>
            </a:r>
            <a:r>
              <a:rPr lang="tr-TR" b="1" dirty="0">
                <a:solidFill>
                  <a:srgbClr val="00B050"/>
                </a:solidFill>
                <a:latin typeface="Times New Roman"/>
                <a:ea typeface="Calibri"/>
                <a:cs typeface="Times New Roman"/>
              </a:rPr>
              <a:t> (MSDS) genellikle şu bilgileri içerir: </a:t>
            </a:r>
            <a:br>
              <a:rPr lang="tr-TR" sz="2400" dirty="0">
                <a:ea typeface="Calibri"/>
                <a:cs typeface="Times New Roman"/>
              </a:rPr>
            </a:br>
            <a:endParaRPr lang="tr-TR" dirty="0"/>
          </a:p>
        </p:txBody>
      </p:sp>
      <p:sp>
        <p:nvSpPr>
          <p:cNvPr id="3" name="İçerik Yer Tutucusu 2"/>
          <p:cNvSpPr>
            <a:spLocks noGrp="1"/>
          </p:cNvSpPr>
          <p:nvPr>
            <p:ph idx="1"/>
          </p:nvPr>
        </p:nvSpPr>
        <p:spPr>
          <a:xfrm>
            <a:off x="2135560" y="1628801"/>
            <a:ext cx="8229600" cy="4525963"/>
          </a:xfrm>
        </p:spPr>
        <p:txBody>
          <a:bodyPr>
            <a:normAutofit fontScale="25000" lnSpcReduction="20000"/>
          </a:bodyPr>
          <a:lstStyle/>
          <a:p>
            <a:pPr marL="0" indent="0">
              <a:lnSpc>
                <a:spcPct val="150000"/>
              </a:lnSpc>
              <a:spcAft>
                <a:spcPts val="290"/>
              </a:spcAft>
              <a:buNone/>
            </a:pPr>
            <a:endParaRPr lang="tr-TR" sz="6400" dirty="0">
              <a:solidFill>
                <a:srgbClr val="000000"/>
              </a:solidFill>
              <a:latin typeface="Times New Roman"/>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Kimyasal madde/karışımın adı ve içeriği           - Dökülme veya sızma olması ile ilgili bilgileri </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Üretici firma bilgileri                                          - Ekolojik ve </a:t>
            </a:r>
            <a:r>
              <a:rPr lang="tr-TR" sz="6400" dirty="0" err="1">
                <a:solidFill>
                  <a:srgbClr val="000000"/>
                </a:solidFill>
                <a:latin typeface="Times New Roman"/>
                <a:ea typeface="Calibri"/>
                <a:cs typeface="Times New Roman"/>
              </a:rPr>
              <a:t>toksikolojik</a:t>
            </a:r>
            <a:r>
              <a:rPr lang="tr-TR" sz="6400" dirty="0">
                <a:solidFill>
                  <a:srgbClr val="000000"/>
                </a:solidFill>
                <a:latin typeface="Times New Roman"/>
                <a:ea typeface="Calibri"/>
                <a:cs typeface="Times New Roman"/>
              </a:rPr>
              <a:t> özellikler</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Zararlı madde içerikleri                                     - Özel tedbirleri </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Fiziksel ve kimyasal özellikler                           - Özel korunma bilgileri </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Yangın ve patlama bilgileri                                 - Taşıma bilgileri </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Sağlığa zararlılık bilgileri                                    - Uzaklaştırma </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İlk yardım bilgileri                                               - Yönetmelikler ile ilgili bilgiler </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Depolama bilgileri                                                - Diğer bilgiler </a:t>
            </a: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 </a:t>
            </a:r>
            <a:r>
              <a:rPr lang="tr-TR" sz="6400" dirty="0" err="1">
                <a:solidFill>
                  <a:srgbClr val="000000"/>
                </a:solidFill>
                <a:latin typeface="Times New Roman"/>
                <a:ea typeface="Calibri"/>
                <a:cs typeface="Times New Roman"/>
              </a:rPr>
              <a:t>Reaktivite</a:t>
            </a:r>
            <a:r>
              <a:rPr lang="tr-TR" sz="6400" dirty="0">
                <a:solidFill>
                  <a:srgbClr val="000000"/>
                </a:solidFill>
                <a:latin typeface="Times New Roman"/>
                <a:ea typeface="Calibri"/>
                <a:cs typeface="Times New Roman"/>
              </a:rPr>
              <a:t> ve </a:t>
            </a:r>
            <a:r>
              <a:rPr lang="tr-TR" sz="6400" dirty="0" err="1">
                <a:solidFill>
                  <a:srgbClr val="000000"/>
                </a:solidFill>
                <a:latin typeface="Times New Roman"/>
                <a:ea typeface="Calibri"/>
                <a:cs typeface="Times New Roman"/>
              </a:rPr>
              <a:t>stabilite</a:t>
            </a:r>
            <a:r>
              <a:rPr lang="tr-TR" sz="6400" dirty="0">
                <a:solidFill>
                  <a:srgbClr val="000000"/>
                </a:solidFill>
                <a:latin typeface="Times New Roman"/>
                <a:ea typeface="Calibri"/>
                <a:cs typeface="Times New Roman"/>
              </a:rPr>
              <a:t> bilgileri </a:t>
            </a:r>
            <a:endParaRPr lang="tr-TR" sz="6400" dirty="0">
              <a:ea typeface="Calibri"/>
              <a:cs typeface="Times New Roman"/>
            </a:endParaRPr>
          </a:p>
          <a:p>
            <a:pPr marL="0" indent="0">
              <a:lnSpc>
                <a:spcPct val="150000"/>
              </a:lnSpc>
              <a:spcAft>
                <a:spcPts val="290"/>
              </a:spcAft>
              <a:buNone/>
            </a:pPr>
            <a:endParaRPr lang="tr-TR" sz="6400" dirty="0">
              <a:ea typeface="Calibri"/>
              <a:cs typeface="Times New Roman"/>
            </a:endParaRPr>
          </a:p>
          <a:p>
            <a:pPr marL="0" indent="0">
              <a:lnSpc>
                <a:spcPct val="150000"/>
              </a:lnSpc>
              <a:spcAft>
                <a:spcPts val="290"/>
              </a:spcAft>
              <a:buNone/>
            </a:pPr>
            <a:r>
              <a:rPr lang="tr-TR" sz="6400" dirty="0">
                <a:solidFill>
                  <a:srgbClr val="000000"/>
                </a:solidFill>
                <a:latin typeface="Times New Roman"/>
                <a:ea typeface="Calibri"/>
                <a:cs typeface="Times New Roman"/>
              </a:rPr>
              <a:t> </a:t>
            </a:r>
            <a:endParaRPr lang="tr-TR" sz="6400" dirty="0">
              <a:ea typeface="Calibri"/>
              <a:cs typeface="Times New Roman"/>
            </a:endParaRPr>
          </a:p>
          <a:p>
            <a:endParaRPr lang="tr-TR" dirty="0"/>
          </a:p>
        </p:txBody>
      </p:sp>
    </p:spTree>
    <p:extLst>
      <p:ext uri="{BB962C8B-B14F-4D97-AF65-F5344CB8AC3E}">
        <p14:creationId xmlns:p14="http://schemas.microsoft.com/office/powerpoint/2010/main" val="2126193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476673"/>
            <a:ext cx="8229600" cy="5649491"/>
          </a:xfrm>
        </p:spPr>
        <p:txBody>
          <a:bodyPr>
            <a:normAutofit/>
          </a:bodyPr>
          <a:lstStyle/>
          <a:p>
            <a:pPr marL="0" indent="0" algn="ctr">
              <a:lnSpc>
                <a:spcPct val="115000"/>
              </a:lnSpc>
              <a:spcBef>
                <a:spcPts val="1800"/>
              </a:spcBef>
              <a:spcAft>
                <a:spcPts val="1800"/>
              </a:spcAft>
              <a:buNone/>
            </a:pPr>
            <a:endParaRPr lang="tr-TR" sz="900" b="1" u="sng" dirty="0">
              <a:latin typeface="Times New Roman"/>
              <a:ea typeface="Times New Roman"/>
              <a:cs typeface="Times New Roman"/>
            </a:endParaRPr>
          </a:p>
          <a:p>
            <a:pPr marL="0" indent="0" algn="ctr">
              <a:lnSpc>
                <a:spcPct val="115000"/>
              </a:lnSpc>
              <a:spcBef>
                <a:spcPts val="1800"/>
              </a:spcBef>
              <a:spcAft>
                <a:spcPts val="1800"/>
              </a:spcAft>
              <a:buNone/>
            </a:pPr>
            <a:r>
              <a:rPr lang="tr-TR" sz="3600" b="1" u="sng" dirty="0">
                <a:solidFill>
                  <a:srgbClr val="FF0000"/>
                </a:solidFill>
                <a:latin typeface="Times New Roman"/>
                <a:ea typeface="Times New Roman"/>
                <a:cs typeface="Times New Roman"/>
              </a:rPr>
              <a:t>ÇOK ÖNEMLİ NOT</a:t>
            </a:r>
            <a:r>
              <a:rPr lang="tr-TR" sz="3600" b="1" dirty="0">
                <a:solidFill>
                  <a:srgbClr val="FF0000"/>
                </a:solidFill>
                <a:latin typeface="Times New Roman"/>
                <a:ea typeface="Times New Roman"/>
                <a:cs typeface="Times New Roman"/>
              </a:rPr>
              <a:t>:</a:t>
            </a:r>
            <a:endParaRPr lang="tr-TR" dirty="0">
              <a:solidFill>
                <a:srgbClr val="FF0000"/>
              </a:solidFill>
              <a:ea typeface="Calibri"/>
              <a:cs typeface="Times New Roman"/>
            </a:endParaRPr>
          </a:p>
          <a:p>
            <a:pPr marL="0" indent="0" algn="ctr">
              <a:buNone/>
            </a:pPr>
            <a:r>
              <a:rPr lang="tr-TR" b="1" dirty="0">
                <a:latin typeface="Times New Roman"/>
                <a:ea typeface="Calibri"/>
              </a:rPr>
              <a:t>EKSİK BİLGİLER, LABORATUVAR</a:t>
            </a:r>
            <a:endParaRPr lang="tr-TR" dirty="0">
              <a:latin typeface="Times New Roman"/>
              <a:ea typeface="Times New Roman"/>
            </a:endParaRPr>
          </a:p>
          <a:p>
            <a:pPr marL="0" indent="0" algn="ctr">
              <a:buNone/>
            </a:pPr>
            <a:r>
              <a:rPr lang="tr-TR" b="1" dirty="0">
                <a:latin typeface="Times New Roman"/>
                <a:ea typeface="Calibri"/>
              </a:rPr>
              <a:t>SORUMLULARINDAN VE/VEYA DİĞER KAYNAKLARDAN ÖĞRENİLEREK MUTLAKA TAMAMLANMALIDIR.</a:t>
            </a:r>
            <a:endParaRPr lang="tr-TR" dirty="0">
              <a:latin typeface="Times New Roman"/>
              <a:ea typeface="Times New Roman"/>
            </a:endParaRPr>
          </a:p>
          <a:p>
            <a:pPr marL="0" indent="0" algn="ctr">
              <a:buNone/>
            </a:pPr>
            <a:r>
              <a:rPr lang="tr-TR" b="1" dirty="0">
                <a:latin typeface="Times New Roman"/>
                <a:ea typeface="Calibri"/>
              </a:rPr>
              <a:t>YETKİLİ OLMAYAN KİŞİLERİN ÖNERİLERİ DİKKATE     ALINMAMALIDIR.</a:t>
            </a:r>
            <a:endParaRPr lang="tr-TR" dirty="0">
              <a:latin typeface="Times New Roman"/>
              <a:ea typeface="Times New Roman"/>
            </a:endParaRPr>
          </a:p>
          <a:p>
            <a:pPr marL="0" indent="0" algn="ctr">
              <a:buNone/>
            </a:pPr>
            <a:r>
              <a:rPr lang="tr-TR" b="1" dirty="0">
                <a:latin typeface="Times New Roman"/>
                <a:ea typeface="Calibri"/>
              </a:rPr>
              <a:t> </a:t>
            </a:r>
            <a:endParaRPr lang="tr-TR" dirty="0">
              <a:latin typeface="Times New Roman"/>
              <a:ea typeface="Times New Roman"/>
            </a:endParaRPr>
          </a:p>
          <a:p>
            <a:pPr marL="0" indent="0">
              <a:buNone/>
            </a:pPr>
            <a:endParaRPr lang="tr-TR" dirty="0"/>
          </a:p>
        </p:txBody>
      </p:sp>
    </p:spTree>
    <p:extLst>
      <p:ext uri="{BB962C8B-B14F-4D97-AF65-F5344CB8AC3E}">
        <p14:creationId xmlns:p14="http://schemas.microsoft.com/office/powerpoint/2010/main" val="951273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79576" y="260649"/>
            <a:ext cx="7200800" cy="5865515"/>
          </a:xfrm>
        </p:spPr>
        <p:txBody>
          <a:bodyPr>
            <a:normAutofit fontScale="55000" lnSpcReduction="20000"/>
          </a:bodyPr>
          <a:lstStyle/>
          <a:p>
            <a:pPr marL="0" indent="0" algn="ctr">
              <a:buNone/>
            </a:pPr>
            <a:r>
              <a:rPr lang="tr-TR" sz="4500" b="1" dirty="0">
                <a:solidFill>
                  <a:srgbClr val="FF0000"/>
                </a:solidFill>
                <a:latin typeface="Times New Roman"/>
                <a:ea typeface="Calibri"/>
              </a:rPr>
              <a:t>BAZI ÖZEL KİMYASALLARA  AİT  GÜVENLİK</a:t>
            </a:r>
            <a:endParaRPr lang="tr-TR" sz="4500" dirty="0">
              <a:solidFill>
                <a:srgbClr val="FF0000"/>
              </a:solidFill>
              <a:latin typeface="Times New Roman"/>
              <a:ea typeface="Times New Roman"/>
            </a:endParaRPr>
          </a:p>
          <a:p>
            <a:pPr marL="0" indent="0" algn="ctr">
              <a:buNone/>
            </a:pPr>
            <a:r>
              <a:rPr lang="tr-TR" sz="4500" b="1" dirty="0">
                <a:solidFill>
                  <a:srgbClr val="FF0000"/>
                </a:solidFill>
                <a:latin typeface="Times New Roman"/>
                <a:ea typeface="Calibri"/>
              </a:rPr>
              <a:t>ÖNLEMLERİ</a:t>
            </a:r>
            <a:endParaRPr lang="tr-TR" sz="4500" dirty="0">
              <a:solidFill>
                <a:srgbClr val="FF0000"/>
              </a:solidFill>
              <a:latin typeface="Times New Roman"/>
              <a:ea typeface="Times New Roman"/>
            </a:endParaRPr>
          </a:p>
          <a:p>
            <a:pPr marL="0" indent="0">
              <a:buNone/>
            </a:pPr>
            <a:r>
              <a:rPr lang="tr-TR" sz="3600" dirty="0">
                <a:latin typeface="Times New Roman"/>
                <a:ea typeface="Times New Roman"/>
              </a:rPr>
              <a:t> </a:t>
            </a:r>
          </a:p>
          <a:p>
            <a:pPr indent="0" algn="just">
              <a:lnSpc>
                <a:spcPct val="115000"/>
              </a:lnSpc>
              <a:spcAft>
                <a:spcPts val="600"/>
              </a:spcAft>
              <a:buNone/>
            </a:pPr>
            <a:r>
              <a:rPr lang="tr-TR" dirty="0">
                <a:solidFill>
                  <a:srgbClr val="000000"/>
                </a:solidFill>
                <a:latin typeface="Times New Roman"/>
                <a:ea typeface="Calibri"/>
                <a:cs typeface="Times New Roman"/>
              </a:rPr>
              <a:t>Aşağıdaki kimyasallar yüksek tehlikeli yapıları nedeni ile özel önlemler gerektirirler. </a:t>
            </a:r>
          </a:p>
          <a:p>
            <a:pPr indent="0" algn="just">
              <a:lnSpc>
                <a:spcPct val="115000"/>
              </a:lnSpc>
              <a:spcAft>
                <a:spcPts val="600"/>
              </a:spcAft>
              <a:buNone/>
            </a:pPr>
            <a:endParaRPr lang="tr-TR" dirty="0">
              <a:ea typeface="Calibri"/>
              <a:cs typeface="Times New Roman"/>
            </a:endParaRPr>
          </a:p>
          <a:p>
            <a:pPr algn="just">
              <a:spcAft>
                <a:spcPts val="600"/>
              </a:spcAft>
              <a:buFont typeface="+mj-lt"/>
              <a:buAutoNum type="arabicParenR"/>
              <a:tabLst>
                <a:tab pos="180340" algn="l"/>
              </a:tabLst>
            </a:pPr>
            <a:r>
              <a:rPr lang="tr-TR" b="1" dirty="0">
                <a:solidFill>
                  <a:srgbClr val="00B0F0"/>
                </a:solidFill>
                <a:latin typeface="Times New Roman"/>
                <a:ea typeface="Calibri"/>
              </a:rPr>
              <a:t>Kimyasal kanserojenler; </a:t>
            </a:r>
            <a:endParaRPr lang="tr-TR" sz="3600" dirty="0">
              <a:solidFill>
                <a:srgbClr val="00B0F0"/>
              </a:solidFill>
              <a:latin typeface="Times New Roman"/>
              <a:ea typeface="Calibri"/>
            </a:endParaRPr>
          </a:p>
          <a:p>
            <a:pPr indent="0" algn="just">
              <a:lnSpc>
                <a:spcPct val="115000"/>
              </a:lnSpc>
              <a:spcAft>
                <a:spcPts val="600"/>
              </a:spcAft>
              <a:buNone/>
            </a:pPr>
            <a:r>
              <a:rPr lang="tr-TR" dirty="0">
                <a:solidFill>
                  <a:srgbClr val="000000"/>
                </a:solidFill>
                <a:latin typeface="Times New Roman"/>
                <a:ea typeface="Calibri"/>
                <a:cs typeface="Times New Roman"/>
              </a:rPr>
              <a:t>Yaygın kullanılan kimyasallardan olan benzen, kloroform, formaldehit şüphelenilen veya bilinen kanserojenlerdir. Diğerleri ile çalışılırken:</a:t>
            </a:r>
            <a:endParaRPr lang="tr-TR" dirty="0">
              <a:ea typeface="Calibri"/>
              <a:cs typeface="Times New Roman"/>
            </a:endParaRPr>
          </a:p>
          <a:p>
            <a:pPr marL="269875" indent="0" algn="just">
              <a:lnSpc>
                <a:spcPct val="115000"/>
              </a:lnSpc>
              <a:spcAft>
                <a:spcPts val="200"/>
              </a:spcAft>
              <a:buNone/>
            </a:pPr>
            <a:r>
              <a:rPr lang="tr-TR" b="1" dirty="0">
                <a:solidFill>
                  <a:srgbClr val="000000"/>
                </a:solidFill>
                <a:latin typeface="Times New Roman"/>
                <a:ea typeface="Calibri"/>
                <a:cs typeface="Times New Roman"/>
              </a:rPr>
              <a:t>a)</a:t>
            </a:r>
            <a:r>
              <a:rPr lang="tr-TR" dirty="0">
                <a:solidFill>
                  <a:srgbClr val="000000"/>
                </a:solidFill>
                <a:latin typeface="Times New Roman"/>
                <a:ea typeface="Calibri"/>
                <a:cs typeface="Times New Roman"/>
              </a:rPr>
              <a:t> Daha az </a:t>
            </a:r>
            <a:r>
              <a:rPr lang="tr-TR" dirty="0" err="1">
                <a:solidFill>
                  <a:srgbClr val="000000"/>
                </a:solidFill>
                <a:latin typeface="Times New Roman"/>
                <a:ea typeface="Calibri"/>
                <a:cs typeface="Times New Roman"/>
              </a:rPr>
              <a:t>toksik</a:t>
            </a:r>
            <a:r>
              <a:rPr lang="tr-TR" dirty="0">
                <a:solidFill>
                  <a:srgbClr val="000000"/>
                </a:solidFill>
                <a:latin typeface="Times New Roman"/>
                <a:ea typeface="Calibri"/>
                <a:cs typeface="Times New Roman"/>
              </a:rPr>
              <a:t> etkiye sahip alternatif kimyasalları tercih ediniz. </a:t>
            </a:r>
            <a:endParaRPr lang="tr-TR" dirty="0">
              <a:ea typeface="Calibri"/>
              <a:cs typeface="Times New Roman"/>
            </a:endParaRPr>
          </a:p>
          <a:p>
            <a:pPr marL="269875" indent="0" algn="just">
              <a:lnSpc>
                <a:spcPct val="115000"/>
              </a:lnSpc>
              <a:spcAft>
                <a:spcPts val="200"/>
              </a:spcAft>
              <a:buNone/>
            </a:pPr>
            <a:r>
              <a:rPr lang="tr-TR" b="1" dirty="0">
                <a:solidFill>
                  <a:srgbClr val="000000"/>
                </a:solidFill>
                <a:latin typeface="Times New Roman"/>
                <a:ea typeface="Calibri"/>
                <a:cs typeface="Times New Roman"/>
              </a:rPr>
              <a:t>b)</a:t>
            </a:r>
            <a:r>
              <a:rPr lang="tr-TR" dirty="0">
                <a:solidFill>
                  <a:srgbClr val="000000"/>
                </a:solidFill>
                <a:latin typeface="Times New Roman"/>
                <a:ea typeface="Calibri"/>
                <a:cs typeface="Times New Roman"/>
              </a:rPr>
              <a:t> Bu kimyasallarla çalışırken </a:t>
            </a:r>
            <a:r>
              <a:rPr lang="tr-TR" b="1" dirty="0">
                <a:solidFill>
                  <a:srgbClr val="000000"/>
                </a:solidFill>
                <a:latin typeface="Times New Roman"/>
                <a:ea typeface="Calibri"/>
                <a:cs typeface="Times New Roman"/>
              </a:rPr>
              <a:t>ÇEKER OCAK KULLANINIZ !!!!</a:t>
            </a:r>
            <a:r>
              <a:rPr lang="tr-TR" dirty="0">
                <a:solidFill>
                  <a:srgbClr val="000000"/>
                </a:solidFill>
                <a:latin typeface="Times New Roman"/>
                <a:ea typeface="Calibri"/>
                <a:cs typeface="Times New Roman"/>
              </a:rPr>
              <a:t>. </a:t>
            </a:r>
            <a:endParaRPr lang="tr-TR" dirty="0">
              <a:ea typeface="Calibri"/>
              <a:cs typeface="Times New Roman"/>
            </a:endParaRPr>
          </a:p>
          <a:p>
            <a:pPr marL="269875" indent="0" algn="just">
              <a:lnSpc>
                <a:spcPct val="115000"/>
              </a:lnSpc>
              <a:spcAft>
                <a:spcPts val="200"/>
              </a:spcAft>
              <a:buNone/>
            </a:pPr>
            <a:r>
              <a:rPr lang="tr-TR" b="1" dirty="0">
                <a:solidFill>
                  <a:srgbClr val="000000"/>
                </a:solidFill>
                <a:latin typeface="Times New Roman"/>
                <a:ea typeface="Calibri"/>
                <a:cs typeface="Times New Roman"/>
              </a:rPr>
              <a:t>c)</a:t>
            </a:r>
            <a:r>
              <a:rPr lang="tr-TR" dirty="0">
                <a:solidFill>
                  <a:srgbClr val="000000"/>
                </a:solidFill>
                <a:latin typeface="Times New Roman"/>
                <a:ea typeface="Calibri"/>
                <a:cs typeface="Times New Roman"/>
              </a:rPr>
              <a:t> Kullanmadığınız kimyasalı güvenli yerlerde saklayınız. </a:t>
            </a:r>
            <a:endParaRPr lang="tr-TR" dirty="0">
              <a:ea typeface="Calibri"/>
              <a:cs typeface="Times New Roman"/>
            </a:endParaRPr>
          </a:p>
          <a:p>
            <a:pPr marL="269875" indent="0" algn="just">
              <a:lnSpc>
                <a:spcPct val="115000"/>
              </a:lnSpc>
              <a:spcAft>
                <a:spcPts val="200"/>
              </a:spcAft>
              <a:buNone/>
            </a:pPr>
            <a:r>
              <a:rPr lang="tr-TR" b="1" dirty="0">
                <a:solidFill>
                  <a:srgbClr val="000000"/>
                </a:solidFill>
                <a:latin typeface="Times New Roman"/>
                <a:ea typeface="Calibri"/>
                <a:cs typeface="Times New Roman"/>
              </a:rPr>
              <a:t>d)</a:t>
            </a:r>
            <a:r>
              <a:rPr lang="tr-TR" dirty="0">
                <a:solidFill>
                  <a:srgbClr val="000000"/>
                </a:solidFill>
                <a:latin typeface="Times New Roman"/>
                <a:ea typeface="Calibri"/>
                <a:cs typeface="Times New Roman"/>
              </a:rPr>
              <a:t> Kimyasalın etiketlenmiş olmasına ve kişisel korunmanıza dikkat ediniz. </a:t>
            </a:r>
            <a:endParaRPr lang="tr-TR" dirty="0">
              <a:ea typeface="Calibri"/>
              <a:cs typeface="Times New Roman"/>
            </a:endParaRPr>
          </a:p>
          <a:p>
            <a:pPr marL="269875" indent="0" algn="just">
              <a:lnSpc>
                <a:spcPct val="115000"/>
              </a:lnSpc>
              <a:spcAft>
                <a:spcPts val="600"/>
              </a:spcAft>
              <a:buNone/>
            </a:pPr>
            <a:r>
              <a:rPr lang="tr-TR" b="1" dirty="0">
                <a:solidFill>
                  <a:srgbClr val="000000"/>
                </a:solidFill>
                <a:latin typeface="Times New Roman"/>
                <a:ea typeface="Calibri"/>
                <a:cs typeface="Times New Roman"/>
              </a:rPr>
              <a:t>e)</a:t>
            </a:r>
            <a:r>
              <a:rPr lang="tr-TR" dirty="0">
                <a:solidFill>
                  <a:srgbClr val="000000"/>
                </a:solidFill>
                <a:latin typeface="Times New Roman"/>
                <a:ea typeface="Calibri"/>
                <a:cs typeface="Times New Roman"/>
              </a:rPr>
              <a:t> Kimyasallara karşı en uygun eldivenleri kullanınız, her kullanım sonrasında ellerinizi mutlaka yıkayınız. </a:t>
            </a:r>
            <a:endParaRPr lang="tr-TR"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00070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1584" y="332657"/>
            <a:ext cx="7056784" cy="5793507"/>
          </a:xfrm>
        </p:spPr>
        <p:txBody>
          <a:bodyPr>
            <a:normAutofit fontScale="62500" lnSpcReduction="20000"/>
          </a:bodyPr>
          <a:lstStyle/>
          <a:p>
            <a:pPr marL="0" indent="0">
              <a:lnSpc>
                <a:spcPct val="115000"/>
              </a:lnSpc>
              <a:spcBef>
                <a:spcPts val="1200"/>
              </a:spcBef>
              <a:spcAft>
                <a:spcPts val="600"/>
              </a:spcAft>
              <a:buNone/>
            </a:pPr>
            <a:r>
              <a:rPr lang="tr-TR" b="1" dirty="0">
                <a:solidFill>
                  <a:srgbClr val="00B0F0"/>
                </a:solidFill>
                <a:latin typeface="Times New Roman"/>
                <a:ea typeface="Calibri"/>
                <a:cs typeface="Times New Roman"/>
              </a:rPr>
              <a:t>2) </a:t>
            </a:r>
            <a:r>
              <a:rPr lang="tr-TR" b="1" dirty="0" err="1">
                <a:solidFill>
                  <a:srgbClr val="00B0F0"/>
                </a:solidFill>
                <a:latin typeface="Times New Roman"/>
                <a:ea typeface="Calibri"/>
                <a:cs typeface="Times New Roman"/>
              </a:rPr>
              <a:t>Civa</a:t>
            </a:r>
            <a:r>
              <a:rPr lang="tr-TR" b="1" dirty="0">
                <a:solidFill>
                  <a:srgbClr val="00B0F0"/>
                </a:solidFill>
                <a:latin typeface="Times New Roman"/>
                <a:ea typeface="Calibri"/>
                <a:cs typeface="Times New Roman"/>
              </a:rPr>
              <a:t>; </a:t>
            </a:r>
            <a:endParaRPr lang="tr-TR" dirty="0">
              <a:solidFill>
                <a:srgbClr val="00B0F0"/>
              </a:solidFill>
              <a:ea typeface="Calibri"/>
              <a:cs typeface="Times New Roman"/>
            </a:endParaRPr>
          </a:p>
          <a:p>
            <a:pPr indent="0" algn="just">
              <a:lnSpc>
                <a:spcPct val="115000"/>
              </a:lnSpc>
              <a:buNone/>
            </a:pPr>
            <a:r>
              <a:rPr lang="tr-TR" dirty="0">
                <a:latin typeface="Times New Roman"/>
                <a:ea typeface="Calibri"/>
                <a:cs typeface="Times New Roman"/>
              </a:rPr>
              <a:t>      </a:t>
            </a:r>
            <a:r>
              <a:rPr lang="tr-TR" dirty="0" err="1">
                <a:latin typeface="Times New Roman"/>
                <a:ea typeface="Calibri"/>
                <a:cs typeface="Times New Roman"/>
              </a:rPr>
              <a:t>Civa</a:t>
            </a:r>
            <a:r>
              <a:rPr lang="tr-TR" dirty="0">
                <a:latin typeface="Times New Roman"/>
                <a:ea typeface="Calibri"/>
                <a:cs typeface="Times New Roman"/>
              </a:rPr>
              <a:t> ve bileşiklerinin laboratuvarlarda yaygın kullanımı nedeni ile tehlike riski yüksektir. Çünkü; </a:t>
            </a:r>
            <a:r>
              <a:rPr lang="tr-TR" dirty="0" err="1">
                <a:latin typeface="Times New Roman"/>
                <a:ea typeface="Calibri"/>
                <a:cs typeface="Times New Roman"/>
              </a:rPr>
              <a:t>elementel</a:t>
            </a:r>
            <a:r>
              <a:rPr lang="tr-TR" dirty="0">
                <a:latin typeface="Times New Roman"/>
                <a:ea typeface="Calibri"/>
                <a:cs typeface="Times New Roman"/>
              </a:rPr>
              <a:t> </a:t>
            </a:r>
            <a:r>
              <a:rPr lang="tr-TR" dirty="0" err="1">
                <a:latin typeface="Times New Roman"/>
                <a:ea typeface="Calibri"/>
                <a:cs typeface="Times New Roman"/>
              </a:rPr>
              <a:t>civa</a:t>
            </a:r>
            <a:r>
              <a:rPr lang="tr-TR" dirty="0">
                <a:latin typeface="Times New Roman"/>
                <a:ea typeface="Calibri"/>
                <a:cs typeface="Times New Roman"/>
              </a:rPr>
              <a:t> uçucudur ve buharı şiddetli </a:t>
            </a:r>
            <a:r>
              <a:rPr lang="tr-TR" dirty="0" err="1">
                <a:latin typeface="Times New Roman"/>
                <a:ea typeface="Calibri"/>
                <a:cs typeface="Times New Roman"/>
              </a:rPr>
              <a:t>toksiktir</a:t>
            </a:r>
            <a:r>
              <a:rPr lang="tr-TR" dirty="0">
                <a:latin typeface="Times New Roman"/>
                <a:ea typeface="Calibri"/>
                <a:cs typeface="Times New Roman"/>
              </a:rPr>
              <a:t>. </a:t>
            </a:r>
            <a:r>
              <a:rPr lang="tr-TR" dirty="0" err="1">
                <a:solidFill>
                  <a:srgbClr val="000000"/>
                </a:solidFill>
                <a:latin typeface="Times New Roman"/>
                <a:ea typeface="Calibri"/>
                <a:cs typeface="Times New Roman"/>
              </a:rPr>
              <a:t>Civa</a:t>
            </a:r>
            <a:r>
              <a:rPr lang="tr-TR" dirty="0">
                <a:solidFill>
                  <a:srgbClr val="000000"/>
                </a:solidFill>
                <a:latin typeface="Times New Roman"/>
                <a:ea typeface="Calibri"/>
                <a:cs typeface="Times New Roman"/>
              </a:rPr>
              <a:t> buharı akciğerlerden hızla </a:t>
            </a:r>
            <a:r>
              <a:rPr lang="tr-TR" dirty="0" err="1">
                <a:solidFill>
                  <a:srgbClr val="000000"/>
                </a:solidFill>
                <a:latin typeface="Times New Roman"/>
                <a:ea typeface="Calibri"/>
                <a:cs typeface="Times New Roman"/>
              </a:rPr>
              <a:t>absorbe</a:t>
            </a:r>
            <a:r>
              <a:rPr lang="tr-TR" dirty="0">
                <a:solidFill>
                  <a:srgbClr val="000000"/>
                </a:solidFill>
                <a:latin typeface="Times New Roman"/>
                <a:ea typeface="Calibri"/>
                <a:cs typeface="Times New Roman"/>
              </a:rPr>
              <a:t> edilerek kana karışabilir ve havadan daha ağır olduğundan yere çökerek yerde birikebilir. </a:t>
            </a:r>
            <a:r>
              <a:rPr lang="tr-TR" dirty="0">
                <a:latin typeface="Times New Roman"/>
                <a:ea typeface="Calibri"/>
                <a:cs typeface="Times New Roman"/>
              </a:rPr>
              <a:t>İnorganik ve organik </a:t>
            </a:r>
            <a:r>
              <a:rPr lang="tr-TR" dirty="0" err="1">
                <a:latin typeface="Times New Roman"/>
                <a:ea typeface="Calibri"/>
                <a:cs typeface="Times New Roman"/>
              </a:rPr>
              <a:t>civa</a:t>
            </a:r>
            <a:r>
              <a:rPr lang="tr-TR" dirty="0">
                <a:latin typeface="Times New Roman"/>
                <a:ea typeface="Calibri"/>
                <a:cs typeface="Times New Roman"/>
              </a:rPr>
              <a:t> bileşikleri de çok </a:t>
            </a:r>
            <a:r>
              <a:rPr lang="tr-TR" dirty="0" err="1">
                <a:latin typeface="Times New Roman"/>
                <a:ea typeface="Calibri"/>
                <a:cs typeface="Times New Roman"/>
              </a:rPr>
              <a:t>toksiktir</a:t>
            </a:r>
            <a:r>
              <a:rPr lang="tr-TR" dirty="0">
                <a:latin typeface="Times New Roman"/>
                <a:ea typeface="Calibri"/>
                <a:cs typeface="Times New Roman"/>
              </a:rPr>
              <a:t>. </a:t>
            </a:r>
            <a:endParaRPr lang="tr-TR" dirty="0">
              <a:ea typeface="Calibri"/>
              <a:cs typeface="Times New Roman"/>
            </a:endParaRPr>
          </a:p>
          <a:p>
            <a:pPr indent="0" algn="just">
              <a:lnSpc>
                <a:spcPct val="115000"/>
              </a:lnSpc>
              <a:buNone/>
            </a:pPr>
            <a:r>
              <a:rPr lang="tr-TR" dirty="0">
                <a:latin typeface="Times New Roman"/>
                <a:ea typeface="Calibri"/>
                <a:cs typeface="Times New Roman"/>
              </a:rPr>
              <a:t>Bu nedenle;</a:t>
            </a:r>
            <a:endParaRPr lang="tr-TR" dirty="0">
              <a:ea typeface="Calibri"/>
              <a:cs typeface="Times New Roman"/>
            </a:endParaRPr>
          </a:p>
          <a:p>
            <a:pPr marL="269875" indent="0" algn="just">
              <a:lnSpc>
                <a:spcPct val="115000"/>
              </a:lnSpc>
              <a:spcAft>
                <a:spcPts val="200"/>
              </a:spcAft>
              <a:buNone/>
            </a:pPr>
            <a:r>
              <a:rPr lang="tr-TR" b="1" dirty="0">
                <a:latin typeface="Times New Roman"/>
                <a:ea typeface="Calibri"/>
                <a:cs typeface="Times New Roman"/>
              </a:rPr>
              <a:t>   a) </a:t>
            </a:r>
            <a:r>
              <a:rPr lang="tr-TR" dirty="0">
                <a:latin typeface="Times New Roman"/>
                <a:ea typeface="Calibri"/>
                <a:cs typeface="Times New Roman"/>
              </a:rPr>
              <a:t>Döküldüğünde, uygun yöntemlerle hemen ve çok iyi şekilde silinerek temizlenmelidir. Dökülen </a:t>
            </a:r>
            <a:r>
              <a:rPr lang="tr-TR" dirty="0" err="1">
                <a:latin typeface="Times New Roman"/>
                <a:ea typeface="Calibri"/>
                <a:cs typeface="Times New Roman"/>
              </a:rPr>
              <a:t>civa</a:t>
            </a:r>
            <a:r>
              <a:rPr lang="tr-TR" dirty="0">
                <a:latin typeface="Times New Roman"/>
                <a:ea typeface="Calibri"/>
                <a:cs typeface="Times New Roman"/>
              </a:rPr>
              <a:t> zerrecikleri plastik bir pipetle ya da kartla toplanır, kalıntıların toplanması için yapışkan bant kullanılabilir.</a:t>
            </a:r>
            <a:endParaRPr lang="tr-TR" dirty="0">
              <a:ea typeface="Calibri"/>
              <a:cs typeface="Times New Roman"/>
            </a:endParaRPr>
          </a:p>
          <a:p>
            <a:pPr marL="269875" indent="0" algn="just">
              <a:lnSpc>
                <a:spcPct val="115000"/>
              </a:lnSpc>
              <a:spcAft>
                <a:spcPts val="200"/>
              </a:spcAft>
              <a:buNone/>
            </a:pPr>
            <a:r>
              <a:rPr lang="tr-TR" b="1" dirty="0">
                <a:latin typeface="Times New Roman"/>
                <a:ea typeface="Calibri"/>
                <a:cs typeface="Times New Roman"/>
              </a:rPr>
              <a:t>   b) </a:t>
            </a:r>
            <a:r>
              <a:rPr lang="tr-TR" dirty="0" err="1">
                <a:latin typeface="Times New Roman"/>
                <a:ea typeface="Calibri"/>
                <a:cs typeface="Times New Roman"/>
              </a:rPr>
              <a:t>Civa</a:t>
            </a:r>
            <a:r>
              <a:rPr lang="tr-TR" dirty="0">
                <a:latin typeface="Times New Roman"/>
                <a:ea typeface="Calibri"/>
                <a:cs typeface="Times New Roman"/>
              </a:rPr>
              <a:t> ile yapılacak tüm işlemler uygun çeker ocakta yapılmalıdır. </a:t>
            </a:r>
            <a:endParaRPr lang="tr-TR" dirty="0">
              <a:ea typeface="Calibri"/>
              <a:cs typeface="Times New Roman"/>
            </a:endParaRPr>
          </a:p>
          <a:p>
            <a:pPr marL="269875" indent="0" algn="just">
              <a:lnSpc>
                <a:spcPct val="115000"/>
              </a:lnSpc>
              <a:spcAft>
                <a:spcPts val="200"/>
              </a:spcAft>
              <a:buNone/>
            </a:pPr>
            <a:r>
              <a:rPr lang="tr-TR" b="1" dirty="0">
                <a:latin typeface="Times New Roman"/>
                <a:ea typeface="Calibri"/>
                <a:cs typeface="Times New Roman"/>
              </a:rPr>
              <a:t>   c) </a:t>
            </a:r>
            <a:r>
              <a:rPr lang="tr-TR" dirty="0" err="1">
                <a:latin typeface="Times New Roman"/>
                <a:ea typeface="Calibri"/>
                <a:cs typeface="Times New Roman"/>
              </a:rPr>
              <a:t>Civa</a:t>
            </a:r>
            <a:r>
              <a:rPr lang="tr-TR" dirty="0">
                <a:latin typeface="Times New Roman"/>
                <a:ea typeface="Calibri"/>
                <a:cs typeface="Times New Roman"/>
              </a:rPr>
              <a:t> artığı olan yüzeyler ısıtılmamalıdır çünkü ısınma civanın buhar basıncını artırır. </a:t>
            </a:r>
            <a:endParaRPr lang="tr-TR" dirty="0">
              <a:ea typeface="Calibri"/>
              <a:cs typeface="Times New Roman"/>
            </a:endParaRPr>
          </a:p>
          <a:p>
            <a:pPr marL="269875" indent="0" algn="just">
              <a:lnSpc>
                <a:spcPct val="115000"/>
              </a:lnSpc>
              <a:spcAft>
                <a:spcPts val="200"/>
              </a:spcAft>
              <a:buNone/>
            </a:pPr>
            <a:r>
              <a:rPr lang="tr-TR" b="1" dirty="0">
                <a:latin typeface="Times New Roman"/>
                <a:ea typeface="Calibri"/>
                <a:cs typeface="Times New Roman"/>
              </a:rPr>
              <a:t>   d)</a:t>
            </a:r>
            <a:r>
              <a:rPr lang="tr-TR" dirty="0">
                <a:latin typeface="Times New Roman"/>
                <a:ea typeface="Calibri"/>
                <a:cs typeface="Times New Roman"/>
              </a:rPr>
              <a:t> Mümkünse </a:t>
            </a:r>
            <a:r>
              <a:rPr lang="tr-TR" dirty="0" err="1">
                <a:latin typeface="Times New Roman"/>
                <a:ea typeface="Calibri"/>
                <a:cs typeface="Times New Roman"/>
              </a:rPr>
              <a:t>civalı</a:t>
            </a:r>
            <a:r>
              <a:rPr lang="tr-TR" dirty="0">
                <a:latin typeface="Times New Roman"/>
                <a:ea typeface="Calibri"/>
                <a:cs typeface="Times New Roman"/>
              </a:rPr>
              <a:t> termometre yerine </a:t>
            </a:r>
            <a:r>
              <a:rPr lang="tr-TR" dirty="0" err="1">
                <a:latin typeface="Times New Roman"/>
                <a:ea typeface="Calibri"/>
                <a:cs typeface="Times New Roman"/>
              </a:rPr>
              <a:t>toksik</a:t>
            </a:r>
            <a:r>
              <a:rPr lang="tr-TR" dirty="0">
                <a:latin typeface="Times New Roman"/>
                <a:ea typeface="Calibri"/>
                <a:cs typeface="Times New Roman"/>
              </a:rPr>
              <a:t> madde içermeyen özel termometreler kullanılmalıdır. </a:t>
            </a:r>
            <a:endParaRPr lang="tr-TR"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635717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83632" y="764704"/>
            <a:ext cx="6264696" cy="5256584"/>
          </a:xfrm>
        </p:spPr>
        <p:txBody>
          <a:bodyPr>
            <a:normAutofit fontScale="62500" lnSpcReduction="20000"/>
          </a:bodyPr>
          <a:lstStyle/>
          <a:p>
            <a:pPr marL="0" indent="0" algn="just">
              <a:lnSpc>
                <a:spcPct val="115000"/>
              </a:lnSpc>
              <a:spcAft>
                <a:spcPts val="600"/>
              </a:spcAft>
              <a:buNone/>
            </a:pPr>
            <a:r>
              <a:rPr lang="tr-TR" sz="2600" b="1" i="1" dirty="0" err="1">
                <a:solidFill>
                  <a:srgbClr val="00B0F0"/>
                </a:solidFill>
                <a:latin typeface="Times New Roman"/>
                <a:ea typeface="Calibri"/>
                <a:cs typeface="Times New Roman"/>
              </a:rPr>
              <a:t>Civa</a:t>
            </a:r>
            <a:r>
              <a:rPr lang="tr-TR" sz="2600" b="1" i="1" dirty="0">
                <a:solidFill>
                  <a:srgbClr val="00B0F0"/>
                </a:solidFill>
                <a:latin typeface="Times New Roman"/>
                <a:ea typeface="Calibri"/>
                <a:cs typeface="Times New Roman"/>
              </a:rPr>
              <a:t> dökülmelerinde izlenmesi gereken yol</a:t>
            </a:r>
            <a:endParaRPr lang="tr-TR" sz="2600" dirty="0">
              <a:solidFill>
                <a:srgbClr val="00B0F0"/>
              </a:solidFill>
              <a:ea typeface="Calibri"/>
              <a:cs typeface="Times New Roman"/>
            </a:endParaRPr>
          </a:p>
          <a:p>
            <a:pPr marL="0" indent="0">
              <a:lnSpc>
                <a:spcPct val="120000"/>
              </a:lnSpc>
              <a:spcAft>
                <a:spcPts val="200"/>
              </a:spcAft>
              <a:buNone/>
            </a:pPr>
            <a:r>
              <a:rPr lang="tr-TR" sz="2900" dirty="0">
                <a:solidFill>
                  <a:srgbClr val="000000"/>
                </a:solidFill>
                <a:latin typeface="Times New Roman"/>
                <a:ea typeface="Calibri"/>
              </a:rPr>
              <a:t>   </a:t>
            </a:r>
            <a:r>
              <a:rPr lang="tr-TR" sz="2600" b="1" dirty="0">
                <a:solidFill>
                  <a:srgbClr val="000000"/>
                </a:solidFill>
                <a:latin typeface="Times New Roman"/>
                <a:ea typeface="Calibri"/>
              </a:rPr>
              <a:t>a)</a:t>
            </a:r>
            <a:r>
              <a:rPr lang="tr-TR" sz="2600" dirty="0">
                <a:solidFill>
                  <a:srgbClr val="000000"/>
                </a:solidFill>
                <a:latin typeface="Times New Roman"/>
                <a:ea typeface="Calibri"/>
              </a:rPr>
              <a:t> Temizlemeye, uygun kıyafet ve gözlük takılarak başlanmalıdır.</a:t>
            </a:r>
            <a:endParaRPr lang="tr-TR" sz="2600" dirty="0">
              <a:latin typeface="Times New Roman"/>
              <a:ea typeface="Times New Roman"/>
            </a:endParaRPr>
          </a:p>
          <a:p>
            <a:pPr marL="0" indent="0" algn="just">
              <a:lnSpc>
                <a:spcPct val="120000"/>
              </a:lnSpc>
              <a:spcAft>
                <a:spcPts val="200"/>
              </a:spcAft>
              <a:buNone/>
            </a:pPr>
            <a:r>
              <a:rPr lang="tr-TR" sz="2600" dirty="0">
                <a:solidFill>
                  <a:srgbClr val="000000"/>
                </a:solidFill>
                <a:latin typeface="Times New Roman"/>
                <a:ea typeface="Calibri"/>
              </a:rPr>
              <a:t>   </a:t>
            </a:r>
            <a:r>
              <a:rPr lang="tr-TR" sz="2600" b="1" dirty="0">
                <a:solidFill>
                  <a:srgbClr val="000000"/>
                </a:solidFill>
                <a:latin typeface="Times New Roman"/>
                <a:ea typeface="Calibri"/>
              </a:rPr>
              <a:t>b)</a:t>
            </a:r>
            <a:r>
              <a:rPr lang="tr-TR" sz="2600" dirty="0">
                <a:solidFill>
                  <a:srgbClr val="000000"/>
                </a:solidFill>
                <a:latin typeface="Times New Roman"/>
                <a:ea typeface="Calibri"/>
              </a:rPr>
              <a:t> Kaza alanında bulunan insanlara bulaşma olup olmadığı kontrol edildikten sonra kaza alanı boşaltılmalıdır. </a:t>
            </a:r>
            <a:endParaRPr lang="tr-TR" sz="2600" dirty="0">
              <a:latin typeface="Times New Roman"/>
              <a:ea typeface="Calibri"/>
            </a:endParaRPr>
          </a:p>
          <a:p>
            <a:pPr marL="0" indent="0" algn="just">
              <a:lnSpc>
                <a:spcPct val="120000"/>
              </a:lnSpc>
              <a:spcAft>
                <a:spcPts val="200"/>
              </a:spcAft>
              <a:buNone/>
            </a:pPr>
            <a:r>
              <a:rPr lang="tr-TR" sz="2600" dirty="0">
                <a:solidFill>
                  <a:srgbClr val="000000"/>
                </a:solidFill>
                <a:latin typeface="Times New Roman"/>
                <a:ea typeface="Calibri"/>
                <a:cs typeface="Times New Roman"/>
              </a:rPr>
              <a:t>   </a:t>
            </a:r>
            <a:r>
              <a:rPr lang="tr-TR" sz="2600" b="1" dirty="0">
                <a:solidFill>
                  <a:srgbClr val="000000"/>
                </a:solidFill>
                <a:latin typeface="Times New Roman"/>
                <a:ea typeface="Calibri"/>
                <a:cs typeface="Times New Roman"/>
              </a:rPr>
              <a:t>c)</a:t>
            </a:r>
            <a:r>
              <a:rPr lang="tr-TR" sz="2600" dirty="0">
                <a:solidFill>
                  <a:srgbClr val="000000"/>
                </a:solidFill>
                <a:latin typeface="Times New Roman"/>
                <a:ea typeface="Calibri"/>
                <a:cs typeface="Times New Roman"/>
              </a:rPr>
              <a:t> Çalışan ısıtıcı ve benzeri araçlar kapatılarak, ortam ısısının düşmesine katkıda bulunulmalıdır. Isı artışı ile kokusuz ve renksiz </a:t>
            </a:r>
            <a:r>
              <a:rPr lang="tr-TR" sz="2600" dirty="0" err="1">
                <a:solidFill>
                  <a:srgbClr val="000000"/>
                </a:solidFill>
                <a:latin typeface="Times New Roman"/>
                <a:ea typeface="Calibri"/>
                <a:cs typeface="Times New Roman"/>
              </a:rPr>
              <a:t>civa</a:t>
            </a:r>
            <a:r>
              <a:rPr lang="tr-TR" sz="2600" dirty="0">
                <a:solidFill>
                  <a:srgbClr val="000000"/>
                </a:solidFill>
                <a:latin typeface="Times New Roman"/>
                <a:ea typeface="Calibri"/>
                <a:cs typeface="Times New Roman"/>
              </a:rPr>
              <a:t> buharının daha hızlı havaya karıştığı unutulmamalıdır. Çalışan klima ve benzeri havalandırma sistemleri kapatılmalıdır. </a:t>
            </a:r>
            <a:endParaRPr lang="tr-TR" sz="2600" dirty="0">
              <a:ea typeface="Calibri"/>
              <a:cs typeface="Times New Roman"/>
            </a:endParaRPr>
          </a:p>
          <a:p>
            <a:pPr marL="0" indent="0" algn="just">
              <a:lnSpc>
                <a:spcPct val="120000"/>
              </a:lnSpc>
              <a:spcAft>
                <a:spcPts val="200"/>
              </a:spcAft>
              <a:buNone/>
            </a:pPr>
            <a:r>
              <a:rPr lang="tr-TR" sz="2600" b="1" dirty="0">
                <a:solidFill>
                  <a:srgbClr val="000000"/>
                </a:solidFill>
                <a:latin typeface="Times New Roman"/>
                <a:ea typeface="Calibri"/>
                <a:cs typeface="Times New Roman"/>
              </a:rPr>
              <a:t>   d) </a:t>
            </a:r>
            <a:r>
              <a:rPr lang="tr-TR" sz="2600" dirty="0">
                <a:solidFill>
                  <a:srgbClr val="000000"/>
                </a:solidFill>
                <a:latin typeface="Times New Roman"/>
                <a:ea typeface="Calibri"/>
                <a:cs typeface="Times New Roman"/>
              </a:rPr>
              <a:t>Bina içine açılan odaların kapı ve pencereleri kapatılmalıdır.</a:t>
            </a:r>
          </a:p>
          <a:p>
            <a:pPr marL="0" indent="0" algn="just">
              <a:lnSpc>
                <a:spcPct val="120000"/>
              </a:lnSpc>
              <a:spcAft>
                <a:spcPts val="200"/>
              </a:spcAft>
              <a:buNone/>
            </a:pPr>
            <a:r>
              <a:rPr lang="tr-TR" sz="2600" dirty="0">
                <a:solidFill>
                  <a:srgbClr val="000000"/>
                </a:solidFill>
                <a:latin typeface="Times New Roman"/>
                <a:ea typeface="Calibri"/>
                <a:cs typeface="Times New Roman"/>
              </a:rPr>
              <a:t>   </a:t>
            </a:r>
            <a:r>
              <a:rPr lang="tr-TR" sz="2600" b="1" dirty="0">
                <a:solidFill>
                  <a:srgbClr val="000000"/>
                </a:solidFill>
                <a:latin typeface="Times New Roman"/>
                <a:ea typeface="Calibri"/>
                <a:cs typeface="Times New Roman"/>
              </a:rPr>
              <a:t>e)</a:t>
            </a:r>
            <a:r>
              <a:rPr lang="tr-TR" sz="2600" dirty="0">
                <a:solidFill>
                  <a:srgbClr val="000000"/>
                </a:solidFill>
                <a:latin typeface="Times New Roman"/>
                <a:ea typeface="Calibri"/>
                <a:cs typeface="Times New Roman"/>
              </a:rPr>
              <a:t> </a:t>
            </a:r>
            <a:r>
              <a:rPr lang="tr-TR" sz="2600" dirty="0" err="1">
                <a:solidFill>
                  <a:srgbClr val="000000"/>
                </a:solidFill>
                <a:latin typeface="Times New Roman"/>
                <a:ea typeface="Calibri"/>
                <a:cs typeface="Times New Roman"/>
              </a:rPr>
              <a:t>Civa</a:t>
            </a:r>
            <a:r>
              <a:rPr lang="tr-TR" sz="2600" dirty="0">
                <a:solidFill>
                  <a:srgbClr val="000000"/>
                </a:solidFill>
                <a:latin typeface="Times New Roman"/>
                <a:ea typeface="Calibri"/>
                <a:cs typeface="Times New Roman"/>
              </a:rPr>
              <a:t> ile cilt temasından, olayın meydana geldiği alandaki havayı solumaktan, </a:t>
            </a:r>
            <a:r>
              <a:rPr lang="tr-TR" sz="2600" dirty="0" err="1">
                <a:solidFill>
                  <a:srgbClr val="000000"/>
                </a:solidFill>
                <a:latin typeface="Times New Roman"/>
                <a:ea typeface="Calibri"/>
                <a:cs typeface="Times New Roman"/>
              </a:rPr>
              <a:t>civayı</a:t>
            </a:r>
            <a:r>
              <a:rPr lang="tr-TR" sz="2600" dirty="0">
                <a:solidFill>
                  <a:srgbClr val="000000"/>
                </a:solidFill>
                <a:latin typeface="Times New Roman"/>
                <a:ea typeface="Calibri"/>
                <a:cs typeface="Times New Roman"/>
              </a:rPr>
              <a:t> elektrik süpürgesi gibi cihazlarla temizlemeye çalışmaktan kaçınılmalıdır. </a:t>
            </a:r>
            <a:endParaRPr lang="tr-TR" sz="2600" dirty="0">
              <a:ea typeface="Calibri"/>
              <a:cs typeface="Times New Roman"/>
            </a:endParaRPr>
          </a:p>
          <a:p>
            <a:pPr marL="0" indent="0" algn="just">
              <a:lnSpc>
                <a:spcPct val="120000"/>
              </a:lnSpc>
              <a:spcAft>
                <a:spcPts val="200"/>
              </a:spcAft>
              <a:buNone/>
            </a:pPr>
            <a:r>
              <a:rPr lang="tr-TR" sz="2600" dirty="0">
                <a:solidFill>
                  <a:srgbClr val="000000"/>
                </a:solidFill>
                <a:latin typeface="Times New Roman"/>
                <a:ea typeface="Calibri"/>
              </a:rPr>
              <a:t>   </a:t>
            </a:r>
            <a:r>
              <a:rPr lang="tr-TR" sz="2600" b="1" dirty="0">
                <a:solidFill>
                  <a:srgbClr val="000000"/>
                </a:solidFill>
                <a:latin typeface="Times New Roman"/>
                <a:ea typeface="Calibri"/>
              </a:rPr>
              <a:t>f)</a:t>
            </a:r>
            <a:r>
              <a:rPr lang="tr-TR" sz="2600" dirty="0">
                <a:solidFill>
                  <a:srgbClr val="000000"/>
                </a:solidFill>
                <a:latin typeface="Times New Roman"/>
                <a:ea typeface="Calibri"/>
              </a:rPr>
              <a:t> Odanın dışarıya açılan kapı ve pencereleri açılarak oda havalandırılmalıdır. Havalandır</a:t>
            </a:r>
            <a:r>
              <a:rPr lang="tr-TR" sz="2900" dirty="0">
                <a:solidFill>
                  <a:srgbClr val="000000"/>
                </a:solidFill>
                <a:latin typeface="Times New Roman"/>
                <a:ea typeface="Calibri"/>
              </a:rPr>
              <a:t>ma işlemine en az 2 gün devam edilmelidir. </a:t>
            </a:r>
            <a:endParaRPr lang="tr-TR" sz="2900" dirty="0">
              <a:latin typeface="Times New Roman"/>
              <a:ea typeface="Times New Roman"/>
            </a:endParaRPr>
          </a:p>
          <a:p>
            <a:pPr marL="0" indent="0">
              <a:buNone/>
            </a:pPr>
            <a:endParaRPr lang="tr-TR" dirty="0"/>
          </a:p>
        </p:txBody>
      </p:sp>
    </p:spTree>
    <p:extLst>
      <p:ext uri="{BB962C8B-B14F-4D97-AF65-F5344CB8AC3E}">
        <p14:creationId xmlns:p14="http://schemas.microsoft.com/office/powerpoint/2010/main" val="4178592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1584" y="476673"/>
            <a:ext cx="6912768" cy="5112568"/>
          </a:xfrm>
        </p:spPr>
        <p:txBody>
          <a:bodyPr>
            <a:normAutofit fontScale="62500" lnSpcReduction="20000"/>
          </a:bodyPr>
          <a:lstStyle/>
          <a:p>
            <a:pPr marL="269875" indent="0" algn="just">
              <a:lnSpc>
                <a:spcPct val="120000"/>
              </a:lnSpc>
              <a:spcAft>
                <a:spcPts val="200"/>
              </a:spcAft>
              <a:buNone/>
            </a:pPr>
            <a:r>
              <a:rPr lang="tr-TR" b="1" dirty="0">
                <a:solidFill>
                  <a:srgbClr val="000000"/>
                </a:solidFill>
                <a:latin typeface="Times New Roman"/>
                <a:ea typeface="Calibri"/>
              </a:rPr>
              <a:t>   f) </a:t>
            </a:r>
            <a:r>
              <a:rPr lang="tr-TR" dirty="0">
                <a:solidFill>
                  <a:srgbClr val="000000"/>
                </a:solidFill>
                <a:latin typeface="Times New Roman"/>
                <a:ea typeface="Calibri"/>
              </a:rPr>
              <a:t>El ve bileklerdeki tüm metaller çıkarılarak civanın metalleri etkilemesi önlenmelidir. </a:t>
            </a:r>
            <a:endParaRPr lang="tr-TR" sz="3600" dirty="0">
              <a:latin typeface="Times New Roman"/>
              <a:ea typeface="Times New Roman"/>
            </a:endParaRPr>
          </a:p>
          <a:p>
            <a:pPr marL="269875" indent="0" algn="just">
              <a:lnSpc>
                <a:spcPct val="120000"/>
              </a:lnSpc>
              <a:spcAft>
                <a:spcPts val="200"/>
              </a:spcAft>
              <a:buNone/>
            </a:pPr>
            <a:r>
              <a:rPr lang="tr-TR" b="1" dirty="0">
                <a:solidFill>
                  <a:srgbClr val="000000"/>
                </a:solidFill>
                <a:latin typeface="Times New Roman"/>
                <a:ea typeface="Calibri"/>
              </a:rPr>
              <a:t>   g) </a:t>
            </a:r>
            <a:r>
              <a:rPr lang="tr-TR" dirty="0">
                <a:solidFill>
                  <a:srgbClr val="000000"/>
                </a:solidFill>
                <a:latin typeface="Times New Roman"/>
                <a:ea typeface="Calibri"/>
              </a:rPr>
              <a:t>Metalik </a:t>
            </a:r>
            <a:r>
              <a:rPr lang="tr-TR" dirty="0" err="1">
                <a:solidFill>
                  <a:srgbClr val="000000"/>
                </a:solidFill>
                <a:latin typeface="Times New Roman"/>
                <a:ea typeface="Calibri"/>
              </a:rPr>
              <a:t>civa</a:t>
            </a:r>
            <a:r>
              <a:rPr lang="tr-TR" dirty="0">
                <a:solidFill>
                  <a:srgbClr val="000000"/>
                </a:solidFill>
                <a:latin typeface="Times New Roman"/>
                <a:ea typeface="Calibri"/>
              </a:rPr>
              <a:t> boncukları, plastik bir kürek veya kart yardımı ile </a:t>
            </a:r>
            <a:r>
              <a:rPr lang="tr-TR" dirty="0" err="1">
                <a:solidFill>
                  <a:srgbClr val="000000"/>
                </a:solidFill>
                <a:latin typeface="Times New Roman"/>
                <a:ea typeface="Calibri"/>
              </a:rPr>
              <a:t>biraraya</a:t>
            </a:r>
            <a:r>
              <a:rPr lang="tr-TR" dirty="0">
                <a:solidFill>
                  <a:srgbClr val="000000"/>
                </a:solidFill>
                <a:latin typeface="Times New Roman"/>
                <a:ea typeface="Calibri"/>
              </a:rPr>
              <a:t> toplanmalı, tüm </a:t>
            </a:r>
            <a:r>
              <a:rPr lang="tr-TR" dirty="0" err="1">
                <a:solidFill>
                  <a:srgbClr val="000000"/>
                </a:solidFill>
                <a:latin typeface="Times New Roman"/>
                <a:ea typeface="Calibri"/>
              </a:rPr>
              <a:t>civa</a:t>
            </a:r>
            <a:r>
              <a:rPr lang="tr-TR" dirty="0">
                <a:solidFill>
                  <a:srgbClr val="000000"/>
                </a:solidFill>
                <a:latin typeface="Times New Roman"/>
                <a:ea typeface="Calibri"/>
              </a:rPr>
              <a:t> parçacıklarını kalın plastik yardımı ile cam olmayan plastik bir kap içine koyulmalı, bu plastik kabı da ikinci bir plastik kap ve sonrasında plastik kilitli poşet içerisine konularak üzerine mutlaka </a:t>
            </a:r>
            <a:r>
              <a:rPr lang="tr-TR" dirty="0" err="1">
                <a:solidFill>
                  <a:srgbClr val="000000"/>
                </a:solidFill>
                <a:latin typeface="Times New Roman"/>
                <a:ea typeface="Calibri"/>
              </a:rPr>
              <a:t>civa</a:t>
            </a:r>
            <a:r>
              <a:rPr lang="tr-TR" dirty="0">
                <a:solidFill>
                  <a:srgbClr val="000000"/>
                </a:solidFill>
                <a:latin typeface="Times New Roman"/>
                <a:ea typeface="Calibri"/>
              </a:rPr>
              <a:t> olduğu ve tehlikesini belirten bir not yazılmalıdır. Çevrede toplanamamış olan </a:t>
            </a:r>
            <a:r>
              <a:rPr lang="tr-TR" dirty="0" err="1">
                <a:solidFill>
                  <a:srgbClr val="000000"/>
                </a:solidFill>
                <a:latin typeface="Times New Roman"/>
                <a:ea typeface="Calibri"/>
              </a:rPr>
              <a:t>civa</a:t>
            </a:r>
            <a:r>
              <a:rPr lang="tr-TR" dirty="0">
                <a:solidFill>
                  <a:srgbClr val="000000"/>
                </a:solidFill>
                <a:latin typeface="Times New Roman"/>
                <a:ea typeface="Calibri"/>
              </a:rPr>
              <a:t> parçacıklarını </a:t>
            </a:r>
            <a:r>
              <a:rPr lang="tr-TR" dirty="0" err="1">
                <a:solidFill>
                  <a:srgbClr val="000000"/>
                </a:solidFill>
                <a:latin typeface="Times New Roman"/>
                <a:ea typeface="Calibri"/>
              </a:rPr>
              <a:t>izolebant</a:t>
            </a:r>
            <a:r>
              <a:rPr lang="tr-TR" dirty="0">
                <a:solidFill>
                  <a:srgbClr val="000000"/>
                </a:solidFill>
                <a:latin typeface="Times New Roman"/>
                <a:ea typeface="Calibri"/>
              </a:rPr>
              <a:t> yardımı ile toparlayarak, çevrede hiç </a:t>
            </a:r>
            <a:r>
              <a:rPr lang="tr-TR" dirty="0" err="1">
                <a:solidFill>
                  <a:srgbClr val="000000"/>
                </a:solidFill>
                <a:latin typeface="Times New Roman"/>
                <a:ea typeface="Calibri"/>
              </a:rPr>
              <a:t>civa</a:t>
            </a:r>
            <a:r>
              <a:rPr lang="tr-TR" dirty="0">
                <a:solidFill>
                  <a:srgbClr val="000000"/>
                </a:solidFill>
                <a:latin typeface="Times New Roman"/>
                <a:ea typeface="Calibri"/>
              </a:rPr>
              <a:t> kalıntısı kalmadığından emin olunmalıdır. </a:t>
            </a:r>
            <a:endParaRPr lang="tr-TR" sz="3600" dirty="0">
              <a:latin typeface="Times New Roman"/>
              <a:ea typeface="Times New Roman"/>
            </a:endParaRPr>
          </a:p>
          <a:p>
            <a:pPr marL="269875" indent="0" algn="just">
              <a:lnSpc>
                <a:spcPct val="120000"/>
              </a:lnSpc>
              <a:spcAft>
                <a:spcPts val="200"/>
              </a:spcAft>
              <a:buNone/>
            </a:pPr>
            <a:r>
              <a:rPr lang="tr-TR" b="1" dirty="0">
                <a:solidFill>
                  <a:srgbClr val="000000"/>
                </a:solidFill>
                <a:latin typeface="Times New Roman"/>
                <a:ea typeface="Calibri"/>
              </a:rPr>
              <a:t>    h) </a:t>
            </a:r>
            <a:r>
              <a:rPr lang="tr-TR" dirty="0">
                <a:solidFill>
                  <a:srgbClr val="000000"/>
                </a:solidFill>
                <a:latin typeface="Times New Roman"/>
                <a:ea typeface="Calibri"/>
              </a:rPr>
              <a:t>Civanın dökülmüş olduğu alana toz kükürt veya çinko serpilerek, civanın bağlanması sağlanmalıdır. Böylece kükürt </a:t>
            </a:r>
            <a:r>
              <a:rPr lang="tr-TR" dirty="0" err="1">
                <a:solidFill>
                  <a:srgbClr val="000000"/>
                </a:solidFill>
                <a:latin typeface="Times New Roman"/>
                <a:ea typeface="Calibri"/>
              </a:rPr>
              <a:t>civa</a:t>
            </a:r>
            <a:r>
              <a:rPr lang="tr-TR" dirty="0">
                <a:solidFill>
                  <a:srgbClr val="000000"/>
                </a:solidFill>
                <a:latin typeface="Times New Roman"/>
                <a:ea typeface="Calibri"/>
              </a:rPr>
              <a:t> ile birleşerek çözünemeyen </a:t>
            </a:r>
            <a:r>
              <a:rPr lang="tr-TR" dirty="0" err="1">
                <a:solidFill>
                  <a:srgbClr val="000000"/>
                </a:solidFill>
                <a:latin typeface="Times New Roman"/>
                <a:ea typeface="Calibri"/>
              </a:rPr>
              <a:t>sülfid</a:t>
            </a:r>
            <a:r>
              <a:rPr lang="tr-TR" dirty="0">
                <a:solidFill>
                  <a:srgbClr val="000000"/>
                </a:solidFill>
                <a:latin typeface="Times New Roman"/>
                <a:ea typeface="Calibri"/>
              </a:rPr>
              <a:t> haline geçecektir.</a:t>
            </a:r>
            <a:endParaRPr lang="tr-TR" sz="3600" dirty="0">
              <a:latin typeface="Times New Roman"/>
              <a:ea typeface="Times New Roman"/>
            </a:endParaRPr>
          </a:p>
          <a:p>
            <a:pPr marL="269875" indent="0" algn="just">
              <a:lnSpc>
                <a:spcPct val="120000"/>
              </a:lnSpc>
              <a:spcAft>
                <a:spcPts val="600"/>
              </a:spcAft>
              <a:buNone/>
            </a:pPr>
            <a:r>
              <a:rPr lang="tr-TR" b="1" dirty="0">
                <a:solidFill>
                  <a:srgbClr val="000000"/>
                </a:solidFill>
                <a:latin typeface="Times New Roman"/>
                <a:ea typeface="Calibri"/>
              </a:rPr>
              <a:t>   ı) </a:t>
            </a:r>
            <a:r>
              <a:rPr lang="tr-TR" dirty="0" err="1">
                <a:solidFill>
                  <a:srgbClr val="000000"/>
                </a:solidFill>
                <a:latin typeface="Times New Roman"/>
                <a:ea typeface="Calibri"/>
              </a:rPr>
              <a:t>Civa</a:t>
            </a:r>
            <a:r>
              <a:rPr lang="tr-TR" dirty="0">
                <a:solidFill>
                  <a:srgbClr val="000000"/>
                </a:solidFill>
                <a:latin typeface="Times New Roman"/>
                <a:ea typeface="Calibri"/>
              </a:rPr>
              <a:t> ile cilt teması olduğunda, temas bölgesi hemen alkali sabun, su ve bir miktar toz kükürt ile yıkanmalıdır. Yıkama suyu lavabolara dökülmemeli ve toplayarak temas etmekten kaçınılmalıdır. </a:t>
            </a:r>
            <a:endParaRPr lang="tr-TR" sz="3600" dirty="0">
              <a:latin typeface="Times New Roman"/>
              <a:ea typeface="Times New Roman"/>
            </a:endParaRPr>
          </a:p>
          <a:p>
            <a:pPr marL="0" indent="0">
              <a:buNone/>
            </a:pPr>
            <a:endParaRPr lang="tr-TR" dirty="0"/>
          </a:p>
        </p:txBody>
      </p:sp>
    </p:spTree>
    <p:extLst>
      <p:ext uri="{BB962C8B-B14F-4D97-AF65-F5344CB8AC3E}">
        <p14:creationId xmlns:p14="http://schemas.microsoft.com/office/powerpoint/2010/main" val="1154749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260649"/>
            <a:ext cx="6840760" cy="5865515"/>
          </a:xfrm>
        </p:spPr>
        <p:txBody>
          <a:bodyPr>
            <a:normAutofit fontScale="55000" lnSpcReduction="20000"/>
          </a:bodyPr>
          <a:lstStyle/>
          <a:p>
            <a:pPr marL="0" indent="0" algn="ctr">
              <a:lnSpc>
                <a:spcPct val="110000"/>
              </a:lnSpc>
              <a:spcBef>
                <a:spcPts val="1200"/>
              </a:spcBef>
              <a:spcAft>
                <a:spcPts val="600"/>
              </a:spcAft>
              <a:buNone/>
            </a:pPr>
            <a:r>
              <a:rPr lang="tr-TR" sz="3800" b="1" dirty="0">
                <a:solidFill>
                  <a:srgbClr val="00B0F0"/>
                </a:solidFill>
                <a:latin typeface="Times New Roman"/>
                <a:ea typeface="Calibri"/>
                <a:cs typeface="Times New Roman"/>
              </a:rPr>
              <a:t>BAZI ÇOK KULLANILAN LABORATUVAR CİHAZLARINA AİT GÜVENLİK ÖNLEMLERİ</a:t>
            </a:r>
            <a:endParaRPr lang="tr-TR" sz="3800" dirty="0">
              <a:solidFill>
                <a:srgbClr val="00B0F0"/>
              </a:solidFill>
              <a:ea typeface="Calibri"/>
              <a:cs typeface="Times New Roman"/>
            </a:endParaRPr>
          </a:p>
          <a:p>
            <a:pPr marL="0" indent="0" algn="just">
              <a:lnSpc>
                <a:spcPct val="110000"/>
              </a:lnSpc>
              <a:spcBef>
                <a:spcPts val="1200"/>
              </a:spcBef>
              <a:spcAft>
                <a:spcPts val="200"/>
              </a:spcAft>
              <a:buNone/>
            </a:pPr>
            <a:r>
              <a:rPr lang="tr-TR" sz="2900" b="1" dirty="0">
                <a:solidFill>
                  <a:srgbClr val="000000"/>
                </a:solidFill>
                <a:latin typeface="Times New Roman"/>
                <a:ea typeface="Calibri"/>
                <a:cs typeface="Times New Roman"/>
              </a:rPr>
              <a:t>1) </a:t>
            </a:r>
            <a:r>
              <a:rPr lang="tr-TR" sz="2900" b="1" dirty="0" err="1">
                <a:solidFill>
                  <a:srgbClr val="000000"/>
                </a:solidFill>
                <a:latin typeface="Times New Roman"/>
                <a:ea typeface="Calibri"/>
                <a:cs typeface="Times New Roman"/>
              </a:rPr>
              <a:t>pH</a:t>
            </a:r>
            <a:r>
              <a:rPr lang="tr-TR" sz="2900" b="1" dirty="0">
                <a:solidFill>
                  <a:srgbClr val="000000"/>
                </a:solidFill>
                <a:latin typeface="Times New Roman"/>
                <a:ea typeface="Calibri"/>
                <a:cs typeface="Times New Roman"/>
              </a:rPr>
              <a:t> Metre </a:t>
            </a:r>
            <a:endParaRPr lang="tr-TR" sz="2900" dirty="0">
              <a:ea typeface="Calibri"/>
              <a:cs typeface="Times New Roman"/>
            </a:endParaRPr>
          </a:p>
          <a:p>
            <a:pPr marL="269875" indent="0" algn="just">
              <a:lnSpc>
                <a:spcPct val="170000"/>
              </a:lnSpc>
              <a:spcAft>
                <a:spcPts val="200"/>
              </a:spcAft>
              <a:buNone/>
            </a:pPr>
            <a:r>
              <a:rPr lang="tr-TR" sz="2900" b="1" dirty="0">
                <a:solidFill>
                  <a:srgbClr val="000000"/>
                </a:solidFill>
                <a:latin typeface="Times New Roman"/>
                <a:ea typeface="Calibri"/>
                <a:cs typeface="Times New Roman"/>
              </a:rPr>
              <a:t>   a) </a:t>
            </a:r>
            <a:r>
              <a:rPr lang="tr-TR" sz="2900" dirty="0">
                <a:solidFill>
                  <a:srgbClr val="000000"/>
                </a:solidFill>
                <a:latin typeface="Times New Roman"/>
                <a:ea typeface="Calibri"/>
                <a:cs typeface="Times New Roman"/>
              </a:rPr>
              <a:t>Her </a:t>
            </a:r>
            <a:r>
              <a:rPr lang="tr-TR" sz="2900" dirty="0" err="1">
                <a:solidFill>
                  <a:srgbClr val="000000"/>
                </a:solidFill>
                <a:latin typeface="Times New Roman"/>
                <a:ea typeface="Calibri"/>
                <a:cs typeface="Times New Roman"/>
              </a:rPr>
              <a:t>pHmetre’nin</a:t>
            </a:r>
            <a:r>
              <a:rPr lang="tr-TR" sz="2900" dirty="0">
                <a:solidFill>
                  <a:srgbClr val="000000"/>
                </a:solidFill>
                <a:latin typeface="Times New Roman"/>
                <a:ea typeface="Calibri"/>
                <a:cs typeface="Times New Roman"/>
              </a:rPr>
              <a:t> farklı kalibrasyon yöntemi olduğu bilinmelidir. </a:t>
            </a:r>
            <a:endParaRPr lang="tr-TR" sz="2900" dirty="0">
              <a:ea typeface="Calibri"/>
              <a:cs typeface="Times New Roman"/>
            </a:endParaRPr>
          </a:p>
          <a:p>
            <a:pPr marL="269875" indent="0" algn="just">
              <a:lnSpc>
                <a:spcPct val="170000"/>
              </a:lnSpc>
              <a:spcAft>
                <a:spcPts val="200"/>
              </a:spcAft>
              <a:buNone/>
            </a:pPr>
            <a:r>
              <a:rPr lang="tr-TR" sz="2900" b="1" dirty="0">
                <a:solidFill>
                  <a:srgbClr val="000000"/>
                </a:solidFill>
                <a:latin typeface="Times New Roman"/>
                <a:ea typeface="Calibri"/>
                <a:cs typeface="Times New Roman"/>
              </a:rPr>
              <a:t>   b) </a:t>
            </a:r>
            <a:r>
              <a:rPr lang="tr-TR" sz="2900" dirty="0">
                <a:solidFill>
                  <a:srgbClr val="000000"/>
                </a:solidFill>
                <a:latin typeface="Times New Roman"/>
                <a:ea typeface="Calibri"/>
                <a:cs typeface="Times New Roman"/>
              </a:rPr>
              <a:t>Kalibrasyon çözeltileri (</a:t>
            </a:r>
            <a:r>
              <a:rPr lang="tr-TR" sz="2900" dirty="0" err="1">
                <a:solidFill>
                  <a:srgbClr val="000000"/>
                </a:solidFill>
                <a:latin typeface="Times New Roman"/>
                <a:ea typeface="Calibri"/>
                <a:cs typeface="Times New Roman"/>
              </a:rPr>
              <a:t>pH</a:t>
            </a:r>
            <a:r>
              <a:rPr lang="tr-TR" sz="2900" dirty="0">
                <a:solidFill>
                  <a:srgbClr val="000000"/>
                </a:solidFill>
                <a:latin typeface="Times New Roman"/>
                <a:ea typeface="Calibri"/>
                <a:cs typeface="Times New Roman"/>
              </a:rPr>
              <a:t> ayarı için) temiz tutulmalıdır. Çözeltinin temiz kalması için elektrot </a:t>
            </a:r>
            <a:r>
              <a:rPr lang="tr-TR" sz="2900" dirty="0" err="1">
                <a:solidFill>
                  <a:srgbClr val="000000"/>
                </a:solidFill>
                <a:latin typeface="Times New Roman"/>
                <a:ea typeface="Calibri"/>
                <a:cs typeface="Times New Roman"/>
              </a:rPr>
              <a:t>probu</a:t>
            </a:r>
            <a:r>
              <a:rPr lang="tr-TR" sz="2900" dirty="0">
                <a:solidFill>
                  <a:srgbClr val="000000"/>
                </a:solidFill>
                <a:latin typeface="Times New Roman"/>
                <a:ea typeface="Calibri"/>
                <a:cs typeface="Times New Roman"/>
              </a:rPr>
              <a:t> </a:t>
            </a:r>
            <a:r>
              <a:rPr lang="tr-TR" sz="2900" dirty="0" err="1">
                <a:solidFill>
                  <a:srgbClr val="000000"/>
                </a:solidFill>
                <a:latin typeface="Times New Roman"/>
                <a:ea typeface="Calibri"/>
                <a:cs typeface="Times New Roman"/>
              </a:rPr>
              <a:t>distile</a:t>
            </a:r>
            <a:r>
              <a:rPr lang="tr-TR" sz="2900" dirty="0">
                <a:solidFill>
                  <a:srgbClr val="000000"/>
                </a:solidFill>
                <a:latin typeface="Times New Roman"/>
                <a:ea typeface="Calibri"/>
                <a:cs typeface="Times New Roman"/>
              </a:rPr>
              <a:t> suyla iyice yıkanıp kurulandıktan sonra kalibrasyon çözeltilerine daldırılmalıdır. Kurulama işlemlerinde çok yumuşak kağıtlar kullanılmalıdır. </a:t>
            </a:r>
            <a:endParaRPr lang="tr-TR" sz="2900" dirty="0">
              <a:ea typeface="Calibri"/>
              <a:cs typeface="Times New Roman"/>
            </a:endParaRPr>
          </a:p>
          <a:p>
            <a:pPr marL="269875" indent="0" algn="just">
              <a:lnSpc>
                <a:spcPct val="170000"/>
              </a:lnSpc>
              <a:spcAft>
                <a:spcPts val="200"/>
              </a:spcAft>
              <a:buNone/>
            </a:pPr>
            <a:r>
              <a:rPr lang="tr-TR" sz="2900" b="1" dirty="0">
                <a:solidFill>
                  <a:srgbClr val="000000"/>
                </a:solidFill>
                <a:latin typeface="Times New Roman"/>
                <a:ea typeface="Calibri"/>
                <a:cs typeface="Times New Roman"/>
              </a:rPr>
              <a:t>   c) </a:t>
            </a:r>
            <a:r>
              <a:rPr lang="tr-TR" sz="2900" dirty="0">
                <a:solidFill>
                  <a:srgbClr val="000000"/>
                </a:solidFill>
                <a:latin typeface="Times New Roman"/>
                <a:ea typeface="Calibri"/>
                <a:cs typeface="Times New Roman"/>
              </a:rPr>
              <a:t>Kalibre edilmiş </a:t>
            </a:r>
            <a:r>
              <a:rPr lang="tr-TR" sz="2900" dirty="0" err="1">
                <a:solidFill>
                  <a:srgbClr val="000000"/>
                </a:solidFill>
                <a:latin typeface="Times New Roman"/>
                <a:ea typeface="Calibri"/>
                <a:cs typeface="Times New Roman"/>
              </a:rPr>
              <a:t>pHmetre</a:t>
            </a:r>
            <a:r>
              <a:rPr lang="tr-TR" sz="2900" dirty="0">
                <a:solidFill>
                  <a:srgbClr val="000000"/>
                </a:solidFill>
                <a:latin typeface="Times New Roman"/>
                <a:ea typeface="Calibri"/>
                <a:cs typeface="Times New Roman"/>
              </a:rPr>
              <a:t> gün boyunca kapatılmamalıdır. Elektrik kesilmesi durumunda </a:t>
            </a:r>
            <a:r>
              <a:rPr lang="tr-TR" sz="2900" dirty="0" err="1">
                <a:solidFill>
                  <a:srgbClr val="000000"/>
                </a:solidFill>
                <a:latin typeface="Times New Roman"/>
                <a:ea typeface="Calibri"/>
                <a:cs typeface="Times New Roman"/>
              </a:rPr>
              <a:t>pHmetre</a:t>
            </a:r>
            <a:r>
              <a:rPr lang="tr-TR" sz="2900" dirty="0">
                <a:solidFill>
                  <a:srgbClr val="000000"/>
                </a:solidFill>
                <a:latin typeface="Times New Roman"/>
                <a:ea typeface="Calibri"/>
                <a:cs typeface="Times New Roman"/>
              </a:rPr>
              <a:t> yeniden kalibre edilmelidir. Ölçüm sırasında elektrot </a:t>
            </a:r>
            <a:r>
              <a:rPr lang="tr-TR" sz="2900" dirty="0" err="1">
                <a:solidFill>
                  <a:srgbClr val="000000"/>
                </a:solidFill>
                <a:latin typeface="Times New Roman"/>
                <a:ea typeface="Calibri"/>
                <a:cs typeface="Times New Roman"/>
              </a:rPr>
              <a:t>probu</a:t>
            </a:r>
            <a:r>
              <a:rPr lang="tr-TR" sz="2900" dirty="0">
                <a:solidFill>
                  <a:srgbClr val="000000"/>
                </a:solidFill>
                <a:latin typeface="Times New Roman"/>
                <a:ea typeface="Calibri"/>
                <a:cs typeface="Times New Roman"/>
              </a:rPr>
              <a:t> dik tutulmalıdır. Karıştırma amacıyla manyetik karıştırıcı kullanılmalıdır. </a:t>
            </a:r>
            <a:r>
              <a:rPr lang="tr-TR" sz="2900" dirty="0" err="1">
                <a:solidFill>
                  <a:srgbClr val="000000"/>
                </a:solidFill>
                <a:latin typeface="Times New Roman"/>
                <a:ea typeface="Calibri"/>
                <a:cs typeface="Times New Roman"/>
              </a:rPr>
              <a:t>Magnetin</a:t>
            </a:r>
            <a:r>
              <a:rPr lang="tr-TR" sz="2900" dirty="0">
                <a:solidFill>
                  <a:srgbClr val="000000"/>
                </a:solidFill>
                <a:latin typeface="Times New Roman"/>
                <a:ea typeface="Calibri"/>
                <a:cs typeface="Times New Roman"/>
              </a:rPr>
              <a:t> elektrotlara çarpmamasına dikkat edilmelidir. </a:t>
            </a:r>
            <a:endParaRPr lang="tr-TR" sz="2900" dirty="0">
              <a:ea typeface="Calibri"/>
              <a:cs typeface="Times New Roman"/>
            </a:endParaRPr>
          </a:p>
          <a:p>
            <a:pPr marL="269875" indent="0" algn="just">
              <a:lnSpc>
                <a:spcPct val="170000"/>
              </a:lnSpc>
              <a:spcAft>
                <a:spcPts val="600"/>
              </a:spcAft>
              <a:buNone/>
            </a:pPr>
            <a:r>
              <a:rPr lang="tr-TR" sz="2900" b="1" dirty="0">
                <a:solidFill>
                  <a:srgbClr val="000000"/>
                </a:solidFill>
                <a:latin typeface="Times New Roman"/>
                <a:ea typeface="Calibri"/>
                <a:cs typeface="Times New Roman"/>
              </a:rPr>
              <a:t>   d) </a:t>
            </a:r>
            <a:r>
              <a:rPr lang="tr-TR" sz="2900" dirty="0">
                <a:solidFill>
                  <a:srgbClr val="000000"/>
                </a:solidFill>
                <a:latin typeface="Times New Roman"/>
                <a:ea typeface="Calibri"/>
                <a:cs typeface="Times New Roman"/>
              </a:rPr>
              <a:t>Ölçüm yapılmadığı zamanlarda elektrot </a:t>
            </a:r>
            <a:r>
              <a:rPr lang="tr-TR" sz="2900" dirty="0" err="1">
                <a:solidFill>
                  <a:srgbClr val="000000"/>
                </a:solidFill>
                <a:latin typeface="Times New Roman"/>
                <a:ea typeface="Calibri"/>
                <a:cs typeface="Times New Roman"/>
              </a:rPr>
              <a:t>probunun</a:t>
            </a:r>
            <a:r>
              <a:rPr lang="tr-TR" sz="2900" dirty="0">
                <a:solidFill>
                  <a:srgbClr val="000000"/>
                </a:solidFill>
                <a:latin typeface="Times New Roman"/>
                <a:ea typeface="Calibri"/>
                <a:cs typeface="Times New Roman"/>
              </a:rPr>
              <a:t> koruma çözeltisi içinde durmasına dikkat edilmelidir. </a:t>
            </a:r>
            <a:endParaRPr lang="tr-TR" sz="2900" dirty="0">
              <a:ea typeface="Calibri"/>
              <a:cs typeface="Times New Roman"/>
            </a:endParaRPr>
          </a:p>
          <a:p>
            <a:pPr marL="0" indent="0">
              <a:lnSpc>
                <a:spcPct val="170000"/>
              </a:lnSpc>
              <a:buNone/>
            </a:pPr>
            <a:endParaRPr lang="tr-TR" dirty="0"/>
          </a:p>
        </p:txBody>
      </p:sp>
    </p:spTree>
    <p:extLst>
      <p:ext uri="{BB962C8B-B14F-4D97-AF65-F5344CB8AC3E}">
        <p14:creationId xmlns:p14="http://schemas.microsoft.com/office/powerpoint/2010/main" val="2535097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476673"/>
            <a:ext cx="6912768" cy="5649491"/>
          </a:xfrm>
        </p:spPr>
        <p:txBody>
          <a:bodyPr>
            <a:normAutofit fontScale="55000" lnSpcReduction="20000"/>
          </a:bodyPr>
          <a:lstStyle/>
          <a:p>
            <a:pPr marL="0" indent="0" algn="just">
              <a:lnSpc>
                <a:spcPct val="110000"/>
              </a:lnSpc>
              <a:spcBef>
                <a:spcPts val="1200"/>
              </a:spcBef>
              <a:spcAft>
                <a:spcPts val="600"/>
              </a:spcAft>
              <a:buNone/>
            </a:pPr>
            <a:r>
              <a:rPr lang="tr-TR" b="1" dirty="0">
                <a:latin typeface="Times New Roman"/>
                <a:ea typeface="Calibri"/>
                <a:cs typeface="Times New Roman"/>
              </a:rPr>
              <a:t>2) Hassas terazi </a:t>
            </a:r>
            <a:endParaRPr lang="tr-TR" dirty="0">
              <a:ea typeface="Calibri"/>
              <a:cs typeface="Times New Roman"/>
            </a:endParaRPr>
          </a:p>
          <a:p>
            <a:pPr marL="269875" indent="0" algn="just">
              <a:lnSpc>
                <a:spcPct val="110000"/>
              </a:lnSpc>
              <a:spcAft>
                <a:spcPts val="200"/>
              </a:spcAft>
              <a:buNone/>
            </a:pPr>
            <a:r>
              <a:rPr lang="tr-TR" b="1" dirty="0">
                <a:latin typeface="Times New Roman"/>
                <a:ea typeface="Calibri"/>
                <a:cs typeface="Times New Roman"/>
              </a:rPr>
              <a:t>a) </a:t>
            </a:r>
            <a:r>
              <a:rPr lang="tr-TR" dirty="0">
                <a:latin typeface="Times New Roman"/>
                <a:ea typeface="Calibri"/>
                <a:cs typeface="Times New Roman"/>
              </a:rPr>
              <a:t>Su terazisindeki hava kabarcığı ortalanarak düz bir zemin üzerine oturması sağlanmalıdır. </a:t>
            </a:r>
            <a:endParaRPr lang="tr-TR" dirty="0">
              <a:ea typeface="Calibri"/>
              <a:cs typeface="Times New Roman"/>
            </a:endParaRPr>
          </a:p>
          <a:p>
            <a:pPr marL="269875" indent="0" algn="just">
              <a:lnSpc>
                <a:spcPct val="110000"/>
              </a:lnSpc>
              <a:spcAft>
                <a:spcPts val="200"/>
              </a:spcAft>
              <a:buNone/>
            </a:pPr>
            <a:r>
              <a:rPr lang="tr-TR" b="1" dirty="0">
                <a:latin typeface="Times New Roman"/>
                <a:ea typeface="Calibri"/>
                <a:cs typeface="Times New Roman"/>
              </a:rPr>
              <a:t>b) </a:t>
            </a:r>
            <a:r>
              <a:rPr lang="tr-TR" dirty="0">
                <a:latin typeface="Times New Roman"/>
                <a:ea typeface="Calibri"/>
                <a:cs typeface="Times New Roman"/>
              </a:rPr>
              <a:t>Hassas terazi üzerine ve etrafına kimyasal madde dökülmemesine özen gösterilmelidir. Dökülen kimyasal maddeler fırça ile temizlenmelidir. </a:t>
            </a:r>
            <a:endParaRPr lang="tr-TR" dirty="0">
              <a:ea typeface="Calibri"/>
              <a:cs typeface="Times New Roman"/>
            </a:endParaRPr>
          </a:p>
          <a:p>
            <a:pPr marL="269875" indent="0" algn="just">
              <a:lnSpc>
                <a:spcPct val="110000"/>
              </a:lnSpc>
              <a:spcAft>
                <a:spcPts val="200"/>
              </a:spcAft>
              <a:buNone/>
            </a:pPr>
            <a:r>
              <a:rPr lang="tr-TR" b="1" dirty="0">
                <a:latin typeface="Times New Roman"/>
                <a:ea typeface="Calibri"/>
                <a:cs typeface="Times New Roman"/>
              </a:rPr>
              <a:t>c) </a:t>
            </a:r>
            <a:r>
              <a:rPr lang="tr-TR" dirty="0">
                <a:latin typeface="Times New Roman"/>
                <a:ea typeface="Calibri"/>
                <a:cs typeface="Times New Roman"/>
              </a:rPr>
              <a:t>Kullanılmadığı durumlarda cihaz </a:t>
            </a:r>
            <a:r>
              <a:rPr lang="tr-TR" dirty="0" err="1">
                <a:latin typeface="Times New Roman"/>
                <a:ea typeface="Calibri"/>
                <a:cs typeface="Times New Roman"/>
              </a:rPr>
              <a:t>standby</a:t>
            </a:r>
            <a:r>
              <a:rPr lang="tr-TR" dirty="0">
                <a:latin typeface="Times New Roman"/>
                <a:ea typeface="Calibri"/>
                <a:cs typeface="Times New Roman"/>
              </a:rPr>
              <a:t> (bekleme) konumunda ve kapakları kapalı olmalı </a:t>
            </a:r>
            <a:r>
              <a:rPr lang="tr-TR" dirty="0" err="1">
                <a:latin typeface="Times New Roman"/>
                <a:ea typeface="Calibri"/>
                <a:cs typeface="Times New Roman"/>
              </a:rPr>
              <a:t>vede</a:t>
            </a:r>
            <a:r>
              <a:rPr lang="tr-TR" dirty="0">
                <a:latin typeface="Times New Roman"/>
                <a:ea typeface="Calibri"/>
                <a:cs typeface="Times New Roman"/>
              </a:rPr>
              <a:t> kefenin üzerinde hiçbir ağırlık olmamalıdır. </a:t>
            </a:r>
            <a:endParaRPr lang="tr-TR" dirty="0">
              <a:ea typeface="Calibri"/>
              <a:cs typeface="Times New Roman"/>
            </a:endParaRPr>
          </a:p>
          <a:p>
            <a:pPr marL="269875" indent="0" algn="just">
              <a:lnSpc>
                <a:spcPct val="110000"/>
              </a:lnSpc>
              <a:spcAft>
                <a:spcPts val="200"/>
              </a:spcAft>
              <a:buNone/>
            </a:pPr>
            <a:r>
              <a:rPr lang="tr-TR" b="1" dirty="0">
                <a:latin typeface="Times New Roman"/>
                <a:ea typeface="Calibri"/>
                <a:cs typeface="Times New Roman"/>
              </a:rPr>
              <a:t>d) </a:t>
            </a:r>
            <a:r>
              <a:rPr lang="tr-TR" dirty="0">
                <a:latin typeface="Times New Roman"/>
                <a:ea typeface="Calibri"/>
                <a:cs typeface="Times New Roman"/>
              </a:rPr>
              <a:t>Elektronik yapısının hasar görmemesi için terazinin bulunduğu ortamda su ve diğer uçucu </a:t>
            </a:r>
            <a:r>
              <a:rPr lang="tr-TR" dirty="0" err="1">
                <a:latin typeface="Times New Roman"/>
                <a:ea typeface="Calibri"/>
                <a:cs typeface="Times New Roman"/>
              </a:rPr>
              <a:t>solvent</a:t>
            </a:r>
            <a:r>
              <a:rPr lang="tr-TR" dirty="0">
                <a:latin typeface="Times New Roman"/>
                <a:ea typeface="Calibri"/>
                <a:cs typeface="Times New Roman"/>
              </a:rPr>
              <a:t> buharlarının bulunmaması gerekir.</a:t>
            </a:r>
            <a:endParaRPr lang="tr-TR" dirty="0">
              <a:ea typeface="Calibri"/>
              <a:cs typeface="Times New Roman"/>
            </a:endParaRPr>
          </a:p>
          <a:p>
            <a:pPr marL="269875" indent="0" algn="just">
              <a:lnSpc>
                <a:spcPct val="110000"/>
              </a:lnSpc>
              <a:spcAft>
                <a:spcPts val="200"/>
              </a:spcAft>
              <a:buNone/>
            </a:pPr>
            <a:r>
              <a:rPr lang="tr-TR" b="1" dirty="0">
                <a:latin typeface="Times New Roman"/>
                <a:ea typeface="Calibri"/>
                <a:cs typeface="Times New Roman"/>
              </a:rPr>
              <a:t>e) </a:t>
            </a:r>
            <a:r>
              <a:rPr lang="tr-TR" dirty="0">
                <a:latin typeface="Times New Roman"/>
                <a:ea typeface="Calibri"/>
                <a:cs typeface="Times New Roman"/>
              </a:rPr>
              <a:t>Terazide, terazinin tartım limitinin üzerinde bir ağırlık tartılmamalıdır.</a:t>
            </a:r>
            <a:endParaRPr lang="tr-TR" dirty="0">
              <a:ea typeface="Calibri"/>
              <a:cs typeface="Times New Roman"/>
            </a:endParaRPr>
          </a:p>
          <a:p>
            <a:pPr marL="269875" indent="0" algn="just">
              <a:lnSpc>
                <a:spcPct val="110000"/>
              </a:lnSpc>
              <a:spcAft>
                <a:spcPts val="200"/>
              </a:spcAft>
              <a:buNone/>
            </a:pPr>
            <a:r>
              <a:rPr lang="tr-TR" b="1" dirty="0">
                <a:latin typeface="Times New Roman"/>
                <a:ea typeface="Calibri"/>
                <a:cs typeface="Times New Roman"/>
              </a:rPr>
              <a:t>f) </a:t>
            </a:r>
            <a:r>
              <a:rPr lang="tr-TR" dirty="0">
                <a:latin typeface="Times New Roman"/>
                <a:ea typeface="Calibri"/>
                <a:cs typeface="Times New Roman"/>
              </a:rPr>
              <a:t>Terazinin ayarının bozulmaması için terazinin oturduğu zeminin mümkün olduğunca hareket ettirilmemesine dikkat edilmelidir.</a:t>
            </a:r>
            <a:endParaRPr lang="tr-TR" dirty="0">
              <a:ea typeface="Calibri"/>
              <a:cs typeface="Times New Roman"/>
            </a:endParaRPr>
          </a:p>
          <a:p>
            <a:pPr marL="269875" indent="0" algn="just">
              <a:lnSpc>
                <a:spcPct val="110000"/>
              </a:lnSpc>
              <a:spcAft>
                <a:spcPts val="600"/>
              </a:spcAft>
              <a:buNone/>
            </a:pPr>
            <a:r>
              <a:rPr lang="tr-TR" b="1" dirty="0">
                <a:latin typeface="Times New Roman"/>
                <a:ea typeface="Calibri"/>
                <a:cs typeface="Times New Roman"/>
              </a:rPr>
              <a:t>g) </a:t>
            </a:r>
            <a:r>
              <a:rPr lang="tr-TR" dirty="0">
                <a:latin typeface="Times New Roman"/>
                <a:ea typeface="Calibri"/>
                <a:cs typeface="Times New Roman"/>
              </a:rPr>
              <a:t>Terazi kefesi üzerine yüksek sıcaklıkta tartılacak malzeme (</a:t>
            </a:r>
            <a:r>
              <a:rPr lang="tr-TR" i="1" dirty="0">
                <a:latin typeface="Times New Roman"/>
                <a:ea typeface="Calibri"/>
                <a:cs typeface="Times New Roman"/>
              </a:rPr>
              <a:t>Örneğin</a:t>
            </a:r>
            <a:r>
              <a:rPr lang="tr-TR" dirty="0">
                <a:latin typeface="Times New Roman"/>
                <a:ea typeface="Calibri"/>
                <a:cs typeface="Times New Roman"/>
              </a:rPr>
              <a:t> fırından yeni çıkarılmış soğumamış </a:t>
            </a:r>
            <a:r>
              <a:rPr lang="tr-TR" dirty="0" err="1">
                <a:latin typeface="Times New Roman"/>
                <a:ea typeface="Calibri"/>
                <a:cs typeface="Times New Roman"/>
              </a:rPr>
              <a:t>kroze</a:t>
            </a:r>
            <a:r>
              <a:rPr lang="tr-TR" dirty="0">
                <a:latin typeface="Times New Roman"/>
                <a:ea typeface="Calibri"/>
                <a:cs typeface="Times New Roman"/>
              </a:rPr>
              <a:t>) konulmamasına özen gösterilmelidir.</a:t>
            </a:r>
            <a:endParaRPr lang="tr-TR" dirty="0">
              <a:ea typeface="Calibri"/>
              <a:cs typeface="Times New Roman"/>
            </a:endParaRPr>
          </a:p>
          <a:p>
            <a:pPr marL="0" indent="0">
              <a:buNone/>
            </a:pPr>
            <a:endParaRPr lang="tr-TR" dirty="0"/>
          </a:p>
        </p:txBody>
      </p:sp>
    </p:spTree>
    <p:extLst>
      <p:ext uri="{BB962C8B-B14F-4D97-AF65-F5344CB8AC3E}">
        <p14:creationId xmlns:p14="http://schemas.microsoft.com/office/powerpoint/2010/main" val="906558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55640" y="332657"/>
            <a:ext cx="6768752" cy="5976663"/>
          </a:xfrm>
        </p:spPr>
        <p:txBody>
          <a:bodyPr>
            <a:normAutofit/>
          </a:bodyPr>
          <a:lstStyle/>
          <a:p>
            <a:pPr marL="0" indent="0">
              <a:lnSpc>
                <a:spcPct val="100000"/>
              </a:lnSpc>
              <a:spcAft>
                <a:spcPts val="600"/>
              </a:spcAft>
              <a:buNone/>
            </a:pPr>
            <a:r>
              <a:rPr lang="tr-TR" sz="2500" b="1" dirty="0">
                <a:solidFill>
                  <a:srgbClr val="FF0000"/>
                </a:solidFill>
                <a:latin typeface="Times New Roman"/>
                <a:ea typeface="Calibri"/>
                <a:cs typeface="Times New Roman"/>
              </a:rPr>
              <a:t>LABORATUVAR KAZALARI GENELLİKLE AŞAĞIDAKİ     ETKENLERİNDEN  DOLAYI  MEYDANA GELMEKTEDİR</a:t>
            </a:r>
            <a:endParaRPr lang="tr-TR" sz="1800" dirty="0">
              <a:solidFill>
                <a:srgbClr val="FF0000"/>
              </a:solidFill>
              <a:ea typeface="Calibri"/>
              <a:cs typeface="Times New Roman"/>
            </a:endParaRPr>
          </a:p>
          <a:p>
            <a:pPr>
              <a:lnSpc>
                <a:spcPct val="100000"/>
              </a:lnSpc>
              <a:spcBef>
                <a:spcPts val="0"/>
              </a:spcBef>
              <a:spcAft>
                <a:spcPts val="600"/>
              </a:spcAft>
              <a:buAutoNum type="arabicParenR"/>
            </a:pPr>
            <a:r>
              <a:rPr lang="tr-TR" sz="1800" b="1" dirty="0">
                <a:latin typeface="Times New Roman"/>
                <a:ea typeface="Times New Roman"/>
              </a:rPr>
              <a:t>Bilgi eksikliği: </a:t>
            </a:r>
            <a:r>
              <a:rPr lang="tr-TR" sz="1800" dirty="0">
                <a:latin typeface="Times New Roman"/>
                <a:ea typeface="Times New Roman"/>
              </a:rPr>
              <a:t>Kullanılan madde ve aletler, yapılan deney, deney </a:t>
            </a:r>
          </a:p>
          <a:p>
            <a:pPr marL="0" indent="0">
              <a:lnSpc>
                <a:spcPct val="100000"/>
              </a:lnSpc>
              <a:spcBef>
                <a:spcPts val="0"/>
              </a:spcBef>
              <a:spcAft>
                <a:spcPts val="600"/>
              </a:spcAft>
              <a:buNone/>
            </a:pPr>
            <a:r>
              <a:rPr lang="tr-TR" sz="1800" dirty="0">
                <a:latin typeface="Times New Roman"/>
                <a:ea typeface="Times New Roman"/>
              </a:rPr>
              <a:t>ortamı, deney ortamındaki konum ve davranışlar vb. konularında bilgi </a:t>
            </a:r>
          </a:p>
          <a:p>
            <a:pPr marL="0" indent="0">
              <a:lnSpc>
                <a:spcPct val="100000"/>
              </a:lnSpc>
              <a:spcBef>
                <a:spcPts val="0"/>
              </a:spcBef>
              <a:spcAft>
                <a:spcPts val="600"/>
              </a:spcAft>
              <a:buNone/>
            </a:pPr>
            <a:r>
              <a:rPr lang="tr-TR" sz="1800" dirty="0">
                <a:latin typeface="Times New Roman"/>
                <a:ea typeface="Times New Roman"/>
              </a:rPr>
              <a:t>eksikliğinin olması. </a:t>
            </a:r>
          </a:p>
          <a:p>
            <a:pPr>
              <a:lnSpc>
                <a:spcPct val="100000"/>
              </a:lnSpc>
              <a:spcBef>
                <a:spcPts val="0"/>
              </a:spcBef>
              <a:spcAft>
                <a:spcPts val="600"/>
              </a:spcAft>
              <a:buAutoNum type="arabicParenR" startAt="2"/>
            </a:pPr>
            <a:r>
              <a:rPr lang="tr-TR" sz="1800" b="1" dirty="0">
                <a:latin typeface="Times New Roman"/>
                <a:ea typeface="Times New Roman"/>
              </a:rPr>
              <a:t>Aşırı güven: </a:t>
            </a:r>
            <a:r>
              <a:rPr lang="tr-TR" sz="1800" dirty="0">
                <a:latin typeface="Times New Roman"/>
                <a:ea typeface="Times New Roman"/>
              </a:rPr>
              <a:t>Sorumluların veya öğrencilerin </a:t>
            </a:r>
          </a:p>
          <a:p>
            <a:pPr marL="0" indent="0">
              <a:lnSpc>
                <a:spcPct val="100000"/>
              </a:lnSpc>
              <a:spcBef>
                <a:spcPts val="0"/>
              </a:spcBef>
              <a:spcAft>
                <a:spcPts val="600"/>
              </a:spcAft>
              <a:buNone/>
            </a:pPr>
            <a:r>
              <a:rPr lang="tr-TR" sz="1800" dirty="0">
                <a:latin typeface="Times New Roman"/>
                <a:ea typeface="Times New Roman"/>
              </a:rPr>
              <a:t>daha önce defalarca yaptığı bir deneyi, gözü kapalı </a:t>
            </a:r>
          </a:p>
          <a:p>
            <a:pPr marL="0" indent="0">
              <a:lnSpc>
                <a:spcPct val="100000"/>
              </a:lnSpc>
              <a:spcBef>
                <a:spcPts val="0"/>
              </a:spcBef>
              <a:spcAft>
                <a:spcPts val="600"/>
              </a:spcAft>
              <a:buNone/>
            </a:pPr>
            <a:r>
              <a:rPr lang="tr-TR" sz="1800" dirty="0">
                <a:latin typeface="Times New Roman"/>
                <a:ea typeface="Times New Roman"/>
              </a:rPr>
              <a:t>olarak yapabileceği düşüncesine  kapılması. </a:t>
            </a:r>
          </a:p>
          <a:p>
            <a:pPr marL="0" indent="0">
              <a:lnSpc>
                <a:spcPct val="100000"/>
              </a:lnSpc>
              <a:spcBef>
                <a:spcPts val="0"/>
              </a:spcBef>
              <a:spcAft>
                <a:spcPts val="600"/>
              </a:spcAft>
              <a:buNone/>
            </a:pPr>
            <a:endParaRPr lang="tr-TR" sz="1800" b="1" dirty="0">
              <a:latin typeface="Times New Roman"/>
              <a:ea typeface="Times New Roman"/>
            </a:endParaRPr>
          </a:p>
          <a:p>
            <a:pPr marL="0" indent="0">
              <a:lnSpc>
                <a:spcPct val="100000"/>
              </a:lnSpc>
              <a:spcBef>
                <a:spcPts val="0"/>
              </a:spcBef>
              <a:spcAft>
                <a:spcPts val="600"/>
              </a:spcAft>
              <a:buNone/>
            </a:pPr>
            <a:r>
              <a:rPr lang="tr-TR" sz="1800" b="1" dirty="0">
                <a:latin typeface="Times New Roman"/>
                <a:ea typeface="Times New Roman"/>
              </a:rPr>
              <a:t>3)</a:t>
            </a:r>
            <a:r>
              <a:rPr lang="tr-TR" sz="1800" dirty="0">
                <a:latin typeface="Times New Roman"/>
                <a:ea typeface="Times New Roman"/>
              </a:rPr>
              <a:t> </a:t>
            </a:r>
            <a:r>
              <a:rPr lang="tr-TR" sz="1800" b="1" dirty="0">
                <a:latin typeface="Times New Roman"/>
                <a:ea typeface="Times New Roman"/>
              </a:rPr>
              <a:t>Dikkatsizlik ve ihmal: </a:t>
            </a:r>
            <a:r>
              <a:rPr lang="tr-TR" sz="1800" dirty="0">
                <a:latin typeface="Times New Roman"/>
                <a:ea typeface="Times New Roman"/>
              </a:rPr>
              <a:t>Tehlike yaratabilecek maddelerin ve              </a:t>
            </a:r>
            <a:r>
              <a:rPr lang="tr-TR" sz="1800" dirty="0">
                <a:solidFill>
                  <a:srgbClr val="000000"/>
                </a:solidFill>
                <a:latin typeface="Times New Roman"/>
                <a:ea typeface="Times New Roman"/>
              </a:rPr>
              <a:t>deney aletlerin açıkta bırakılması, prizlerin güvenlik altına alınmaması, gerekli kontrollerin zamanında yapılmaması, elektrik kablo uçlarının açık bırakılması, güvenliği tehlikeye düşürecek şekilde ihmalkar tavırlar içerisinde olunması ve koruyucu güvenlik önlemlerinin ve aletlerinin kullanılmaması. </a:t>
            </a:r>
            <a:endParaRPr lang="tr-TR" sz="1800" dirty="0">
              <a:latin typeface="Times New Roman"/>
              <a:ea typeface="Times New Roman"/>
            </a:endParaRPr>
          </a:p>
          <a:p>
            <a:pPr marL="0" indent="0">
              <a:buNone/>
            </a:pPr>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0176" y="2636912"/>
            <a:ext cx="1800200"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45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83632" y="1124745"/>
            <a:ext cx="6552728" cy="5649491"/>
          </a:xfrm>
        </p:spPr>
        <p:txBody>
          <a:bodyPr>
            <a:normAutofit/>
          </a:bodyPr>
          <a:lstStyle/>
          <a:p>
            <a:pPr marL="0" indent="0" algn="just">
              <a:lnSpc>
                <a:spcPct val="110000"/>
              </a:lnSpc>
              <a:spcBef>
                <a:spcPts val="1200"/>
              </a:spcBef>
              <a:spcAft>
                <a:spcPts val="600"/>
              </a:spcAft>
              <a:buNone/>
            </a:pPr>
            <a:r>
              <a:rPr lang="tr-TR" sz="1800" b="1" dirty="0">
                <a:latin typeface="Times New Roman"/>
                <a:ea typeface="Calibri"/>
                <a:cs typeface="Times New Roman"/>
              </a:rPr>
              <a:t>3) Su banyosu </a:t>
            </a:r>
            <a:endParaRPr lang="tr-TR" sz="1800" dirty="0">
              <a:ea typeface="Calibri"/>
              <a:cs typeface="Times New Roman"/>
            </a:endParaRPr>
          </a:p>
          <a:p>
            <a:pPr marL="269875" indent="0" algn="just">
              <a:lnSpc>
                <a:spcPct val="110000"/>
              </a:lnSpc>
              <a:spcAft>
                <a:spcPts val="200"/>
              </a:spcAft>
              <a:buNone/>
            </a:pPr>
            <a:r>
              <a:rPr lang="tr-TR" sz="1800" b="1" dirty="0">
                <a:latin typeface="Times New Roman"/>
                <a:ea typeface="Calibri"/>
                <a:cs typeface="Times New Roman"/>
              </a:rPr>
              <a:t>a) </a:t>
            </a:r>
            <a:r>
              <a:rPr lang="tr-TR" sz="1800" dirty="0">
                <a:latin typeface="Times New Roman"/>
                <a:ea typeface="Calibri"/>
                <a:cs typeface="Times New Roman"/>
              </a:rPr>
              <a:t>Su banyosundaki su seviyesi sık sık kontrol edilmeli ve düşükse </a:t>
            </a:r>
            <a:r>
              <a:rPr lang="tr-TR" sz="1800" dirty="0" err="1">
                <a:latin typeface="Times New Roman"/>
                <a:ea typeface="Calibri"/>
                <a:cs typeface="Times New Roman"/>
              </a:rPr>
              <a:t>distile</a:t>
            </a:r>
            <a:r>
              <a:rPr lang="tr-TR" sz="1800" dirty="0">
                <a:latin typeface="Times New Roman"/>
                <a:ea typeface="Calibri"/>
                <a:cs typeface="Times New Roman"/>
              </a:rPr>
              <a:t> su ile tamamlanmalıdır. İçindeki suyun tamamen bitmesi çok ciddi zararlara neden olabilir.</a:t>
            </a:r>
            <a:endParaRPr lang="tr-TR" sz="1800" dirty="0">
              <a:ea typeface="Calibri"/>
              <a:cs typeface="Times New Roman"/>
            </a:endParaRPr>
          </a:p>
          <a:p>
            <a:pPr marL="269875" indent="0" algn="just">
              <a:lnSpc>
                <a:spcPct val="110000"/>
              </a:lnSpc>
              <a:spcAft>
                <a:spcPts val="200"/>
              </a:spcAft>
              <a:buNone/>
            </a:pPr>
            <a:r>
              <a:rPr lang="tr-TR" sz="1800" b="1" dirty="0">
                <a:latin typeface="Times New Roman"/>
                <a:ea typeface="Calibri"/>
                <a:cs typeface="Times New Roman"/>
              </a:rPr>
              <a:t>b)</a:t>
            </a:r>
            <a:r>
              <a:rPr lang="tr-TR" sz="1800" dirty="0">
                <a:latin typeface="Times New Roman"/>
                <a:ea typeface="Calibri"/>
                <a:cs typeface="Times New Roman"/>
              </a:rPr>
              <a:t> Su banyosu cihazı ile çalışılırken buhara dikkat edilmeli; gerekli koruyucu malzemeler kullanılmalıdır. </a:t>
            </a:r>
            <a:endParaRPr lang="tr-TR" sz="1800" dirty="0">
              <a:ea typeface="Calibri"/>
              <a:cs typeface="Times New Roman"/>
            </a:endParaRPr>
          </a:p>
          <a:p>
            <a:pPr marL="269875" indent="0" algn="just">
              <a:lnSpc>
                <a:spcPct val="110000"/>
              </a:lnSpc>
              <a:spcAft>
                <a:spcPts val="200"/>
              </a:spcAft>
              <a:buNone/>
            </a:pPr>
            <a:r>
              <a:rPr lang="tr-TR" sz="1800" b="1" dirty="0">
                <a:latin typeface="Times New Roman"/>
                <a:ea typeface="Calibri"/>
                <a:cs typeface="Times New Roman"/>
              </a:rPr>
              <a:t>c)</a:t>
            </a:r>
            <a:r>
              <a:rPr lang="tr-TR" sz="1800" dirty="0">
                <a:latin typeface="Times New Roman"/>
                <a:ea typeface="Calibri"/>
                <a:cs typeface="Times New Roman"/>
              </a:rPr>
              <a:t>  Su banyosu çalışma bittikten sonra kapatılmalıdır. </a:t>
            </a:r>
            <a:endParaRPr lang="tr-TR" sz="18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149542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11624" y="908721"/>
            <a:ext cx="6696744" cy="4104455"/>
          </a:xfrm>
        </p:spPr>
        <p:txBody>
          <a:bodyPr>
            <a:normAutofit fontScale="62500" lnSpcReduction="20000"/>
          </a:bodyPr>
          <a:lstStyle/>
          <a:p>
            <a:pPr marL="0" indent="0" algn="just">
              <a:lnSpc>
                <a:spcPct val="110000"/>
              </a:lnSpc>
              <a:spcBef>
                <a:spcPts val="1200"/>
              </a:spcBef>
              <a:spcAft>
                <a:spcPts val="600"/>
              </a:spcAft>
              <a:buNone/>
            </a:pPr>
            <a:r>
              <a:rPr lang="tr-TR" sz="2600" b="1" dirty="0">
                <a:latin typeface="Times New Roman"/>
                <a:ea typeface="Calibri"/>
                <a:cs typeface="Times New Roman"/>
              </a:rPr>
              <a:t>4) Çeker ocak </a:t>
            </a:r>
            <a:endParaRPr lang="tr-TR" sz="2600" dirty="0">
              <a:ea typeface="Calibri"/>
              <a:cs typeface="Times New Roman"/>
            </a:endParaRPr>
          </a:p>
          <a:p>
            <a:pPr marL="269875" indent="0" algn="just">
              <a:lnSpc>
                <a:spcPct val="110000"/>
              </a:lnSpc>
              <a:spcAft>
                <a:spcPts val="200"/>
              </a:spcAft>
              <a:buNone/>
            </a:pPr>
            <a:r>
              <a:rPr lang="tr-TR" sz="2600" b="1" dirty="0">
                <a:latin typeface="Times New Roman"/>
                <a:ea typeface="Calibri"/>
                <a:cs typeface="Times New Roman"/>
              </a:rPr>
              <a:t>a) </a:t>
            </a:r>
            <a:r>
              <a:rPr lang="tr-TR" sz="2600" dirty="0">
                <a:latin typeface="Times New Roman"/>
                <a:ea typeface="Calibri"/>
                <a:cs typeface="Times New Roman"/>
              </a:rPr>
              <a:t>Derişik asit, baz ve uçucu çözücülerle çalışılırken, zehirli gazların ve buharların solunmaması için </a:t>
            </a:r>
            <a:r>
              <a:rPr lang="tr-TR" sz="2600" b="1" dirty="0">
                <a:latin typeface="Times New Roman"/>
                <a:ea typeface="Calibri"/>
                <a:cs typeface="Times New Roman"/>
              </a:rPr>
              <a:t>MUTLAKA</a:t>
            </a:r>
            <a:r>
              <a:rPr lang="tr-TR" sz="2600" dirty="0">
                <a:latin typeface="Times New Roman"/>
                <a:ea typeface="Calibri"/>
                <a:cs typeface="Times New Roman"/>
              </a:rPr>
              <a:t> çeker ocak içinde çalışılmalıdır. </a:t>
            </a:r>
            <a:endParaRPr lang="tr-TR" sz="2600" dirty="0">
              <a:ea typeface="Calibri"/>
              <a:cs typeface="Times New Roman"/>
            </a:endParaRPr>
          </a:p>
          <a:p>
            <a:pPr marL="269875" indent="0" algn="just">
              <a:lnSpc>
                <a:spcPct val="110000"/>
              </a:lnSpc>
              <a:spcAft>
                <a:spcPts val="200"/>
              </a:spcAft>
              <a:buNone/>
            </a:pPr>
            <a:r>
              <a:rPr lang="tr-TR" sz="2600" b="1" dirty="0">
                <a:latin typeface="Times New Roman"/>
                <a:ea typeface="Calibri"/>
                <a:cs typeface="Times New Roman"/>
              </a:rPr>
              <a:t>b) </a:t>
            </a:r>
            <a:r>
              <a:rPr lang="tr-TR" sz="2600" dirty="0">
                <a:latin typeface="Times New Roman"/>
                <a:ea typeface="Calibri"/>
                <a:cs typeface="Times New Roman"/>
              </a:rPr>
              <a:t>Çeker ocaklar kullanılmadan önce havalandırma sistemi çalıştırılmalıdır. </a:t>
            </a:r>
            <a:endParaRPr lang="tr-TR" sz="2600" dirty="0">
              <a:ea typeface="Calibri"/>
              <a:cs typeface="Times New Roman"/>
            </a:endParaRPr>
          </a:p>
          <a:p>
            <a:pPr marL="269875" indent="0" algn="just">
              <a:lnSpc>
                <a:spcPct val="110000"/>
              </a:lnSpc>
              <a:spcAft>
                <a:spcPts val="200"/>
              </a:spcAft>
              <a:buNone/>
            </a:pPr>
            <a:r>
              <a:rPr lang="tr-TR" sz="2600" b="1" dirty="0">
                <a:latin typeface="Times New Roman"/>
                <a:ea typeface="Calibri"/>
                <a:cs typeface="Times New Roman"/>
              </a:rPr>
              <a:t>c) </a:t>
            </a:r>
            <a:r>
              <a:rPr lang="tr-TR" sz="2600" dirty="0">
                <a:latin typeface="Times New Roman"/>
                <a:ea typeface="Calibri"/>
                <a:cs typeface="Times New Roman"/>
              </a:rPr>
              <a:t>Çeker ocakta yapılan her türlü işlem sırasında koruyucu gözlük kullanılmalıdır. </a:t>
            </a:r>
            <a:endParaRPr lang="tr-TR" sz="2600" dirty="0">
              <a:ea typeface="Calibri"/>
              <a:cs typeface="Times New Roman"/>
            </a:endParaRPr>
          </a:p>
          <a:p>
            <a:pPr marL="269875" indent="0" algn="just">
              <a:lnSpc>
                <a:spcPct val="110000"/>
              </a:lnSpc>
              <a:spcAft>
                <a:spcPts val="200"/>
              </a:spcAft>
              <a:buNone/>
            </a:pPr>
            <a:r>
              <a:rPr lang="tr-TR" sz="2600" b="1" dirty="0">
                <a:latin typeface="Times New Roman"/>
                <a:ea typeface="Calibri"/>
                <a:cs typeface="Times New Roman"/>
              </a:rPr>
              <a:t>d) </a:t>
            </a:r>
            <a:r>
              <a:rPr lang="tr-TR" sz="2600" dirty="0">
                <a:latin typeface="Times New Roman"/>
                <a:ea typeface="Calibri"/>
                <a:cs typeface="Times New Roman"/>
              </a:rPr>
              <a:t>Organik bileşiklerle çalışılırken ısıtma işlemleri sadece çeker ocaklarda gerçekleştirilmelidir. </a:t>
            </a:r>
            <a:endParaRPr lang="tr-TR" sz="2600" dirty="0">
              <a:ea typeface="Calibri"/>
              <a:cs typeface="Times New Roman"/>
            </a:endParaRPr>
          </a:p>
          <a:p>
            <a:pPr marL="269875" indent="0" algn="just">
              <a:lnSpc>
                <a:spcPct val="110000"/>
              </a:lnSpc>
              <a:spcAft>
                <a:spcPts val="200"/>
              </a:spcAft>
              <a:buNone/>
            </a:pPr>
            <a:r>
              <a:rPr lang="tr-TR" sz="2600" b="1" dirty="0">
                <a:latin typeface="Times New Roman"/>
                <a:ea typeface="Calibri"/>
                <a:cs typeface="Times New Roman"/>
              </a:rPr>
              <a:t>e) </a:t>
            </a:r>
            <a:r>
              <a:rPr lang="tr-TR" sz="2600" dirty="0">
                <a:latin typeface="Times New Roman"/>
                <a:ea typeface="Calibri"/>
                <a:cs typeface="Times New Roman"/>
              </a:rPr>
              <a:t>Çeker ocakla çalışılırken kimyasal maddeler, çeker ocağın ön kısmından en az 15 cm içeriye konulmalıdır ve çeker ocağın camı mümkün olduğunca kapalı tutulmalıdır. </a:t>
            </a:r>
            <a:endParaRPr lang="tr-TR" sz="26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325712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11624" y="1556793"/>
            <a:ext cx="6840760" cy="3384375"/>
          </a:xfrm>
        </p:spPr>
        <p:txBody>
          <a:bodyPr>
            <a:normAutofit fontScale="92500" lnSpcReduction="20000"/>
          </a:bodyPr>
          <a:lstStyle/>
          <a:p>
            <a:pPr marL="0" indent="0" algn="just">
              <a:lnSpc>
                <a:spcPct val="110000"/>
              </a:lnSpc>
              <a:spcBef>
                <a:spcPts val="1200"/>
              </a:spcBef>
              <a:spcAft>
                <a:spcPts val="600"/>
              </a:spcAft>
              <a:buNone/>
            </a:pPr>
            <a:r>
              <a:rPr lang="tr-TR" sz="1900" b="1" dirty="0">
                <a:latin typeface="Times New Roman"/>
                <a:ea typeface="Calibri"/>
                <a:cs typeface="Times New Roman"/>
              </a:rPr>
              <a:t>5) Etüv/Fırın </a:t>
            </a:r>
            <a:endParaRPr lang="tr-TR" sz="1900" dirty="0">
              <a:ea typeface="Calibri"/>
              <a:cs typeface="Times New Roman"/>
            </a:endParaRPr>
          </a:p>
          <a:p>
            <a:pPr marL="269875" indent="0" algn="just">
              <a:lnSpc>
                <a:spcPct val="110000"/>
              </a:lnSpc>
              <a:spcAft>
                <a:spcPts val="200"/>
              </a:spcAft>
              <a:buNone/>
            </a:pPr>
            <a:r>
              <a:rPr lang="tr-TR" sz="1900" b="1" dirty="0">
                <a:latin typeface="Times New Roman"/>
                <a:ea typeface="Calibri"/>
                <a:cs typeface="Times New Roman"/>
              </a:rPr>
              <a:t>a) </a:t>
            </a:r>
            <a:r>
              <a:rPr lang="tr-TR" sz="1900" dirty="0">
                <a:latin typeface="Times New Roman"/>
                <a:ea typeface="Calibri"/>
                <a:cs typeface="Times New Roman"/>
              </a:rPr>
              <a:t>Cihazların kapakları uzun süre açık bırakılmamalıdır. </a:t>
            </a:r>
            <a:endParaRPr lang="tr-TR" sz="1900" dirty="0">
              <a:ea typeface="Calibri"/>
              <a:cs typeface="Times New Roman"/>
            </a:endParaRPr>
          </a:p>
          <a:p>
            <a:pPr marL="269875" indent="0" algn="just">
              <a:lnSpc>
                <a:spcPct val="110000"/>
              </a:lnSpc>
              <a:spcAft>
                <a:spcPts val="200"/>
              </a:spcAft>
              <a:buNone/>
            </a:pPr>
            <a:r>
              <a:rPr lang="tr-TR" sz="1900" b="1" dirty="0">
                <a:latin typeface="Times New Roman"/>
                <a:ea typeface="Calibri"/>
                <a:cs typeface="Times New Roman"/>
              </a:rPr>
              <a:t>b) </a:t>
            </a:r>
            <a:r>
              <a:rPr lang="tr-TR" sz="1900" dirty="0">
                <a:latin typeface="Times New Roman"/>
                <a:ea typeface="Calibri"/>
                <a:cs typeface="Times New Roman"/>
              </a:rPr>
              <a:t>Yüksek sıcaklıkta çalışılırken maşa veya ısıya dayanıklı eldiven kullanılmalıdır. Plastik eldiven </a:t>
            </a:r>
            <a:r>
              <a:rPr lang="tr-TR" sz="1900" b="1" dirty="0">
                <a:latin typeface="Times New Roman"/>
                <a:ea typeface="Calibri"/>
                <a:cs typeface="Times New Roman"/>
              </a:rPr>
              <a:t>KESİNLİKLE</a:t>
            </a:r>
            <a:r>
              <a:rPr lang="tr-TR" sz="1900" dirty="0">
                <a:latin typeface="Times New Roman"/>
                <a:ea typeface="Calibri"/>
                <a:cs typeface="Times New Roman"/>
              </a:rPr>
              <a:t> kullanılmamalıdır. </a:t>
            </a:r>
            <a:endParaRPr lang="tr-TR" sz="1900" dirty="0">
              <a:ea typeface="Calibri"/>
              <a:cs typeface="Times New Roman"/>
            </a:endParaRPr>
          </a:p>
          <a:p>
            <a:pPr marL="269875" indent="0" algn="just">
              <a:lnSpc>
                <a:spcPct val="110000"/>
              </a:lnSpc>
              <a:spcAft>
                <a:spcPts val="200"/>
              </a:spcAft>
              <a:buNone/>
            </a:pPr>
            <a:r>
              <a:rPr lang="tr-TR" sz="1900" b="1" dirty="0">
                <a:latin typeface="Times New Roman"/>
                <a:ea typeface="Calibri"/>
                <a:cs typeface="Times New Roman"/>
              </a:rPr>
              <a:t>c) </a:t>
            </a:r>
            <a:r>
              <a:rPr lang="tr-TR" sz="1900" dirty="0">
                <a:latin typeface="Times New Roman"/>
                <a:ea typeface="Calibri"/>
                <a:cs typeface="Times New Roman"/>
              </a:rPr>
              <a:t>Çözücülerle yıkanan malzemeler, patlama riski nedeniyle kurutulmak üzere etüve konulmamalıdır. </a:t>
            </a:r>
            <a:endParaRPr lang="tr-TR" sz="1900" dirty="0">
              <a:ea typeface="Calibri"/>
              <a:cs typeface="Times New Roman"/>
            </a:endParaRPr>
          </a:p>
          <a:p>
            <a:pPr marL="269875" indent="0" algn="just">
              <a:lnSpc>
                <a:spcPct val="110000"/>
              </a:lnSpc>
              <a:spcAft>
                <a:spcPts val="200"/>
              </a:spcAft>
              <a:buNone/>
            </a:pPr>
            <a:r>
              <a:rPr lang="tr-TR" sz="1900" b="1" dirty="0">
                <a:latin typeface="Times New Roman"/>
                <a:ea typeface="Calibri"/>
                <a:cs typeface="Times New Roman"/>
              </a:rPr>
              <a:t>d) </a:t>
            </a:r>
            <a:r>
              <a:rPr lang="tr-TR" sz="1900" dirty="0">
                <a:latin typeface="Times New Roman"/>
                <a:ea typeface="Calibri"/>
                <a:cs typeface="Times New Roman"/>
              </a:rPr>
              <a:t>Plastik malzemeler etüve konulmamalıdır. </a:t>
            </a:r>
            <a:endParaRPr lang="tr-TR" sz="1900" dirty="0">
              <a:ea typeface="Calibri"/>
              <a:cs typeface="Times New Roman"/>
            </a:endParaRPr>
          </a:p>
          <a:p>
            <a:pPr marL="269875" indent="0" algn="just">
              <a:lnSpc>
                <a:spcPct val="110000"/>
              </a:lnSpc>
              <a:spcAft>
                <a:spcPts val="200"/>
              </a:spcAft>
              <a:buNone/>
            </a:pPr>
            <a:r>
              <a:rPr lang="tr-TR" sz="1900" b="1" dirty="0">
                <a:latin typeface="Times New Roman"/>
                <a:ea typeface="Calibri"/>
                <a:cs typeface="Times New Roman"/>
              </a:rPr>
              <a:t>e) </a:t>
            </a:r>
            <a:r>
              <a:rPr lang="tr-TR" sz="1900" dirty="0">
                <a:latin typeface="Times New Roman"/>
                <a:ea typeface="Calibri"/>
                <a:cs typeface="Times New Roman"/>
              </a:rPr>
              <a:t>Numune kaplarının ve maşanın fırın cidarına değmemesine dikkat edilmelidir. </a:t>
            </a:r>
            <a:endParaRPr lang="tr-TR" sz="19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3918960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39616" y="1196753"/>
            <a:ext cx="6768752" cy="3960439"/>
          </a:xfrm>
        </p:spPr>
        <p:txBody>
          <a:bodyPr>
            <a:normAutofit fontScale="70000" lnSpcReduction="20000"/>
          </a:bodyPr>
          <a:lstStyle/>
          <a:p>
            <a:pPr marL="0" indent="0" algn="just">
              <a:lnSpc>
                <a:spcPct val="110000"/>
              </a:lnSpc>
              <a:spcBef>
                <a:spcPts val="1200"/>
              </a:spcBef>
              <a:spcAft>
                <a:spcPts val="600"/>
              </a:spcAft>
              <a:buNone/>
            </a:pPr>
            <a:r>
              <a:rPr lang="tr-TR" sz="2300" b="1" dirty="0">
                <a:latin typeface="Times New Roman"/>
                <a:ea typeface="Calibri"/>
                <a:cs typeface="Times New Roman"/>
              </a:rPr>
              <a:t>6) Manyetik karıştırıcı-ısıtıcı </a:t>
            </a:r>
            <a:endParaRPr lang="tr-TR" sz="2300" dirty="0">
              <a:ea typeface="Calibri"/>
              <a:cs typeface="Times New Roman"/>
            </a:endParaRPr>
          </a:p>
          <a:p>
            <a:pPr marL="269875" indent="0" algn="just">
              <a:lnSpc>
                <a:spcPct val="110000"/>
              </a:lnSpc>
              <a:spcAft>
                <a:spcPts val="200"/>
              </a:spcAft>
              <a:buNone/>
            </a:pPr>
            <a:r>
              <a:rPr lang="tr-TR" sz="2300" b="1" dirty="0">
                <a:latin typeface="Times New Roman"/>
                <a:ea typeface="Calibri"/>
                <a:cs typeface="Times New Roman"/>
              </a:rPr>
              <a:t>a)</a:t>
            </a:r>
            <a:r>
              <a:rPr lang="tr-TR" sz="2300" dirty="0">
                <a:latin typeface="Times New Roman"/>
                <a:ea typeface="Calibri"/>
                <a:cs typeface="Times New Roman"/>
              </a:rPr>
              <a:t> Isıtıcı yüzeye plastik veya lastik malzemeler konulmamalıdır. </a:t>
            </a:r>
            <a:endParaRPr lang="tr-TR" sz="2300" dirty="0">
              <a:ea typeface="Calibri"/>
              <a:cs typeface="Times New Roman"/>
            </a:endParaRPr>
          </a:p>
          <a:p>
            <a:pPr marL="269875" indent="0" algn="just">
              <a:lnSpc>
                <a:spcPct val="110000"/>
              </a:lnSpc>
              <a:spcAft>
                <a:spcPts val="200"/>
              </a:spcAft>
              <a:buNone/>
            </a:pPr>
            <a:r>
              <a:rPr lang="tr-TR" sz="2300" b="1" dirty="0">
                <a:latin typeface="Times New Roman"/>
                <a:ea typeface="Calibri"/>
                <a:cs typeface="Times New Roman"/>
              </a:rPr>
              <a:t>b) </a:t>
            </a:r>
            <a:r>
              <a:rPr lang="tr-TR" sz="2300" dirty="0">
                <a:latin typeface="Times New Roman"/>
                <a:ea typeface="Calibri"/>
                <a:cs typeface="Times New Roman"/>
              </a:rPr>
              <a:t>Isıtıcı yüzeye herhangi kimyasal madde dökülmemesine dikkat edilmelidir. </a:t>
            </a:r>
            <a:endParaRPr lang="tr-TR" sz="2300" dirty="0">
              <a:ea typeface="Calibri"/>
              <a:cs typeface="Times New Roman"/>
            </a:endParaRPr>
          </a:p>
          <a:p>
            <a:pPr marL="269875" indent="0" algn="just">
              <a:lnSpc>
                <a:spcPct val="110000"/>
              </a:lnSpc>
              <a:spcAft>
                <a:spcPts val="200"/>
              </a:spcAft>
              <a:buNone/>
            </a:pPr>
            <a:r>
              <a:rPr lang="tr-TR" sz="2300" b="1" dirty="0">
                <a:latin typeface="Times New Roman"/>
                <a:ea typeface="Calibri"/>
                <a:cs typeface="Times New Roman"/>
              </a:rPr>
              <a:t>c)</a:t>
            </a:r>
            <a:r>
              <a:rPr lang="tr-TR" sz="2300" dirty="0">
                <a:latin typeface="Times New Roman"/>
                <a:ea typeface="Calibri"/>
                <a:cs typeface="Times New Roman"/>
              </a:rPr>
              <a:t> Sıcak ısıtıcı yüzeyine dokunmamaya dikkat edilmelidir.</a:t>
            </a:r>
            <a:endParaRPr lang="tr-TR" sz="2300" dirty="0">
              <a:ea typeface="Calibri"/>
              <a:cs typeface="Times New Roman"/>
            </a:endParaRPr>
          </a:p>
          <a:p>
            <a:pPr marL="269875" indent="0" algn="just">
              <a:lnSpc>
                <a:spcPct val="110000"/>
              </a:lnSpc>
              <a:spcAft>
                <a:spcPts val="200"/>
              </a:spcAft>
              <a:buNone/>
            </a:pPr>
            <a:r>
              <a:rPr lang="tr-TR" sz="2300" b="1" dirty="0">
                <a:latin typeface="Times New Roman"/>
                <a:ea typeface="Calibri"/>
                <a:cs typeface="Times New Roman"/>
              </a:rPr>
              <a:t>d)</a:t>
            </a:r>
            <a:r>
              <a:rPr lang="tr-TR" sz="2300" dirty="0">
                <a:latin typeface="Times New Roman"/>
                <a:ea typeface="Calibri"/>
                <a:cs typeface="Times New Roman"/>
              </a:rPr>
              <a:t> Çözeltinin dışarıya sıçramasını önlemek ve </a:t>
            </a:r>
            <a:r>
              <a:rPr lang="tr-TR" sz="2300" dirty="0" err="1">
                <a:latin typeface="Times New Roman"/>
                <a:ea typeface="Calibri"/>
                <a:cs typeface="Times New Roman"/>
              </a:rPr>
              <a:t>magnetin</a:t>
            </a:r>
            <a:r>
              <a:rPr lang="tr-TR" sz="2300" dirty="0">
                <a:latin typeface="Times New Roman"/>
                <a:ea typeface="Calibri"/>
                <a:cs typeface="Times New Roman"/>
              </a:rPr>
              <a:t> düzgün bir şekilde dönmesini sağlamak için karıştırma hızı yavaşça arttırılmalıdır. </a:t>
            </a:r>
            <a:endParaRPr lang="tr-TR" sz="2300" dirty="0">
              <a:ea typeface="Calibri"/>
              <a:cs typeface="Times New Roman"/>
            </a:endParaRPr>
          </a:p>
          <a:p>
            <a:pPr marL="0" indent="0" algn="just">
              <a:lnSpc>
                <a:spcPct val="110000"/>
              </a:lnSpc>
              <a:spcBef>
                <a:spcPts val="1200"/>
              </a:spcBef>
              <a:spcAft>
                <a:spcPts val="600"/>
              </a:spcAft>
              <a:buNone/>
            </a:pPr>
            <a:endParaRPr lang="tr-TR" sz="2300" b="1" dirty="0">
              <a:latin typeface="Times New Roman"/>
              <a:ea typeface="Calibri"/>
              <a:cs typeface="Times New Roman"/>
            </a:endParaRPr>
          </a:p>
          <a:p>
            <a:pPr marL="0" indent="0" algn="just">
              <a:lnSpc>
                <a:spcPct val="110000"/>
              </a:lnSpc>
              <a:spcBef>
                <a:spcPts val="1200"/>
              </a:spcBef>
              <a:spcAft>
                <a:spcPts val="600"/>
              </a:spcAft>
              <a:buNone/>
            </a:pPr>
            <a:r>
              <a:rPr lang="tr-TR" sz="2300" b="1" dirty="0">
                <a:latin typeface="Times New Roman"/>
                <a:ea typeface="Calibri"/>
                <a:cs typeface="Times New Roman"/>
              </a:rPr>
              <a:t>7) Mantolu ısıtıcı </a:t>
            </a:r>
            <a:endParaRPr lang="tr-TR" sz="2300" dirty="0">
              <a:ea typeface="Calibri"/>
              <a:cs typeface="Times New Roman"/>
            </a:endParaRPr>
          </a:p>
          <a:p>
            <a:pPr indent="0" algn="just">
              <a:lnSpc>
                <a:spcPct val="110000"/>
              </a:lnSpc>
              <a:spcAft>
                <a:spcPts val="600"/>
              </a:spcAft>
              <a:buNone/>
            </a:pPr>
            <a:r>
              <a:rPr lang="tr-TR" sz="2300" dirty="0">
                <a:latin typeface="Times New Roman"/>
                <a:ea typeface="Calibri"/>
                <a:cs typeface="Times New Roman"/>
              </a:rPr>
              <a:t>Isıtıcı içine kesinlikle su veya herhangi bir sıvı dökülmemelidir. </a:t>
            </a:r>
            <a:endParaRPr lang="tr-TR" sz="23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97059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5600" y="980728"/>
            <a:ext cx="6984776" cy="5328592"/>
          </a:xfrm>
        </p:spPr>
        <p:txBody>
          <a:bodyPr>
            <a:normAutofit fontScale="55000" lnSpcReduction="20000"/>
          </a:bodyPr>
          <a:lstStyle/>
          <a:p>
            <a:pPr marL="269875" indent="0">
              <a:lnSpc>
                <a:spcPct val="120000"/>
              </a:lnSpc>
              <a:spcAft>
                <a:spcPts val="600"/>
              </a:spcAft>
              <a:buNone/>
            </a:pPr>
            <a:r>
              <a:rPr lang="tr-TR" b="1" dirty="0">
                <a:latin typeface="Times New Roman"/>
                <a:ea typeface="Times New Roman"/>
                <a:cs typeface="Times New Roman"/>
              </a:rPr>
              <a:t>4) Dikkatin kaybolması: </a:t>
            </a:r>
            <a:r>
              <a:rPr lang="tr-TR" dirty="0">
                <a:latin typeface="Times New Roman"/>
                <a:ea typeface="Times New Roman"/>
                <a:cs typeface="Times New Roman"/>
              </a:rPr>
              <a:t>Dinlenmeden çalışma, yorgunluk duyulduğunda deney yapmaya devam etme, deney ortamının ve duruş pozisyonlarının iyi ayarlanamaması, yapılan işin tekdüze algılanması, deneyin bir an önce bitirilmeye çalışılması. </a:t>
            </a:r>
            <a:endParaRPr lang="tr-TR" dirty="0">
              <a:ea typeface="Calibri"/>
              <a:cs typeface="Times New Roman"/>
            </a:endParaRPr>
          </a:p>
          <a:p>
            <a:pPr marL="269875" indent="0">
              <a:lnSpc>
                <a:spcPct val="120000"/>
              </a:lnSpc>
              <a:spcAft>
                <a:spcPts val="600"/>
              </a:spcAft>
              <a:buNone/>
            </a:pPr>
            <a:r>
              <a:rPr lang="tr-TR" b="1" dirty="0">
                <a:latin typeface="Times New Roman"/>
                <a:ea typeface="Times New Roman"/>
                <a:cs typeface="Times New Roman"/>
              </a:rPr>
              <a:t>5) Kaza olabileceğinin önemsenmemesi: </a:t>
            </a:r>
            <a:r>
              <a:rPr lang="tr-TR" dirty="0">
                <a:latin typeface="Times New Roman"/>
                <a:ea typeface="Times New Roman"/>
                <a:cs typeface="Times New Roman"/>
              </a:rPr>
              <a:t>Kazaların daima başkalarının başına gelebilecek bir olay olarak düşünülmesi, alınması gereken önlemlere değil de batıl inançlara sığınılması, çalışma disiplininden uzaklaşılması, koruyucu güvenlik kurallarının ve aletlerinin acemi sorumlular tarafından kullanıldığının düşünülmesi, güvenlikle ilgili tüm kurallara uyulmaması. </a:t>
            </a:r>
            <a:endParaRPr lang="tr-TR" dirty="0">
              <a:ea typeface="Calibri"/>
              <a:cs typeface="Times New Roman"/>
            </a:endParaRPr>
          </a:p>
          <a:p>
            <a:pPr marL="269875" indent="0">
              <a:lnSpc>
                <a:spcPct val="120000"/>
              </a:lnSpc>
              <a:spcAft>
                <a:spcPts val="600"/>
              </a:spcAft>
              <a:buNone/>
            </a:pPr>
            <a:r>
              <a:rPr lang="tr-TR" b="1" dirty="0">
                <a:latin typeface="Times New Roman"/>
                <a:ea typeface="Times New Roman"/>
                <a:cs typeface="Times New Roman"/>
              </a:rPr>
              <a:t>6) Olumsuz fiziksel koşullar: </a:t>
            </a:r>
            <a:r>
              <a:rPr lang="tr-TR" dirty="0">
                <a:latin typeface="Times New Roman"/>
                <a:ea typeface="Times New Roman"/>
                <a:cs typeface="Times New Roman"/>
              </a:rPr>
              <a:t>Yeterli olmayan aletler, deney yapılan ortamın dikkati dağıtacak bir yer olması veya böyle bir ortamla çevrili olması, havalandırma, ısıtma, aydınlatma, temizlik ve sağlık koşullarının yetersiz olması. </a:t>
            </a:r>
            <a:endParaRPr lang="tr-TR" dirty="0">
              <a:ea typeface="Calibri"/>
              <a:cs typeface="Times New Roman"/>
            </a:endParaRPr>
          </a:p>
          <a:p>
            <a:pPr marL="269875" indent="0">
              <a:lnSpc>
                <a:spcPct val="120000"/>
              </a:lnSpc>
              <a:spcAft>
                <a:spcPts val="600"/>
              </a:spcAft>
              <a:buNone/>
            </a:pPr>
            <a:r>
              <a:rPr lang="tr-TR" b="1" dirty="0">
                <a:latin typeface="Times New Roman"/>
                <a:ea typeface="Times New Roman"/>
                <a:cs typeface="Times New Roman"/>
              </a:rPr>
              <a:t>7) Psikolojik etki: </a:t>
            </a:r>
            <a:r>
              <a:rPr lang="tr-TR" dirty="0">
                <a:latin typeface="Times New Roman"/>
                <a:ea typeface="Times New Roman"/>
                <a:cs typeface="Times New Roman"/>
              </a:rPr>
              <a:t>Deney yapacak öğrencilerin; aile yapısından, arkadaşlarından, duyduğu bir haberden, gördüğü bir manzaradan, soluduğu havadan etkilenebilmesi ve deneye konsantre olamaması.</a:t>
            </a:r>
            <a:endParaRPr lang="tr-TR"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361117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39616" y="1268761"/>
            <a:ext cx="6696744" cy="3688021"/>
          </a:xfrm>
        </p:spPr>
        <p:txBody>
          <a:bodyPr>
            <a:normAutofit fontScale="92500" lnSpcReduction="10000"/>
          </a:bodyPr>
          <a:lstStyle/>
          <a:p>
            <a:pPr indent="0" algn="just">
              <a:lnSpc>
                <a:spcPct val="150000"/>
              </a:lnSpc>
              <a:buNone/>
            </a:pPr>
            <a:r>
              <a:rPr lang="tr-TR" b="1" dirty="0">
                <a:latin typeface="Times New Roman"/>
                <a:ea typeface="Calibri"/>
                <a:cs typeface="Times New Roman"/>
              </a:rPr>
              <a:t>      </a:t>
            </a:r>
            <a:r>
              <a:rPr lang="tr-TR" sz="2400" b="1" dirty="0">
                <a:latin typeface="Times New Roman"/>
                <a:ea typeface="Calibri"/>
                <a:cs typeface="Times New Roman"/>
              </a:rPr>
              <a:t>Yukarıda sayılan nedenlerle laboratuvar kazalarının meydana geldiği anlaşıldığına göre, laboratuvarda çalışanların özetle; iyi çalışma koşullarında, aklını yapacağı çalışmaya vererek dış etkenlerden etkilenmeden dikkatli çalışmaları durumunda laboratuvar kazalarını en aza inebilecek olduğu unutulmamalıdır.</a:t>
            </a:r>
            <a:endParaRPr lang="tr-TR" sz="2400" dirty="0">
              <a:ea typeface="Calibri"/>
              <a:cs typeface="Times New Roman"/>
            </a:endParaRPr>
          </a:p>
          <a:p>
            <a:pPr marL="0" indent="0">
              <a:buNone/>
            </a:pPr>
            <a:endParaRPr lang="tr-TR" dirty="0"/>
          </a:p>
        </p:txBody>
      </p:sp>
    </p:spTree>
    <p:extLst>
      <p:ext uri="{BB962C8B-B14F-4D97-AF65-F5344CB8AC3E}">
        <p14:creationId xmlns:p14="http://schemas.microsoft.com/office/powerpoint/2010/main" val="121235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188640"/>
            <a:ext cx="8229600" cy="6480720"/>
          </a:xfrm>
        </p:spPr>
        <p:txBody>
          <a:bodyPr>
            <a:normAutofit fontScale="47500" lnSpcReduction="20000"/>
          </a:bodyPr>
          <a:lstStyle/>
          <a:p>
            <a:pPr marL="0" indent="0" algn="ctr">
              <a:lnSpc>
                <a:spcPct val="120000"/>
              </a:lnSpc>
              <a:spcBef>
                <a:spcPts val="1200"/>
              </a:spcBef>
              <a:spcAft>
                <a:spcPts val="600"/>
              </a:spcAft>
              <a:buNone/>
            </a:pPr>
            <a:r>
              <a:rPr lang="tr-TR" sz="5100" b="1" dirty="0">
                <a:solidFill>
                  <a:srgbClr val="FF0000"/>
                </a:solidFill>
                <a:latin typeface="Times New Roman"/>
                <a:ea typeface="Times New Roman"/>
                <a:cs typeface="Times New Roman"/>
              </a:rPr>
              <a:t>KİMYASAL KAZALAR VEYA ACİL DURUMLARDA      ALINMASI GEREKEN ÖNLEMLER</a:t>
            </a:r>
            <a:endParaRPr lang="tr-TR" sz="5100" dirty="0">
              <a:solidFill>
                <a:srgbClr val="FF0000"/>
              </a:solidFill>
              <a:ea typeface="Times New Roman"/>
              <a:cs typeface="Times New Roman"/>
            </a:endParaRPr>
          </a:p>
          <a:p>
            <a:pPr marL="0" indent="0" algn="ctr">
              <a:lnSpc>
                <a:spcPct val="120000"/>
              </a:lnSpc>
              <a:spcBef>
                <a:spcPts val="1200"/>
              </a:spcBef>
              <a:spcAft>
                <a:spcPts val="600"/>
              </a:spcAft>
              <a:buNone/>
            </a:pPr>
            <a:r>
              <a:rPr lang="tr-TR" sz="3600" b="1" dirty="0">
                <a:latin typeface="Times New Roman"/>
                <a:ea typeface="Times New Roman"/>
                <a:cs typeface="Times New Roman"/>
              </a:rPr>
              <a:t>Öncelikle; kazaların % 98 ‘inin alınacak uygun önlemler ile önlenebileceği unutmayınız.</a:t>
            </a:r>
          </a:p>
          <a:p>
            <a:pPr algn="just">
              <a:lnSpc>
                <a:spcPct val="120000"/>
              </a:lnSpc>
              <a:spcAft>
                <a:spcPts val="200"/>
              </a:spcAft>
              <a:buClr>
                <a:srgbClr val="000000"/>
              </a:buClr>
              <a:buFont typeface="Times New Roman"/>
              <a:buAutoNum type="arabicParenR"/>
            </a:pPr>
            <a:r>
              <a:rPr lang="tr-TR" sz="3800" b="1" dirty="0">
                <a:latin typeface="Times New Roman"/>
                <a:ea typeface="Times New Roman"/>
              </a:rPr>
              <a:t>Patlayıcı maddeler: </a:t>
            </a:r>
            <a:r>
              <a:rPr lang="tr-TR" sz="3800" dirty="0">
                <a:latin typeface="Times New Roman"/>
                <a:ea typeface="Times New Roman"/>
              </a:rPr>
              <a:t>Darbeye, sarsılmaya ve ısıya karşı hassastırlar. İnfilak, parça tesiri, yoğun yangın veya ısı akışı, parlak ışık oluşumu, gürültü veya duman gibi bir dizi nitelikler ve etkiler ortaya çıkabilir. Böyle bir durumda pencereden uzakta, korunacak bir yere saklanılmalıdır.</a:t>
            </a:r>
          </a:p>
          <a:p>
            <a:pPr algn="just">
              <a:lnSpc>
                <a:spcPct val="120000"/>
              </a:lnSpc>
              <a:spcAft>
                <a:spcPts val="200"/>
              </a:spcAft>
              <a:buClr>
                <a:srgbClr val="000000"/>
              </a:buClr>
              <a:buFont typeface="Times New Roman"/>
              <a:buAutoNum type="arabicParenR"/>
            </a:pPr>
            <a:r>
              <a:rPr lang="tr-TR" sz="3800" b="1" dirty="0">
                <a:latin typeface="Times New Roman"/>
                <a:ea typeface="Times New Roman"/>
              </a:rPr>
              <a:t>Tutuşabilir gazlar: </a:t>
            </a:r>
            <a:r>
              <a:rPr lang="tr-TR" sz="3800" dirty="0">
                <a:latin typeface="Times New Roman"/>
                <a:ea typeface="Times New Roman"/>
              </a:rPr>
              <a:t>Yangın tehlikesi, patlama tehlikesi veya boğulma tehlikesi vardır (</a:t>
            </a:r>
            <a:r>
              <a:rPr lang="tr-TR" sz="3800" i="1" dirty="0">
                <a:latin typeface="Times New Roman"/>
                <a:ea typeface="Times New Roman"/>
              </a:rPr>
              <a:t>Örneğin</a:t>
            </a:r>
            <a:r>
              <a:rPr lang="tr-TR" sz="3800" dirty="0">
                <a:latin typeface="Times New Roman"/>
                <a:ea typeface="Times New Roman"/>
              </a:rPr>
              <a:t> oksijen, LPG, hidrojen). Yanmalara veya donmalara da yol açabilir. Aşırı sıcağın etkisiyle patlayabilirler. Böyle bir durumda korunacak yer bulunmalı ama çıkışa uzak olmamalıdır. Doğalgaz; laboratuvarlarımızın vazgeçilmezidir. Doğalgaz kaçaklarında, ki kokusu veya </a:t>
            </a:r>
            <a:r>
              <a:rPr lang="tr-TR" sz="3800" dirty="0" err="1">
                <a:latin typeface="Times New Roman"/>
                <a:ea typeface="Times New Roman"/>
              </a:rPr>
              <a:t>dedektörler</a:t>
            </a:r>
            <a:r>
              <a:rPr lang="tr-TR" sz="3800" dirty="0">
                <a:latin typeface="Times New Roman"/>
                <a:ea typeface="Times New Roman"/>
              </a:rPr>
              <a:t> vasıtasıyla yakalanabilir, </a:t>
            </a:r>
            <a:r>
              <a:rPr lang="tr-TR" sz="3800" b="1" dirty="0">
                <a:latin typeface="Times New Roman"/>
                <a:ea typeface="Times New Roman"/>
              </a:rPr>
              <a:t>ortamın acilen havalandırılması gerekir</a:t>
            </a:r>
            <a:r>
              <a:rPr lang="tr-TR" sz="3800" dirty="0">
                <a:latin typeface="Times New Roman"/>
                <a:ea typeface="Times New Roman"/>
              </a:rPr>
              <a:t>. Çünkü doğalgaz </a:t>
            </a:r>
            <a:r>
              <a:rPr lang="tr-TR" sz="3800" i="1" dirty="0">
                <a:latin typeface="Times New Roman"/>
                <a:ea typeface="Times New Roman"/>
              </a:rPr>
              <a:t>havadan hafiftir ve yüksekte birikir</a:t>
            </a:r>
            <a:r>
              <a:rPr lang="tr-TR" sz="3800" dirty="0">
                <a:latin typeface="Times New Roman"/>
                <a:ea typeface="Times New Roman"/>
              </a:rPr>
              <a:t>. LPG gazları ise </a:t>
            </a:r>
            <a:r>
              <a:rPr lang="tr-TR" sz="3800" i="1" dirty="0">
                <a:latin typeface="Times New Roman"/>
                <a:ea typeface="Times New Roman"/>
              </a:rPr>
              <a:t>havadan ağırdır ve aşağılarda birikir ve</a:t>
            </a:r>
            <a:r>
              <a:rPr lang="tr-TR" sz="3800" dirty="0">
                <a:latin typeface="Times New Roman"/>
                <a:ea typeface="Times New Roman"/>
              </a:rPr>
              <a:t> bunları temizlemek için </a:t>
            </a:r>
            <a:r>
              <a:rPr lang="tr-TR" sz="3800" b="1" dirty="0">
                <a:latin typeface="Times New Roman"/>
                <a:ea typeface="Times New Roman"/>
              </a:rPr>
              <a:t>süpürmek gerekir.</a:t>
            </a:r>
            <a:r>
              <a:rPr lang="tr-TR" sz="3800" dirty="0">
                <a:latin typeface="Times New Roman"/>
                <a:ea typeface="Times New Roman"/>
              </a:rPr>
              <a:t> Bu grupta sayılan gazlar ile çalışılan ortamlarda veya bunların kaçakları ile karşılaşıldığında; kesinlikle sigara içilmemesi, çakmak kullanılmaması, elektrik düğmelerine dokunulmaması ve potansiyel kıvılcım yaratıcı hareketlerden (</a:t>
            </a:r>
            <a:r>
              <a:rPr lang="tr-TR" sz="3800" i="1" dirty="0">
                <a:latin typeface="Times New Roman"/>
                <a:ea typeface="Times New Roman"/>
              </a:rPr>
              <a:t>Örneğin</a:t>
            </a:r>
            <a:r>
              <a:rPr lang="tr-TR" sz="3800" dirty="0">
                <a:latin typeface="Times New Roman"/>
                <a:ea typeface="Times New Roman"/>
              </a:rPr>
              <a:t> kazak çıkarılması, yüzeyinde metal parçalar içeren ayakkabılarla metal yüzeyler üzerinde </a:t>
            </a:r>
            <a:r>
              <a:rPr lang="tr-TR" sz="3800" dirty="0" err="1">
                <a:latin typeface="Times New Roman"/>
                <a:ea typeface="Times New Roman"/>
              </a:rPr>
              <a:t>yürünülmesi</a:t>
            </a:r>
            <a:r>
              <a:rPr lang="tr-TR" sz="3800" dirty="0">
                <a:latin typeface="Times New Roman"/>
                <a:ea typeface="Times New Roman"/>
              </a:rPr>
              <a:t> gibi) kaçınılması gerekir.</a:t>
            </a:r>
          </a:p>
          <a:p>
            <a:pPr marL="0" indent="0">
              <a:buNone/>
            </a:pPr>
            <a:endParaRPr lang="tr-TR" dirty="0"/>
          </a:p>
        </p:txBody>
      </p:sp>
    </p:spTree>
    <p:extLst>
      <p:ext uri="{BB962C8B-B14F-4D97-AF65-F5344CB8AC3E}">
        <p14:creationId xmlns:p14="http://schemas.microsoft.com/office/powerpoint/2010/main" val="141406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5600" y="332656"/>
            <a:ext cx="6912768" cy="6336704"/>
          </a:xfrm>
        </p:spPr>
        <p:txBody>
          <a:bodyPr>
            <a:normAutofit fontScale="40000" lnSpcReduction="20000"/>
          </a:bodyPr>
          <a:lstStyle/>
          <a:p>
            <a:pPr marL="0" indent="0" algn="just">
              <a:lnSpc>
                <a:spcPct val="120000"/>
              </a:lnSpc>
              <a:spcAft>
                <a:spcPts val="200"/>
              </a:spcAft>
              <a:buClr>
                <a:srgbClr val="000000"/>
              </a:buClr>
              <a:buNone/>
            </a:pPr>
            <a:r>
              <a:rPr lang="tr-TR" sz="4300" b="1" dirty="0">
                <a:latin typeface="Times New Roman"/>
                <a:ea typeface="Times New Roman"/>
              </a:rPr>
              <a:t>3) Sıkıştırılmış gazlar (tutuşmayan, zehirli olmayan gazlar):</a:t>
            </a:r>
            <a:r>
              <a:rPr lang="tr-TR" sz="4300" dirty="0">
                <a:latin typeface="Times New Roman"/>
                <a:ea typeface="Times New Roman"/>
              </a:rPr>
              <a:t> </a:t>
            </a:r>
            <a:r>
              <a:rPr lang="tr-TR" sz="4300" dirty="0">
                <a:latin typeface="Times New Roman"/>
                <a:ea typeface="Calibri"/>
                <a:cs typeface="Times New Roman"/>
              </a:rPr>
              <a:t>Boğma tehlikesi vardır (</a:t>
            </a:r>
            <a:r>
              <a:rPr lang="tr-TR" sz="4300" i="1" dirty="0">
                <a:latin typeface="Times New Roman"/>
                <a:ea typeface="Calibri"/>
                <a:cs typeface="Times New Roman"/>
              </a:rPr>
              <a:t>Örneğin</a:t>
            </a:r>
            <a:r>
              <a:rPr lang="tr-TR" sz="4300" dirty="0">
                <a:latin typeface="Times New Roman"/>
                <a:ea typeface="Calibri"/>
                <a:cs typeface="Times New Roman"/>
              </a:rPr>
              <a:t> CO</a:t>
            </a:r>
            <a:r>
              <a:rPr lang="tr-TR" sz="4300" baseline="-25000" dirty="0">
                <a:latin typeface="Times New Roman"/>
                <a:ea typeface="Calibri"/>
                <a:cs typeface="Times New Roman"/>
              </a:rPr>
              <a:t>2</a:t>
            </a:r>
            <a:r>
              <a:rPr lang="tr-TR" sz="4300" dirty="0">
                <a:latin typeface="Times New Roman"/>
                <a:ea typeface="Calibri"/>
                <a:cs typeface="Times New Roman"/>
              </a:rPr>
              <a:t>, azot, argon). Donmalara da yol açabilir. Aşırı sıcağın etkisiyle patlayabilirler. Böyle bir durumda korunacak yer bulunmalı ama çıkışa uzak olmamalıdır.</a:t>
            </a:r>
            <a:endParaRPr lang="tr-TR" sz="4300" dirty="0">
              <a:ea typeface="Calibri"/>
              <a:cs typeface="Times New Roman"/>
            </a:endParaRPr>
          </a:p>
          <a:p>
            <a:pPr marL="0" indent="0" algn="just">
              <a:lnSpc>
                <a:spcPct val="120000"/>
              </a:lnSpc>
              <a:spcAft>
                <a:spcPts val="200"/>
              </a:spcAft>
              <a:buClr>
                <a:srgbClr val="000000"/>
              </a:buClr>
              <a:buNone/>
            </a:pPr>
            <a:r>
              <a:rPr lang="tr-TR" sz="4300" b="1" dirty="0">
                <a:latin typeface="Times New Roman"/>
                <a:ea typeface="Times New Roman"/>
              </a:rPr>
              <a:t>4) Zehirli gazlar</a:t>
            </a:r>
            <a:r>
              <a:rPr lang="tr-TR" sz="4300" dirty="0">
                <a:latin typeface="Times New Roman"/>
                <a:ea typeface="Times New Roman"/>
              </a:rPr>
              <a:t>: Zehirlenme tehlikesi vardır. Yanmalara veya donmalara yol açabilir. Aşırı sıcağın etkisiyle patlayabilir (</a:t>
            </a:r>
            <a:r>
              <a:rPr lang="tr-TR" sz="4300" i="1" dirty="0">
                <a:latin typeface="Times New Roman"/>
                <a:ea typeface="Times New Roman"/>
              </a:rPr>
              <a:t>Örneğin</a:t>
            </a:r>
            <a:r>
              <a:rPr lang="tr-TR" sz="4300" dirty="0">
                <a:latin typeface="Times New Roman"/>
                <a:ea typeface="Times New Roman"/>
              </a:rPr>
              <a:t> klor, formik asit, fosgen, hidrojen </a:t>
            </a:r>
            <a:r>
              <a:rPr lang="tr-TR" sz="4300" dirty="0" err="1">
                <a:latin typeface="Times New Roman"/>
                <a:ea typeface="Times New Roman"/>
              </a:rPr>
              <a:t>florür</a:t>
            </a:r>
            <a:r>
              <a:rPr lang="tr-TR" sz="4300" dirty="0">
                <a:latin typeface="Times New Roman"/>
                <a:ea typeface="Times New Roman"/>
              </a:rPr>
              <a:t>). Acil kaçış maskesi kullanılmalıdır. Böyle bir durumda korunacak yer bulunmalı ama çıkışa uzak olmamalıdır.</a:t>
            </a:r>
          </a:p>
          <a:p>
            <a:pPr marL="0" indent="0" algn="just">
              <a:lnSpc>
                <a:spcPct val="120000"/>
              </a:lnSpc>
              <a:spcAft>
                <a:spcPts val="200"/>
              </a:spcAft>
              <a:buClr>
                <a:srgbClr val="000000"/>
              </a:buClr>
              <a:buNone/>
            </a:pPr>
            <a:r>
              <a:rPr lang="tr-TR" sz="4300" b="1" dirty="0">
                <a:latin typeface="Times New Roman"/>
                <a:ea typeface="Times New Roman"/>
              </a:rPr>
              <a:t>5) Alevlenebilir sıvılar</a:t>
            </a:r>
            <a:r>
              <a:rPr lang="tr-TR" sz="4300" dirty="0">
                <a:latin typeface="Times New Roman"/>
                <a:ea typeface="Times New Roman"/>
              </a:rPr>
              <a:t>: Tutuşma noktası 21 </a:t>
            </a:r>
            <a:r>
              <a:rPr lang="tr-TR" sz="4300" baseline="30000" dirty="0" err="1">
                <a:latin typeface="Times New Roman"/>
                <a:ea typeface="Times New Roman"/>
              </a:rPr>
              <a:t>o</a:t>
            </a:r>
            <a:r>
              <a:rPr lang="tr-TR" sz="4300" dirty="0" err="1">
                <a:latin typeface="Times New Roman"/>
                <a:ea typeface="Times New Roman"/>
              </a:rPr>
              <a:t>C</a:t>
            </a:r>
            <a:r>
              <a:rPr lang="tr-TR" sz="4300" dirty="0">
                <a:latin typeface="Times New Roman"/>
                <a:ea typeface="Times New Roman"/>
              </a:rPr>
              <a:t>’ dan az olan maddelerdir. Yangın tehlikesi ve patlama tehlikesi vardır (</a:t>
            </a:r>
            <a:r>
              <a:rPr lang="tr-TR" sz="4300" i="1" dirty="0">
                <a:latin typeface="Times New Roman"/>
                <a:ea typeface="Times New Roman"/>
              </a:rPr>
              <a:t>Örneğin</a:t>
            </a:r>
            <a:r>
              <a:rPr lang="tr-TR" sz="4300" dirty="0">
                <a:latin typeface="Times New Roman"/>
                <a:ea typeface="Times New Roman"/>
              </a:rPr>
              <a:t>  benzin, etil asetat, </a:t>
            </a:r>
            <a:r>
              <a:rPr lang="tr-TR" sz="4300" dirty="0" err="1">
                <a:latin typeface="Times New Roman"/>
                <a:ea typeface="Times New Roman"/>
              </a:rPr>
              <a:t>butanon</a:t>
            </a:r>
            <a:r>
              <a:rPr lang="tr-TR" sz="4300" dirty="0">
                <a:latin typeface="Times New Roman"/>
                <a:ea typeface="Times New Roman"/>
              </a:rPr>
              <a:t>, aseton, metil alkol, </a:t>
            </a:r>
            <a:r>
              <a:rPr lang="tr-TR" sz="4300" dirty="0" err="1">
                <a:latin typeface="Times New Roman"/>
                <a:ea typeface="Times New Roman"/>
              </a:rPr>
              <a:t>toluen</a:t>
            </a:r>
            <a:r>
              <a:rPr lang="tr-TR" sz="4300" dirty="0">
                <a:latin typeface="Times New Roman"/>
                <a:ea typeface="Times New Roman"/>
              </a:rPr>
              <a:t>, asetik anhidrit). Aşırı sıcağın etkisiyle patlayabilir. Böyle bir durumda korunacak yer bulunmalı ama çıkışa uzak olmamalıdır. Dışarı sızan maddelerin yer üstü sularına ve kanalizasyona girmesi önlenmelidir.  </a:t>
            </a:r>
          </a:p>
          <a:p>
            <a:pPr marL="0" indent="0" algn="just">
              <a:lnSpc>
                <a:spcPct val="120000"/>
              </a:lnSpc>
              <a:spcAft>
                <a:spcPts val="200"/>
              </a:spcAft>
              <a:buClr>
                <a:srgbClr val="000000"/>
              </a:buClr>
              <a:buNone/>
            </a:pPr>
            <a:r>
              <a:rPr lang="tr-TR" sz="4300" b="1" dirty="0">
                <a:latin typeface="Times New Roman"/>
                <a:ea typeface="Times New Roman"/>
              </a:rPr>
              <a:t>6) Alevlenebilir katı maddeler, kendiliğinden </a:t>
            </a:r>
            <a:r>
              <a:rPr lang="tr-TR" sz="4300" b="1" dirty="0" err="1">
                <a:latin typeface="Times New Roman"/>
                <a:ea typeface="Times New Roman"/>
              </a:rPr>
              <a:t>ayrışımlı</a:t>
            </a:r>
            <a:r>
              <a:rPr lang="tr-TR" sz="4300" b="1" dirty="0">
                <a:latin typeface="Times New Roman"/>
                <a:ea typeface="Times New Roman"/>
              </a:rPr>
              <a:t> maddeler ve hassaslığı giderilmiş patlayıcı maddeler: </a:t>
            </a:r>
            <a:r>
              <a:rPr lang="tr-TR" sz="4300" dirty="0">
                <a:latin typeface="Times New Roman"/>
                <a:ea typeface="Times New Roman"/>
              </a:rPr>
              <a:t>Yangın tehlikesi vardır. Aşırı sıcak, kıvılcım veya alev ile tutuşabilir. Aşırı sıcak, başka maddelerle (</a:t>
            </a:r>
            <a:r>
              <a:rPr lang="tr-TR" sz="4300" i="1" dirty="0">
                <a:latin typeface="Times New Roman"/>
                <a:ea typeface="Times New Roman"/>
              </a:rPr>
              <a:t>Örneğin; </a:t>
            </a:r>
            <a:r>
              <a:rPr lang="tr-TR" sz="4300" dirty="0">
                <a:latin typeface="Times New Roman"/>
                <a:ea typeface="Times New Roman"/>
              </a:rPr>
              <a:t>asitler, ağır metal bileşikleri veya aminler) temas, sürtünme veya darbe halinde kendiliğinden başka maddeler meydana getirebilir. Bu durum, sağlığa zararlı ve tutuşabilir gaz veya buhar oluşumuna yol açabilir. Dışarı sızan maddelerin yer üstü sularına ve kanalizasyona girmesi önlenmelidir.</a:t>
            </a:r>
          </a:p>
          <a:p>
            <a:pPr marL="0" indent="0">
              <a:buNone/>
            </a:pPr>
            <a:endParaRPr lang="tr-TR" sz="3800" dirty="0"/>
          </a:p>
        </p:txBody>
      </p:sp>
    </p:spTree>
    <p:extLst>
      <p:ext uri="{BB962C8B-B14F-4D97-AF65-F5344CB8AC3E}">
        <p14:creationId xmlns:p14="http://schemas.microsoft.com/office/powerpoint/2010/main" val="1800127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3592" y="332657"/>
            <a:ext cx="7272808" cy="5793507"/>
          </a:xfrm>
        </p:spPr>
        <p:txBody>
          <a:bodyPr>
            <a:normAutofit fontScale="62500" lnSpcReduction="20000"/>
          </a:bodyPr>
          <a:lstStyle/>
          <a:p>
            <a:pPr marL="0" indent="0" algn="just">
              <a:lnSpc>
                <a:spcPct val="115000"/>
              </a:lnSpc>
              <a:spcAft>
                <a:spcPts val="200"/>
              </a:spcAft>
              <a:buClr>
                <a:srgbClr val="000000"/>
              </a:buClr>
              <a:buNone/>
            </a:pPr>
            <a:r>
              <a:rPr lang="tr-TR" b="1" dirty="0">
                <a:latin typeface="Times New Roman"/>
                <a:ea typeface="Times New Roman"/>
              </a:rPr>
              <a:t>7) Kendiliğinden alevlenen maddeler:</a:t>
            </a:r>
            <a:r>
              <a:rPr lang="tr-TR" dirty="0">
                <a:latin typeface="Times New Roman"/>
                <a:ea typeface="Times New Roman"/>
              </a:rPr>
              <a:t> Ambalaj materyalinin hasar görmesi veya içerik maddenin dışarı sızması halinde kendiliğinden tutuşma tehlikesi söz konusudur (</a:t>
            </a:r>
            <a:r>
              <a:rPr lang="tr-TR" i="1" dirty="0">
                <a:latin typeface="Times New Roman"/>
                <a:ea typeface="Times New Roman"/>
              </a:rPr>
              <a:t>Örneğin</a:t>
            </a:r>
            <a:r>
              <a:rPr lang="tr-TR" dirty="0">
                <a:latin typeface="Times New Roman"/>
                <a:ea typeface="Times New Roman"/>
              </a:rPr>
              <a:t> benzin, beyaz ve kırmızı fosfor, magnezyum, alüminyum tozu) </a:t>
            </a:r>
            <a:endParaRPr lang="tr-TR" sz="3600" dirty="0">
              <a:latin typeface="Times New Roman"/>
              <a:ea typeface="Times New Roman"/>
            </a:endParaRPr>
          </a:p>
          <a:p>
            <a:pPr marL="0" indent="0" algn="just">
              <a:lnSpc>
                <a:spcPct val="115000"/>
              </a:lnSpc>
              <a:spcAft>
                <a:spcPts val="200"/>
              </a:spcAft>
              <a:buClr>
                <a:srgbClr val="000000"/>
              </a:buClr>
              <a:buNone/>
            </a:pPr>
            <a:r>
              <a:rPr lang="tr-TR" b="1" dirty="0">
                <a:latin typeface="Times New Roman"/>
                <a:ea typeface="Times New Roman"/>
              </a:rPr>
              <a:t>8) Suyla temas halinde alevlenebilir gaz oluşturan maddeler: </a:t>
            </a:r>
            <a:r>
              <a:rPr lang="tr-TR" dirty="0">
                <a:latin typeface="Times New Roman"/>
                <a:ea typeface="Times New Roman"/>
              </a:rPr>
              <a:t>Dışarı sızan maddeler üstü örtülmek suretiyle kuru tutulmalı sudan uzak durulmalıdır. Bu maddeler, su ile hatta havanın nemi ile reaksiyona girerek yanıcı ve patlayıcı olan hidrojen ve asetilen gazlarını açığa çıkarırlar (</a:t>
            </a:r>
            <a:r>
              <a:rPr lang="tr-TR" i="1" dirty="0">
                <a:latin typeface="Times New Roman"/>
                <a:ea typeface="Times New Roman"/>
              </a:rPr>
              <a:t>Örneğin</a:t>
            </a:r>
            <a:r>
              <a:rPr lang="tr-TR" dirty="0">
                <a:latin typeface="Times New Roman"/>
                <a:ea typeface="Times New Roman"/>
              </a:rPr>
              <a:t> sodyum, potasyum, kalsiyum metalleri, bu metallerin peroksitleri, karpit)</a:t>
            </a:r>
            <a:endParaRPr lang="tr-TR" sz="3600" dirty="0">
              <a:latin typeface="Times New Roman"/>
              <a:ea typeface="Times New Roman"/>
            </a:endParaRPr>
          </a:p>
          <a:p>
            <a:pPr marL="0" indent="0" algn="just">
              <a:lnSpc>
                <a:spcPct val="115000"/>
              </a:lnSpc>
              <a:spcAft>
                <a:spcPts val="200"/>
              </a:spcAft>
              <a:buClr>
                <a:srgbClr val="000000"/>
              </a:buClr>
              <a:buNone/>
            </a:pPr>
            <a:r>
              <a:rPr lang="tr-TR" b="1" dirty="0">
                <a:latin typeface="Times New Roman"/>
                <a:ea typeface="Times New Roman"/>
              </a:rPr>
              <a:t>9) Oksitleyiciler (tutuşturucu etkiye sahip maddeler):</a:t>
            </a:r>
            <a:r>
              <a:rPr lang="tr-TR" dirty="0">
                <a:latin typeface="Times New Roman"/>
                <a:ea typeface="Times New Roman"/>
              </a:rPr>
              <a:t> Ateşleme ve patlama tehlikesi vardır</a:t>
            </a:r>
            <a:r>
              <a:rPr lang="tr-TR" i="1" dirty="0">
                <a:latin typeface="Times New Roman"/>
                <a:ea typeface="Times New Roman"/>
              </a:rPr>
              <a:t> (Örneğin</a:t>
            </a:r>
            <a:r>
              <a:rPr lang="tr-TR" dirty="0">
                <a:latin typeface="Times New Roman"/>
                <a:ea typeface="Times New Roman"/>
              </a:rPr>
              <a:t> oksijen, hidrojen peroksit, </a:t>
            </a:r>
            <a:r>
              <a:rPr lang="tr-TR" dirty="0" err="1">
                <a:latin typeface="Times New Roman"/>
                <a:ea typeface="Times New Roman"/>
              </a:rPr>
              <a:t>per</a:t>
            </a:r>
            <a:r>
              <a:rPr lang="tr-TR" dirty="0">
                <a:latin typeface="Times New Roman"/>
                <a:ea typeface="Times New Roman"/>
              </a:rPr>
              <a:t>-klorik asit, sodyum ve potasyum nitrat, bu metallerin peroksitleri, permanganatları, </a:t>
            </a:r>
            <a:r>
              <a:rPr lang="tr-TR" dirty="0" err="1">
                <a:latin typeface="Times New Roman"/>
                <a:ea typeface="Times New Roman"/>
              </a:rPr>
              <a:t>kloratlar</a:t>
            </a:r>
            <a:r>
              <a:rPr lang="tr-TR" dirty="0">
                <a:latin typeface="Times New Roman"/>
                <a:ea typeface="Times New Roman"/>
              </a:rPr>
              <a:t>, </a:t>
            </a:r>
            <a:r>
              <a:rPr lang="tr-TR" dirty="0" err="1">
                <a:latin typeface="Times New Roman"/>
                <a:ea typeface="Times New Roman"/>
              </a:rPr>
              <a:t>perkloratlar</a:t>
            </a:r>
            <a:r>
              <a:rPr lang="tr-TR" dirty="0">
                <a:latin typeface="Times New Roman"/>
                <a:ea typeface="Times New Roman"/>
              </a:rPr>
              <a:t>, </a:t>
            </a:r>
            <a:r>
              <a:rPr lang="tr-TR" dirty="0" err="1">
                <a:latin typeface="Times New Roman"/>
                <a:ea typeface="Times New Roman"/>
              </a:rPr>
              <a:t>kromik</a:t>
            </a:r>
            <a:r>
              <a:rPr lang="tr-TR" dirty="0">
                <a:latin typeface="Times New Roman"/>
                <a:ea typeface="Times New Roman"/>
              </a:rPr>
              <a:t> asit, amonyum nitrat). Alevlenebilir maddelerle şiddetli reaksiyon verebilir. Alevlenebilir veya yanabilir maddelerle (</a:t>
            </a:r>
            <a:r>
              <a:rPr lang="tr-TR" i="1" dirty="0">
                <a:latin typeface="Times New Roman"/>
                <a:ea typeface="Times New Roman"/>
              </a:rPr>
              <a:t>Örneğin</a:t>
            </a:r>
            <a:r>
              <a:rPr lang="tr-TR" dirty="0">
                <a:latin typeface="Times New Roman"/>
                <a:ea typeface="Times New Roman"/>
              </a:rPr>
              <a:t> talaş) karışması önlenmelidir.</a:t>
            </a:r>
            <a:endParaRPr lang="tr-TR" sz="3600" dirty="0">
              <a:latin typeface="Times New Roman"/>
              <a:ea typeface="Times New Roman"/>
            </a:endParaRPr>
          </a:p>
          <a:p>
            <a:pPr marL="0" indent="0" algn="just">
              <a:lnSpc>
                <a:spcPct val="115000"/>
              </a:lnSpc>
              <a:spcAft>
                <a:spcPts val="200"/>
              </a:spcAft>
              <a:buClr>
                <a:srgbClr val="000000"/>
              </a:buClr>
              <a:buNone/>
            </a:pPr>
            <a:r>
              <a:rPr lang="tr-TR" b="1" dirty="0">
                <a:solidFill>
                  <a:srgbClr val="000000"/>
                </a:solidFill>
                <a:latin typeface="Times New Roman"/>
                <a:ea typeface="Times New Roman"/>
              </a:rPr>
              <a:t>10) Organik peroksitler:</a:t>
            </a:r>
            <a:r>
              <a:rPr lang="tr-TR" dirty="0">
                <a:solidFill>
                  <a:srgbClr val="000000"/>
                </a:solidFill>
                <a:latin typeface="Times New Roman"/>
                <a:ea typeface="Times New Roman"/>
              </a:rPr>
              <a:t> Aşırı sıcak, başka maddelerle (</a:t>
            </a:r>
            <a:r>
              <a:rPr lang="tr-TR" i="1" dirty="0">
                <a:solidFill>
                  <a:srgbClr val="000000"/>
                </a:solidFill>
                <a:latin typeface="Times New Roman"/>
                <a:ea typeface="Times New Roman"/>
              </a:rPr>
              <a:t>Örneğin </a:t>
            </a:r>
            <a:r>
              <a:rPr lang="tr-TR" dirty="0">
                <a:solidFill>
                  <a:srgbClr val="000000"/>
                </a:solidFill>
                <a:latin typeface="Times New Roman"/>
                <a:ea typeface="Times New Roman"/>
              </a:rPr>
              <a:t>asitler, ağır metal bileşikleri veya aminler) temas, sürtünme veya darbe halinde ekzotermik ayrışım tehlikesi söz konusudur. Bu durum, sağlığa zararlı ve tutuşabilir gaz veya buhar oluşumuna yol açabilir. Alevlenebilir veya yanabilir maddelerle (</a:t>
            </a:r>
            <a:r>
              <a:rPr lang="tr-TR" i="1" dirty="0">
                <a:solidFill>
                  <a:srgbClr val="000000"/>
                </a:solidFill>
                <a:latin typeface="Times New Roman"/>
                <a:ea typeface="Times New Roman"/>
              </a:rPr>
              <a:t>Örneğin</a:t>
            </a:r>
            <a:r>
              <a:rPr lang="tr-TR" dirty="0">
                <a:solidFill>
                  <a:srgbClr val="000000"/>
                </a:solidFill>
                <a:latin typeface="Times New Roman"/>
                <a:ea typeface="Times New Roman"/>
              </a:rPr>
              <a:t> talaş) karışması önlenmelidir.</a:t>
            </a:r>
            <a:endParaRPr lang="tr-TR" sz="3600" dirty="0">
              <a:latin typeface="Times New Roman"/>
              <a:ea typeface="Times New Roman"/>
            </a:endParaRPr>
          </a:p>
          <a:p>
            <a:pPr marL="0" indent="0">
              <a:buNone/>
            </a:pPr>
            <a:endParaRPr lang="tr-TR" dirty="0"/>
          </a:p>
        </p:txBody>
      </p:sp>
    </p:spTree>
    <p:extLst>
      <p:ext uri="{BB962C8B-B14F-4D97-AF65-F5344CB8AC3E}">
        <p14:creationId xmlns:p14="http://schemas.microsoft.com/office/powerpoint/2010/main" val="269978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7608" y="908721"/>
            <a:ext cx="6768752" cy="4392487"/>
          </a:xfrm>
        </p:spPr>
        <p:txBody>
          <a:bodyPr>
            <a:normAutofit fontScale="70000" lnSpcReduction="20000"/>
          </a:bodyPr>
          <a:lstStyle/>
          <a:p>
            <a:pPr marL="0" indent="0" algn="just">
              <a:lnSpc>
                <a:spcPct val="115000"/>
              </a:lnSpc>
              <a:spcAft>
                <a:spcPts val="200"/>
              </a:spcAft>
              <a:buClr>
                <a:srgbClr val="000000"/>
              </a:buClr>
              <a:buNone/>
            </a:pPr>
            <a:r>
              <a:rPr lang="tr-TR" sz="2600" b="1" dirty="0">
                <a:solidFill>
                  <a:srgbClr val="000000"/>
                </a:solidFill>
                <a:latin typeface="Times New Roman"/>
                <a:ea typeface="Times New Roman"/>
              </a:rPr>
              <a:t>11) </a:t>
            </a:r>
            <a:r>
              <a:rPr lang="tr-TR" sz="2600" b="1" dirty="0" err="1">
                <a:solidFill>
                  <a:srgbClr val="000000"/>
                </a:solidFill>
                <a:latin typeface="Times New Roman"/>
                <a:ea typeface="Times New Roman"/>
              </a:rPr>
              <a:t>Toksik</a:t>
            </a:r>
            <a:r>
              <a:rPr lang="tr-TR" sz="2600" b="1" dirty="0">
                <a:solidFill>
                  <a:srgbClr val="000000"/>
                </a:solidFill>
                <a:latin typeface="Times New Roman"/>
                <a:ea typeface="Times New Roman"/>
              </a:rPr>
              <a:t> maddeler: </a:t>
            </a:r>
            <a:r>
              <a:rPr lang="tr-TR" sz="2600" dirty="0">
                <a:solidFill>
                  <a:srgbClr val="000000"/>
                </a:solidFill>
                <a:latin typeface="Times New Roman"/>
                <a:ea typeface="Times New Roman"/>
              </a:rPr>
              <a:t>Zehirlenme tehlikesi vardır. Yer üstü suları ve kanalizasyon için tehlike söz konusudur. Acil kaçış maskesi kullanılmalıdır.</a:t>
            </a:r>
            <a:endParaRPr lang="tr-TR" sz="2600" dirty="0">
              <a:latin typeface="Times New Roman"/>
              <a:ea typeface="Times New Roman"/>
            </a:endParaRPr>
          </a:p>
          <a:p>
            <a:pPr marL="0" indent="0" algn="just">
              <a:lnSpc>
                <a:spcPct val="115000"/>
              </a:lnSpc>
              <a:spcAft>
                <a:spcPts val="200"/>
              </a:spcAft>
              <a:buClr>
                <a:srgbClr val="000000"/>
              </a:buClr>
              <a:buNone/>
            </a:pPr>
            <a:r>
              <a:rPr lang="tr-TR" sz="2600" b="1" dirty="0">
                <a:solidFill>
                  <a:srgbClr val="000000"/>
                </a:solidFill>
                <a:latin typeface="Times New Roman"/>
                <a:ea typeface="Times New Roman"/>
              </a:rPr>
              <a:t>12) </a:t>
            </a:r>
            <a:r>
              <a:rPr lang="tr-TR" sz="2600" b="1" dirty="0" err="1">
                <a:solidFill>
                  <a:srgbClr val="000000"/>
                </a:solidFill>
                <a:latin typeface="Times New Roman"/>
                <a:ea typeface="Times New Roman"/>
              </a:rPr>
              <a:t>Enfekte</a:t>
            </a:r>
            <a:r>
              <a:rPr lang="tr-TR" sz="2600" b="1" dirty="0">
                <a:solidFill>
                  <a:srgbClr val="000000"/>
                </a:solidFill>
                <a:latin typeface="Times New Roman"/>
                <a:ea typeface="Times New Roman"/>
              </a:rPr>
              <a:t> maddeler:</a:t>
            </a:r>
            <a:r>
              <a:rPr lang="tr-TR" sz="2600" dirty="0">
                <a:solidFill>
                  <a:srgbClr val="000000"/>
                </a:solidFill>
                <a:latin typeface="Times New Roman"/>
                <a:ea typeface="Times New Roman"/>
              </a:rPr>
              <a:t> Bulaşma tehlikesi vardır. Yer üstü suları ve kanalizasyon için tehlike söz konusudur.</a:t>
            </a:r>
            <a:endParaRPr lang="tr-TR" sz="2600" dirty="0">
              <a:latin typeface="Times New Roman"/>
              <a:ea typeface="Times New Roman"/>
            </a:endParaRPr>
          </a:p>
          <a:p>
            <a:pPr marL="0" indent="0" algn="just">
              <a:lnSpc>
                <a:spcPct val="115000"/>
              </a:lnSpc>
              <a:spcAft>
                <a:spcPts val="200"/>
              </a:spcAft>
              <a:buClr>
                <a:srgbClr val="000000"/>
              </a:buClr>
              <a:buNone/>
            </a:pPr>
            <a:r>
              <a:rPr lang="tr-TR" sz="2600" b="1" dirty="0">
                <a:solidFill>
                  <a:srgbClr val="000000"/>
                </a:solidFill>
                <a:latin typeface="Times New Roman"/>
                <a:ea typeface="Times New Roman"/>
              </a:rPr>
              <a:t>13) </a:t>
            </a:r>
            <a:r>
              <a:rPr lang="tr-TR" sz="2600" b="1" dirty="0" err="1">
                <a:solidFill>
                  <a:srgbClr val="000000"/>
                </a:solidFill>
                <a:latin typeface="Times New Roman"/>
                <a:ea typeface="Times New Roman"/>
              </a:rPr>
              <a:t>Korozif</a:t>
            </a:r>
            <a:r>
              <a:rPr lang="tr-TR" sz="2600" b="1" dirty="0">
                <a:solidFill>
                  <a:srgbClr val="000000"/>
                </a:solidFill>
                <a:latin typeface="Times New Roman"/>
                <a:ea typeface="Times New Roman"/>
              </a:rPr>
              <a:t> maddeler: </a:t>
            </a:r>
            <a:r>
              <a:rPr lang="tr-TR" sz="2600" dirty="0">
                <a:solidFill>
                  <a:srgbClr val="000000"/>
                </a:solidFill>
                <a:latin typeface="Times New Roman"/>
                <a:ea typeface="Times New Roman"/>
              </a:rPr>
              <a:t>Yakıcı madde tehlikesi vardır. Birbiriyle, su veya başka maddelerle şiddetli reaksiyon gösterebilirler. Yer üstü suları ve kanalizasyon için tehlike söz konusudur. Dışarı sızan maddelerin yer üstü sularına ve kanalizasyona girmesi önlenmelidir.</a:t>
            </a:r>
            <a:endParaRPr lang="tr-TR" sz="2600" dirty="0">
              <a:latin typeface="Times New Roman"/>
              <a:ea typeface="Times New Roman"/>
            </a:endParaRPr>
          </a:p>
          <a:p>
            <a:pPr marL="0" indent="0" algn="just">
              <a:lnSpc>
                <a:spcPct val="130000"/>
              </a:lnSpc>
              <a:spcAft>
                <a:spcPts val="200"/>
              </a:spcAft>
              <a:buClr>
                <a:srgbClr val="000000"/>
              </a:buClr>
              <a:buNone/>
            </a:pPr>
            <a:r>
              <a:rPr lang="tr-TR" sz="2600" b="1" dirty="0">
                <a:solidFill>
                  <a:srgbClr val="000000"/>
                </a:solidFill>
                <a:latin typeface="Times New Roman"/>
                <a:ea typeface="Times New Roman"/>
              </a:rPr>
              <a:t>14) Diğer tehlikeli maddeler:</a:t>
            </a:r>
            <a:r>
              <a:rPr lang="tr-TR" sz="2600" dirty="0">
                <a:solidFill>
                  <a:srgbClr val="000000"/>
                </a:solidFill>
                <a:latin typeface="Times New Roman"/>
                <a:ea typeface="Times New Roman"/>
              </a:rPr>
              <a:t> Yangın ve patlama tehlikesi vardır. Yer üstü suları ve kanalizasyon için tehlike söz konusudur. Dışarı sızan </a:t>
            </a:r>
            <a:r>
              <a:rPr lang="tr-TR" sz="2600" spc="-10" dirty="0">
                <a:solidFill>
                  <a:srgbClr val="000000"/>
                </a:solidFill>
                <a:latin typeface="Times New Roman"/>
                <a:ea typeface="Times New Roman"/>
              </a:rPr>
              <a:t>maddelerin yer üstü sularına ve kanalizasyona girmesi önlenmelidir.</a:t>
            </a:r>
            <a:endParaRPr lang="tr-TR" sz="2600" dirty="0">
              <a:latin typeface="Times New Roman"/>
              <a:ea typeface="Times New Roman"/>
            </a:endParaRPr>
          </a:p>
          <a:p>
            <a:pPr marL="0" indent="0">
              <a:buNone/>
            </a:pPr>
            <a:endParaRPr lang="tr-TR" dirty="0"/>
          </a:p>
        </p:txBody>
      </p:sp>
    </p:spTree>
    <p:extLst>
      <p:ext uri="{BB962C8B-B14F-4D97-AF65-F5344CB8AC3E}">
        <p14:creationId xmlns:p14="http://schemas.microsoft.com/office/powerpoint/2010/main" val="3427036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5600" y="404665"/>
            <a:ext cx="6912768" cy="5721499"/>
          </a:xfrm>
        </p:spPr>
        <p:txBody>
          <a:bodyPr>
            <a:normAutofit fontScale="55000" lnSpcReduction="20000"/>
          </a:bodyPr>
          <a:lstStyle/>
          <a:p>
            <a:pPr marL="0" indent="0" algn="just">
              <a:lnSpc>
                <a:spcPct val="130000"/>
              </a:lnSpc>
              <a:spcAft>
                <a:spcPts val="600"/>
              </a:spcAft>
              <a:buClr>
                <a:srgbClr val="000000"/>
              </a:buClr>
              <a:buNone/>
            </a:pPr>
            <a:r>
              <a:rPr lang="tr-TR" b="1" dirty="0">
                <a:latin typeface="Times New Roman"/>
                <a:ea typeface="Times New Roman"/>
              </a:rPr>
              <a:t>15) Radyoaktif madde: </a:t>
            </a:r>
            <a:r>
              <a:rPr lang="tr-TR" dirty="0">
                <a:latin typeface="Times New Roman"/>
                <a:ea typeface="Times New Roman"/>
              </a:rPr>
              <a:t>Nüfuz etme ve dıştan radyasyon tehlikesi söz konusudur. Radyasyon kaynakları ile yapılan uygulamalarda veya bir kaza anında radyasyondan korunmak için bilinmesi gerekenler şunlardır:</a:t>
            </a:r>
            <a:endParaRPr lang="tr-TR" sz="3600" dirty="0">
              <a:latin typeface="Times New Roman"/>
              <a:ea typeface="Times New Roman"/>
            </a:endParaRPr>
          </a:p>
          <a:p>
            <a:pPr marL="0" indent="0" algn="just">
              <a:lnSpc>
                <a:spcPct val="130000"/>
              </a:lnSpc>
              <a:spcAft>
                <a:spcPts val="200"/>
              </a:spcAft>
              <a:buNone/>
            </a:pPr>
            <a:r>
              <a:rPr lang="tr-TR" dirty="0">
                <a:latin typeface="Times New Roman"/>
                <a:ea typeface="Times New Roman"/>
              </a:rPr>
              <a:t>   a) Radyasyon kaynağından uzaklaşmak radyasyondan korunmanın en etkin ve en kolay metotlarından biridir. Radyasyon kaynağının yanından olabildiğince kısa sürede uzaklaşılmalıdır. Radyasyon kaynağının yanında geçirilen süre arttıkça alınan radyasyon miktarı da artar. Mesafe ile radyasyonun azalma miktarı uzaklığın karesi ile ters orantılıdır (1/R</a:t>
            </a:r>
            <a:r>
              <a:rPr lang="tr-TR" baseline="30000" dirty="0">
                <a:latin typeface="Times New Roman"/>
                <a:ea typeface="Times New Roman"/>
              </a:rPr>
              <a:t>2</a:t>
            </a:r>
            <a:r>
              <a:rPr lang="tr-TR" dirty="0">
                <a:latin typeface="Times New Roman"/>
                <a:ea typeface="Times New Roman"/>
              </a:rPr>
              <a:t>). </a:t>
            </a:r>
            <a:endParaRPr lang="tr-TR" sz="3600" dirty="0">
              <a:latin typeface="Times New Roman"/>
              <a:ea typeface="Times New Roman"/>
            </a:endParaRPr>
          </a:p>
          <a:p>
            <a:pPr marL="0" indent="0" algn="just">
              <a:lnSpc>
                <a:spcPct val="130000"/>
              </a:lnSpc>
              <a:spcAft>
                <a:spcPts val="200"/>
              </a:spcAft>
              <a:buNone/>
            </a:pPr>
            <a:r>
              <a:rPr lang="tr-TR" dirty="0">
                <a:latin typeface="Times New Roman"/>
                <a:ea typeface="Times New Roman"/>
              </a:rPr>
              <a:t>   b) Radyasyon kaynağı ile kişi arasına konulacak olan engel, radyasyonun şiddetini azaltacaktır. Kullanılan malzemenin yoğunluğu arttıkça koruyuculuğu da artar. En yaygın zırhlama malzemesi beton ve kurşundur.</a:t>
            </a:r>
            <a:endParaRPr lang="tr-TR" sz="3600" dirty="0">
              <a:latin typeface="Times New Roman"/>
              <a:ea typeface="Times New Roman"/>
            </a:endParaRPr>
          </a:p>
          <a:p>
            <a:pPr marL="0" indent="0" algn="just">
              <a:lnSpc>
                <a:spcPct val="130000"/>
              </a:lnSpc>
              <a:spcAft>
                <a:spcPts val="200"/>
              </a:spcAft>
              <a:buNone/>
            </a:pPr>
            <a:r>
              <a:rPr lang="tr-TR" dirty="0">
                <a:latin typeface="Times New Roman"/>
                <a:ea typeface="Times New Roman"/>
              </a:rPr>
              <a:t>   c) Ortamın, giysilerin ve cildin radyoaktif madde ile bulaşmasını, </a:t>
            </a:r>
            <a:endParaRPr lang="tr-TR" sz="3600" dirty="0">
              <a:latin typeface="Times New Roman"/>
              <a:ea typeface="Times New Roman"/>
            </a:endParaRPr>
          </a:p>
          <a:p>
            <a:pPr marL="0" indent="0" algn="just">
              <a:lnSpc>
                <a:spcPct val="130000"/>
              </a:lnSpc>
              <a:spcAft>
                <a:spcPts val="200"/>
              </a:spcAft>
              <a:buNone/>
            </a:pPr>
            <a:r>
              <a:rPr lang="tr-TR" dirty="0">
                <a:latin typeface="Times New Roman"/>
                <a:ea typeface="Times New Roman"/>
              </a:rPr>
              <a:t>   d) Radyoaktif maddenin yiyecek ve solunum yolu ile vücuda girmesini önleyecek tedbirler alınmalıdır. </a:t>
            </a:r>
            <a:endParaRPr lang="tr-TR" sz="3600" dirty="0">
              <a:latin typeface="Times New Roman"/>
              <a:ea typeface="Times New Roman"/>
            </a:endParaRPr>
          </a:p>
          <a:p>
            <a:pPr marL="0" indent="0" algn="just">
              <a:lnSpc>
                <a:spcPct val="130000"/>
              </a:lnSpc>
              <a:buNone/>
            </a:pPr>
            <a:r>
              <a:rPr lang="tr-TR" dirty="0">
                <a:latin typeface="Times New Roman"/>
                <a:ea typeface="Times New Roman"/>
              </a:rPr>
              <a:t>   e) Ayrıca tehlikeli durumda Türkiye Atom Enerjisi Kurumu (TAEK) aranmalıdır. </a:t>
            </a:r>
            <a:endParaRPr lang="tr-TR" sz="3600" dirty="0">
              <a:latin typeface="Times New Roman"/>
              <a:ea typeface="Times New Roman"/>
            </a:endParaRPr>
          </a:p>
          <a:p>
            <a:pPr marL="0" indent="0">
              <a:buNone/>
            </a:pPr>
            <a:endParaRPr lang="tr-TR" dirty="0"/>
          </a:p>
        </p:txBody>
      </p:sp>
    </p:spTree>
    <p:extLst>
      <p:ext uri="{BB962C8B-B14F-4D97-AF65-F5344CB8AC3E}">
        <p14:creationId xmlns:p14="http://schemas.microsoft.com/office/powerpoint/2010/main" val="26924932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2454</Words>
  <Application>Microsoft Office PowerPoint</Application>
  <PresentationFormat>Geniş ekran</PresentationFormat>
  <Paragraphs>145</Paragraphs>
  <Slides>23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23</vt:i4>
      </vt:variant>
    </vt:vector>
  </HeadingPairs>
  <TitlesOfParts>
    <vt:vector size="30" baseType="lpstr">
      <vt:lpstr>GungsuhChe</vt:lpstr>
      <vt:lpstr>Algerian</vt: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GBF ’ler (MSDS) genellikle şu bilgileri içerir: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sevinc</dc:creator>
  <cp:lastModifiedBy>Mehmet Gokhan Caglayan</cp:lastModifiedBy>
  <cp:revision>3</cp:revision>
  <dcterms:created xsi:type="dcterms:W3CDTF">2018-04-06T06:24:08Z</dcterms:created>
  <dcterms:modified xsi:type="dcterms:W3CDTF">2018-04-06T07:07:33Z</dcterms:modified>
</cp:coreProperties>
</file>