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19866FE-267B-472A-96B9-E945D6739453}"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C94CEB-EA46-447B-BBFB-ED7405E80C58}" type="slidenum">
              <a:rPr lang="tr-TR" smtClean="0"/>
              <a:t>‹#›</a:t>
            </a:fld>
            <a:endParaRPr lang="tr-TR"/>
          </a:p>
        </p:txBody>
      </p:sp>
    </p:spTree>
    <p:extLst>
      <p:ext uri="{BB962C8B-B14F-4D97-AF65-F5344CB8AC3E}">
        <p14:creationId xmlns:p14="http://schemas.microsoft.com/office/powerpoint/2010/main" val="3098644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19866FE-267B-472A-96B9-E945D6739453}"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C94CEB-EA46-447B-BBFB-ED7405E80C58}" type="slidenum">
              <a:rPr lang="tr-TR" smtClean="0"/>
              <a:t>‹#›</a:t>
            </a:fld>
            <a:endParaRPr lang="tr-TR"/>
          </a:p>
        </p:txBody>
      </p:sp>
    </p:spTree>
    <p:extLst>
      <p:ext uri="{BB962C8B-B14F-4D97-AF65-F5344CB8AC3E}">
        <p14:creationId xmlns:p14="http://schemas.microsoft.com/office/powerpoint/2010/main" val="1011573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19866FE-267B-472A-96B9-E945D6739453}"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C94CEB-EA46-447B-BBFB-ED7405E80C58}" type="slidenum">
              <a:rPr lang="tr-TR" smtClean="0"/>
              <a:t>‹#›</a:t>
            </a:fld>
            <a:endParaRPr lang="tr-TR"/>
          </a:p>
        </p:txBody>
      </p:sp>
    </p:spTree>
    <p:extLst>
      <p:ext uri="{BB962C8B-B14F-4D97-AF65-F5344CB8AC3E}">
        <p14:creationId xmlns:p14="http://schemas.microsoft.com/office/powerpoint/2010/main" val="543959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19866FE-267B-472A-96B9-E945D6739453}"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C94CEB-EA46-447B-BBFB-ED7405E80C58}" type="slidenum">
              <a:rPr lang="tr-TR" smtClean="0"/>
              <a:t>‹#›</a:t>
            </a:fld>
            <a:endParaRPr lang="tr-TR"/>
          </a:p>
        </p:txBody>
      </p:sp>
    </p:spTree>
    <p:extLst>
      <p:ext uri="{BB962C8B-B14F-4D97-AF65-F5344CB8AC3E}">
        <p14:creationId xmlns:p14="http://schemas.microsoft.com/office/powerpoint/2010/main" val="2454317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19866FE-267B-472A-96B9-E945D6739453}"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9C94CEB-EA46-447B-BBFB-ED7405E80C58}" type="slidenum">
              <a:rPr lang="tr-TR" smtClean="0"/>
              <a:t>‹#›</a:t>
            </a:fld>
            <a:endParaRPr lang="tr-TR"/>
          </a:p>
        </p:txBody>
      </p:sp>
    </p:spTree>
    <p:extLst>
      <p:ext uri="{BB962C8B-B14F-4D97-AF65-F5344CB8AC3E}">
        <p14:creationId xmlns:p14="http://schemas.microsoft.com/office/powerpoint/2010/main" val="538515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19866FE-267B-472A-96B9-E945D6739453}"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9C94CEB-EA46-447B-BBFB-ED7405E80C58}" type="slidenum">
              <a:rPr lang="tr-TR" smtClean="0"/>
              <a:t>‹#›</a:t>
            </a:fld>
            <a:endParaRPr lang="tr-TR"/>
          </a:p>
        </p:txBody>
      </p:sp>
    </p:spTree>
    <p:extLst>
      <p:ext uri="{BB962C8B-B14F-4D97-AF65-F5344CB8AC3E}">
        <p14:creationId xmlns:p14="http://schemas.microsoft.com/office/powerpoint/2010/main" val="2640111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19866FE-267B-472A-96B9-E945D6739453}" type="datetimeFigureOut">
              <a:rPr lang="tr-TR" smtClean="0"/>
              <a:t>27.7.2021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9C94CEB-EA46-447B-BBFB-ED7405E80C58}" type="slidenum">
              <a:rPr lang="tr-TR" smtClean="0"/>
              <a:t>‹#›</a:t>
            </a:fld>
            <a:endParaRPr lang="tr-TR"/>
          </a:p>
        </p:txBody>
      </p:sp>
    </p:spTree>
    <p:extLst>
      <p:ext uri="{BB962C8B-B14F-4D97-AF65-F5344CB8AC3E}">
        <p14:creationId xmlns:p14="http://schemas.microsoft.com/office/powerpoint/2010/main" val="1485856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19866FE-267B-472A-96B9-E945D6739453}" type="datetimeFigureOut">
              <a:rPr lang="tr-TR" smtClean="0"/>
              <a:t>27.7.2021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9C94CEB-EA46-447B-BBFB-ED7405E80C58}" type="slidenum">
              <a:rPr lang="tr-TR" smtClean="0"/>
              <a:t>‹#›</a:t>
            </a:fld>
            <a:endParaRPr lang="tr-TR"/>
          </a:p>
        </p:txBody>
      </p:sp>
    </p:spTree>
    <p:extLst>
      <p:ext uri="{BB962C8B-B14F-4D97-AF65-F5344CB8AC3E}">
        <p14:creationId xmlns:p14="http://schemas.microsoft.com/office/powerpoint/2010/main" val="1066263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19866FE-267B-472A-96B9-E945D6739453}" type="datetimeFigureOut">
              <a:rPr lang="tr-TR" smtClean="0"/>
              <a:t>27.7.2021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9C94CEB-EA46-447B-BBFB-ED7405E80C58}" type="slidenum">
              <a:rPr lang="tr-TR" smtClean="0"/>
              <a:t>‹#›</a:t>
            </a:fld>
            <a:endParaRPr lang="tr-TR"/>
          </a:p>
        </p:txBody>
      </p:sp>
    </p:spTree>
    <p:extLst>
      <p:ext uri="{BB962C8B-B14F-4D97-AF65-F5344CB8AC3E}">
        <p14:creationId xmlns:p14="http://schemas.microsoft.com/office/powerpoint/2010/main" val="3179956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19866FE-267B-472A-96B9-E945D6739453}"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9C94CEB-EA46-447B-BBFB-ED7405E80C58}" type="slidenum">
              <a:rPr lang="tr-TR" smtClean="0"/>
              <a:t>‹#›</a:t>
            </a:fld>
            <a:endParaRPr lang="tr-TR"/>
          </a:p>
        </p:txBody>
      </p:sp>
    </p:spTree>
    <p:extLst>
      <p:ext uri="{BB962C8B-B14F-4D97-AF65-F5344CB8AC3E}">
        <p14:creationId xmlns:p14="http://schemas.microsoft.com/office/powerpoint/2010/main" val="1875683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19866FE-267B-472A-96B9-E945D6739453}"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9C94CEB-EA46-447B-BBFB-ED7405E80C58}" type="slidenum">
              <a:rPr lang="tr-TR" smtClean="0"/>
              <a:t>‹#›</a:t>
            </a:fld>
            <a:endParaRPr lang="tr-TR"/>
          </a:p>
        </p:txBody>
      </p:sp>
    </p:spTree>
    <p:extLst>
      <p:ext uri="{BB962C8B-B14F-4D97-AF65-F5344CB8AC3E}">
        <p14:creationId xmlns:p14="http://schemas.microsoft.com/office/powerpoint/2010/main" val="661791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9866FE-267B-472A-96B9-E945D6739453}" type="datetimeFigureOut">
              <a:rPr lang="tr-TR" smtClean="0"/>
              <a:t>27.7.2021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C94CEB-EA46-447B-BBFB-ED7405E80C58}" type="slidenum">
              <a:rPr lang="tr-TR" smtClean="0"/>
              <a:t>‹#›</a:t>
            </a:fld>
            <a:endParaRPr lang="tr-TR"/>
          </a:p>
        </p:txBody>
      </p:sp>
    </p:spTree>
    <p:extLst>
      <p:ext uri="{BB962C8B-B14F-4D97-AF65-F5344CB8AC3E}">
        <p14:creationId xmlns:p14="http://schemas.microsoft.com/office/powerpoint/2010/main" val="1051274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2"/>
            <a:ext cx="9144000" cy="4089717"/>
          </a:xfrm>
        </p:spPr>
        <p:txBody>
          <a:bodyPr>
            <a:normAutofit fontScale="90000"/>
          </a:bodyPr>
          <a:lstStyle/>
          <a:p>
            <a:r>
              <a:rPr lang="tr-TR" dirty="0"/>
              <a:t>-HAGOP BARONYAN;</a:t>
            </a:r>
            <a:r>
              <a:rPr lang="tr-TR" b="1" dirty="0"/>
              <a:t> </a:t>
            </a:r>
            <a:r>
              <a:rPr lang="tr-TR" b="1" i="1" dirty="0"/>
              <a:t>ŞARK DİŞÇİSİ</a:t>
            </a:r>
            <a:r>
              <a:rPr lang="tr-TR" dirty="0"/>
              <a:t/>
            </a:r>
            <a:br>
              <a:rPr lang="tr-TR" dirty="0"/>
            </a:br>
            <a:r>
              <a:rPr lang="tr-TR" dirty="0"/>
              <a:t>- UYARLAMALAR ve MOLİERE ÇEVİRİLERİ</a:t>
            </a:r>
            <a:br>
              <a:rPr lang="tr-TR" dirty="0"/>
            </a:br>
            <a:endParaRPr lang="tr-TR" dirty="0"/>
          </a:p>
        </p:txBody>
      </p:sp>
    </p:spTree>
    <p:extLst>
      <p:ext uri="{BB962C8B-B14F-4D97-AF65-F5344CB8AC3E}">
        <p14:creationId xmlns:p14="http://schemas.microsoft.com/office/powerpoint/2010/main" val="1934206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dirty="0" err="1" smtClean="0"/>
              <a:t>Hagop</a:t>
            </a:r>
            <a:r>
              <a:rPr lang="tr-TR" sz="5400" dirty="0" smtClean="0"/>
              <a:t> </a:t>
            </a:r>
            <a:r>
              <a:rPr lang="tr-TR" sz="5400" dirty="0" err="1" smtClean="0"/>
              <a:t>Baronyan</a:t>
            </a:r>
            <a:endParaRPr lang="tr-TR" sz="5400" dirty="0"/>
          </a:p>
        </p:txBody>
      </p:sp>
      <p:sp>
        <p:nvSpPr>
          <p:cNvPr id="3" name="İçerik Yer Tutucusu 2"/>
          <p:cNvSpPr>
            <a:spLocks noGrp="1"/>
          </p:cNvSpPr>
          <p:nvPr>
            <p:ph idx="1"/>
          </p:nvPr>
        </p:nvSpPr>
        <p:spPr/>
        <p:txBody>
          <a:bodyPr/>
          <a:lstStyle/>
          <a:p>
            <a:pPr marL="0" lvl="0" indent="0">
              <a:buNone/>
            </a:pPr>
            <a:r>
              <a:rPr lang="tr-TR" dirty="0" err="1"/>
              <a:t>Hagop</a:t>
            </a:r>
            <a:r>
              <a:rPr lang="tr-TR" dirty="0"/>
              <a:t> </a:t>
            </a:r>
            <a:r>
              <a:rPr lang="tr-TR" dirty="0" err="1" smtClean="0"/>
              <a:t>Baronyan</a:t>
            </a:r>
            <a:r>
              <a:rPr lang="tr-TR" dirty="0"/>
              <a:t> </a:t>
            </a:r>
            <a:r>
              <a:rPr lang="tr-TR" dirty="0" smtClean="0"/>
              <a:t>Oyunları</a:t>
            </a:r>
            <a:endParaRPr lang="tr-TR" dirty="0"/>
          </a:p>
          <a:p>
            <a:pPr lvl="0"/>
            <a:r>
              <a:rPr lang="tr-TR" dirty="0"/>
              <a:t>Şark Dişçisi, </a:t>
            </a:r>
            <a:endParaRPr lang="tr-TR" dirty="0" smtClean="0"/>
          </a:p>
          <a:p>
            <a:pPr lvl="0"/>
            <a:r>
              <a:rPr lang="tr-TR" dirty="0" err="1" smtClean="0"/>
              <a:t>Bağdasar</a:t>
            </a:r>
            <a:r>
              <a:rPr lang="tr-TR" dirty="0" smtClean="0"/>
              <a:t> </a:t>
            </a:r>
            <a:r>
              <a:rPr lang="tr-TR" dirty="0" err="1" smtClean="0"/>
              <a:t>Ağpar</a:t>
            </a:r>
            <a:r>
              <a:rPr lang="tr-TR" dirty="0" smtClean="0"/>
              <a:t>,</a:t>
            </a:r>
          </a:p>
          <a:p>
            <a:pPr lvl="0"/>
            <a:r>
              <a:rPr lang="tr-TR" dirty="0" smtClean="0"/>
              <a:t> </a:t>
            </a:r>
            <a:r>
              <a:rPr lang="tr-TR" dirty="0" err="1"/>
              <a:t>Haşmetlü</a:t>
            </a:r>
            <a:r>
              <a:rPr lang="tr-TR" dirty="0"/>
              <a:t> Dilenciler</a:t>
            </a:r>
          </a:p>
        </p:txBody>
      </p:sp>
    </p:spTree>
    <p:extLst>
      <p:ext uri="{BB962C8B-B14F-4D97-AF65-F5344CB8AC3E}">
        <p14:creationId xmlns:p14="http://schemas.microsoft.com/office/powerpoint/2010/main" val="3021891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0"/>
            <a:r>
              <a:rPr lang="tr-TR" dirty="0"/>
              <a:t>Şark Dişçisi Oyunun İncelenmesi</a:t>
            </a:r>
          </a:p>
        </p:txBody>
      </p:sp>
      <p:sp>
        <p:nvSpPr>
          <p:cNvPr id="3" name="İçerik Yer Tutucusu 2"/>
          <p:cNvSpPr>
            <a:spLocks noGrp="1"/>
          </p:cNvSpPr>
          <p:nvPr>
            <p:ph idx="1"/>
          </p:nvPr>
        </p:nvSpPr>
        <p:spPr/>
        <p:txBody>
          <a:bodyPr/>
          <a:lstStyle/>
          <a:p>
            <a:r>
              <a:rPr lang="tr-TR" dirty="0"/>
              <a:t>-Oyunda neredeyse bütün oyun kişilerinin bir şekilde doğru olduğunu savunurken bunun tersi olması dikkat çekicidir. Oyunda temiz tarafın yokluğu ve bunun abartısı güçlü bir komik etki yaratırken oyunun ahlaki tarafsızlığını ve komediye özgü uzlaşıyı gösterir. </a:t>
            </a:r>
          </a:p>
          <a:p>
            <a:r>
              <a:rPr lang="tr-TR" dirty="0"/>
              <a:t>-Kılık değiştirme ve şarkılar oyuna güçlü bir atmosfer verir. </a:t>
            </a:r>
          </a:p>
        </p:txBody>
      </p:sp>
    </p:spTree>
    <p:extLst>
      <p:ext uri="{BB962C8B-B14F-4D97-AF65-F5344CB8AC3E}">
        <p14:creationId xmlns:p14="http://schemas.microsoft.com/office/powerpoint/2010/main" val="2879539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Oyunda neye gülüyoruz? Veya komik olan nedir?</a:t>
            </a:r>
            <a:r>
              <a:rPr lang="tr-TR" dirty="0"/>
              <a:t> </a:t>
            </a:r>
          </a:p>
          <a:p>
            <a:pPr lvl="0"/>
            <a:r>
              <a:rPr lang="tr-TR" dirty="0"/>
              <a:t>Mektuplar; dolantı ve düğüm açısından önemlidir.</a:t>
            </a:r>
          </a:p>
          <a:p>
            <a:pPr lvl="0"/>
            <a:r>
              <a:rPr lang="tr-TR" dirty="0"/>
              <a:t>Şark dişçisinin işini oldukça abartılı biçimde kötü yapması hem doğulu olma açısından eleştirel bir tutum hem de komik bir öğe olarak karşımıza çıkar. </a:t>
            </a:r>
          </a:p>
          <a:p>
            <a:pPr lvl="0"/>
            <a:r>
              <a:rPr lang="tr-TR" dirty="0"/>
              <a:t>Oyunda </a:t>
            </a:r>
            <a:r>
              <a:rPr lang="tr-TR" dirty="0" err="1"/>
              <a:t>Markar</a:t>
            </a:r>
            <a:r>
              <a:rPr lang="tr-TR" dirty="0"/>
              <a:t> önemli bir yere sahip. Özellikle </a:t>
            </a:r>
            <a:r>
              <a:rPr lang="tr-TR" dirty="0" err="1"/>
              <a:t>Levon’un</a:t>
            </a:r>
            <a:r>
              <a:rPr lang="tr-TR" dirty="0"/>
              <a:t> karşıt oyun kişisi olması eleştirel unsurların altını çizer.</a:t>
            </a:r>
          </a:p>
          <a:p>
            <a:pPr lvl="0"/>
            <a:r>
              <a:rPr lang="tr-TR" dirty="0"/>
              <a:t>Batılılaşma açısından önemli notları var oyunun.</a:t>
            </a:r>
          </a:p>
          <a:p>
            <a:endParaRPr lang="tr-TR" dirty="0"/>
          </a:p>
        </p:txBody>
      </p:sp>
    </p:spTree>
    <p:extLst>
      <p:ext uri="{BB962C8B-B14F-4D97-AF65-F5344CB8AC3E}">
        <p14:creationId xmlns:p14="http://schemas.microsoft.com/office/powerpoint/2010/main" val="2405195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0"/>
            <a:r>
              <a:rPr lang="tr-TR" dirty="0"/>
              <a:t>Uyarlamalar: </a:t>
            </a:r>
          </a:p>
        </p:txBody>
      </p:sp>
      <p:sp>
        <p:nvSpPr>
          <p:cNvPr id="3" name="İçerik Yer Tutucusu 2"/>
          <p:cNvSpPr>
            <a:spLocks noGrp="1"/>
          </p:cNvSpPr>
          <p:nvPr>
            <p:ph idx="1"/>
          </p:nvPr>
        </p:nvSpPr>
        <p:spPr/>
        <p:txBody>
          <a:bodyPr/>
          <a:lstStyle/>
          <a:p>
            <a:pPr lvl="0"/>
            <a:r>
              <a:rPr lang="tr-TR" dirty="0"/>
              <a:t>Ahmet </a:t>
            </a:r>
            <a:r>
              <a:rPr lang="tr-TR" dirty="0" err="1"/>
              <a:t>Vefik</a:t>
            </a:r>
            <a:r>
              <a:rPr lang="tr-TR" dirty="0"/>
              <a:t> Paşa’nın </a:t>
            </a:r>
            <a:r>
              <a:rPr lang="tr-TR" dirty="0" smtClean="0"/>
              <a:t>Uyarlamaları</a:t>
            </a:r>
          </a:p>
          <a:p>
            <a:pPr marL="0" lvl="0" indent="0">
              <a:buNone/>
            </a:pPr>
            <a:r>
              <a:rPr lang="tr-TR" dirty="0" smtClean="0"/>
              <a:t>Metin </a:t>
            </a:r>
            <a:r>
              <a:rPr lang="tr-TR" dirty="0" err="1" smtClean="0"/>
              <a:t>And</a:t>
            </a:r>
            <a:r>
              <a:rPr lang="tr-TR" dirty="0" smtClean="0"/>
              <a:t> Ahmet </a:t>
            </a:r>
            <a:r>
              <a:rPr lang="tr-TR" dirty="0" err="1" smtClean="0"/>
              <a:t>Vefik</a:t>
            </a:r>
            <a:r>
              <a:rPr lang="tr-TR" dirty="0" smtClean="0"/>
              <a:t> Paşa’nın Moliere uyarlamalarının «sanki yeniden yazmışçasına özgün» olduğunu ifade eder. Bu uyarlamalar esas olarak yerelleştirme niyeti taşımakta, Ahmet </a:t>
            </a:r>
            <a:r>
              <a:rPr lang="tr-TR" dirty="0" err="1" smtClean="0"/>
              <a:t>Vefik</a:t>
            </a:r>
            <a:r>
              <a:rPr lang="tr-TR" dirty="0" smtClean="0"/>
              <a:t> Paşa’nın halka tiyatro eğitimi verme misyonuyla uyum göstermektedir. </a:t>
            </a:r>
            <a:endParaRPr lang="tr-TR" dirty="0"/>
          </a:p>
          <a:p>
            <a:pPr lvl="0"/>
            <a:r>
              <a:rPr lang="tr-TR" dirty="0" err="1"/>
              <a:t>Teodor</a:t>
            </a:r>
            <a:r>
              <a:rPr lang="tr-TR" dirty="0"/>
              <a:t> Kasap, </a:t>
            </a:r>
            <a:r>
              <a:rPr lang="tr-TR" i="1" dirty="0"/>
              <a:t>Pinti Hamit ve İşkilli </a:t>
            </a:r>
            <a:r>
              <a:rPr lang="tr-TR" i="1" dirty="0" err="1"/>
              <a:t>Memo</a:t>
            </a:r>
            <a:endParaRPr lang="tr-TR" dirty="0"/>
          </a:p>
          <a:p>
            <a:pPr lvl="0"/>
            <a:r>
              <a:rPr lang="tr-TR" dirty="0"/>
              <a:t>Direktör Ali Bey</a:t>
            </a:r>
          </a:p>
          <a:p>
            <a:endParaRPr lang="tr-TR" dirty="0"/>
          </a:p>
        </p:txBody>
      </p:sp>
    </p:spTree>
    <p:extLst>
      <p:ext uri="{BB962C8B-B14F-4D97-AF65-F5344CB8AC3E}">
        <p14:creationId xmlns:p14="http://schemas.microsoft.com/office/powerpoint/2010/main" val="2678757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Bursa Tiyatrosu</a:t>
            </a:r>
            <a:endParaRPr lang="tr-TR" dirty="0"/>
          </a:p>
        </p:txBody>
      </p:sp>
      <p:sp>
        <p:nvSpPr>
          <p:cNvPr id="3" name="İçerik Yer Tutucusu 2"/>
          <p:cNvSpPr>
            <a:spLocks noGrp="1"/>
          </p:cNvSpPr>
          <p:nvPr>
            <p:ph idx="1"/>
          </p:nvPr>
        </p:nvSpPr>
        <p:spPr/>
        <p:txBody>
          <a:bodyPr>
            <a:normAutofit lnSpcReduction="10000"/>
          </a:bodyPr>
          <a:lstStyle/>
          <a:p>
            <a:r>
              <a:rPr lang="tr-TR" dirty="0" smtClean="0"/>
              <a:t>Ahmet </a:t>
            </a:r>
            <a:r>
              <a:rPr lang="tr-TR" dirty="0" err="1" smtClean="0"/>
              <a:t>Vefik</a:t>
            </a:r>
            <a:r>
              <a:rPr lang="tr-TR" dirty="0" smtClean="0"/>
              <a:t> Paşa’nın Bursa’da tiyatro kültürü inşa etme girişimlerinden söz etmek gerekir. Bu giriş Bursa’da oyuncu olan Ahmet Fehim Efendi tarafından şöyle anlatılır:</a:t>
            </a:r>
          </a:p>
          <a:p>
            <a:r>
              <a:rPr lang="tr-TR" dirty="0" smtClean="0"/>
              <a:t>«1879’da </a:t>
            </a:r>
            <a:r>
              <a:rPr lang="tr-TR" dirty="0" err="1" smtClean="0"/>
              <a:t>Fasulyacıyan</a:t>
            </a:r>
            <a:r>
              <a:rPr lang="tr-TR" dirty="0" smtClean="0"/>
              <a:t>, </a:t>
            </a:r>
            <a:r>
              <a:rPr lang="tr-TR" dirty="0" err="1" smtClean="0"/>
              <a:t>Hirayuş</a:t>
            </a:r>
            <a:r>
              <a:rPr lang="tr-TR" dirty="0" smtClean="0"/>
              <a:t>, </a:t>
            </a:r>
            <a:r>
              <a:rPr lang="tr-TR" dirty="0" err="1" smtClean="0"/>
              <a:t>Koharik</a:t>
            </a:r>
            <a:r>
              <a:rPr lang="tr-TR" dirty="0" smtClean="0"/>
              <a:t> </a:t>
            </a:r>
            <a:r>
              <a:rPr lang="tr-TR" dirty="0" err="1" smtClean="0"/>
              <a:t>Şirinyan</a:t>
            </a:r>
            <a:r>
              <a:rPr lang="tr-TR" dirty="0" smtClean="0"/>
              <a:t> gibi </a:t>
            </a:r>
            <a:r>
              <a:rPr lang="tr-TR" dirty="0" err="1" smtClean="0"/>
              <a:t>artislerle</a:t>
            </a:r>
            <a:r>
              <a:rPr lang="tr-TR" dirty="0" smtClean="0"/>
              <a:t> zuhurat tiyatrosu kabilinden Bursa’ya gitmiş, </a:t>
            </a:r>
            <a:r>
              <a:rPr lang="tr-TR" dirty="0" err="1" smtClean="0"/>
              <a:t>Melekzat</a:t>
            </a:r>
            <a:r>
              <a:rPr lang="tr-TR" dirty="0" smtClean="0"/>
              <a:t> bahçesinde oyun veriyorduk. Oyunumuza bir geve Bursa Valisi Ahmet </a:t>
            </a:r>
            <a:r>
              <a:rPr lang="tr-TR" dirty="0" err="1" smtClean="0"/>
              <a:t>Vefik</a:t>
            </a:r>
            <a:r>
              <a:rPr lang="tr-TR" dirty="0" smtClean="0"/>
              <a:t> Paşa geldi; bunun nasıl büyük bir vaka olduğunu tasdik edersiniz değil mi? Oyunumuzu seyretti ve ertesi günü bizi makamına çağırdı: ‘Size bir tiyatro yaptıracağım, eserler vereceğim, onları oynayacaksınız. Tiyatroya kira vermeyeceksiniz. Bu temsillerin bütün hasılatını hastane alacak!’ dedi. Biz ümitlenmiştik, fakat </a:t>
            </a:r>
            <a:r>
              <a:rPr lang="tr-TR" dirty="0" err="1" smtClean="0"/>
              <a:t>beklecek</a:t>
            </a:r>
            <a:r>
              <a:rPr lang="tr-TR" dirty="0" smtClean="0"/>
              <a:t> diye de üzüntülü idik.</a:t>
            </a:r>
            <a:endParaRPr lang="tr-TR" dirty="0"/>
          </a:p>
        </p:txBody>
      </p:sp>
    </p:spTree>
    <p:extLst>
      <p:ext uri="{BB962C8B-B14F-4D97-AF65-F5344CB8AC3E}">
        <p14:creationId xmlns:p14="http://schemas.microsoft.com/office/powerpoint/2010/main" val="1124652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14984"/>
            <a:ext cx="10515600" cy="5161979"/>
          </a:xfrm>
        </p:spPr>
        <p:txBody>
          <a:bodyPr/>
          <a:lstStyle/>
          <a:p>
            <a:r>
              <a:rPr lang="tr-TR" dirty="0" smtClean="0"/>
              <a:t>Koca </a:t>
            </a:r>
            <a:r>
              <a:rPr lang="tr-TR" dirty="0" err="1" smtClean="0"/>
              <a:t>Vefik</a:t>
            </a:r>
            <a:r>
              <a:rPr lang="tr-TR" dirty="0"/>
              <a:t> </a:t>
            </a:r>
            <a:r>
              <a:rPr lang="tr-TR" dirty="0" smtClean="0"/>
              <a:t>Pala kendine has faaliyetle derhal Bursa’da postane karşısındaki kahvehanenin bahçesine otuz altı localı, güzel, zarif bir tiyatro yaptırdı. Bize ilk piyes olarak </a:t>
            </a:r>
            <a:r>
              <a:rPr lang="tr-TR" dirty="0" err="1" smtClean="0"/>
              <a:t>Meraki</a:t>
            </a:r>
            <a:r>
              <a:rPr lang="tr-TR" dirty="0" smtClean="0"/>
              <a:t> adı ile Moliere’in </a:t>
            </a:r>
            <a:r>
              <a:rPr lang="tr-TR" dirty="0" err="1" smtClean="0"/>
              <a:t>Malade</a:t>
            </a:r>
            <a:r>
              <a:rPr lang="tr-TR" dirty="0" smtClean="0"/>
              <a:t> </a:t>
            </a:r>
            <a:r>
              <a:rPr lang="tr-TR" dirty="0" err="1" smtClean="0"/>
              <a:t>Imaginaire’ini</a:t>
            </a:r>
            <a:r>
              <a:rPr lang="tr-TR" dirty="0" smtClean="0"/>
              <a:t> verdi, oynadık. Şehirdeki konsoloslar, büyük memurlar, eşraf kamilen geldi. Tiyatromuz pek büyük rağbet görüyordu. Az bir zamanda İstanbul’da görülmeyen intizam ve sanat içinde bir Türk temaşası teessüs eyledi. </a:t>
            </a:r>
            <a:r>
              <a:rPr lang="tr-TR" dirty="0" err="1" smtClean="0"/>
              <a:t>Vefik</a:t>
            </a:r>
            <a:r>
              <a:rPr lang="tr-TR" dirty="0" smtClean="0"/>
              <a:t> Paşa, sıra ile tekmil Moliere’leri çevirdi, biz de sahneye koyduk. Piyeslerin provasına gelir, beğenip beğenmediğini yüz hareketlerinden anlardık ve daha ziyade çalışırdık. Tiyatromuz senede dokuz ay açıktı, üç ay tatil yapardık. Paşa vilayet dahilinde devre çıkarken, ‘Ben yokken </a:t>
            </a:r>
            <a:r>
              <a:rPr lang="tr-TR" dirty="0" err="1" smtClean="0"/>
              <a:t>Çince’ye</a:t>
            </a:r>
            <a:r>
              <a:rPr lang="tr-TR" dirty="0" smtClean="0"/>
              <a:t> benzeyen çevirilerinizi oynayabilirsiniz!’ derdi. (Aktaran Refik Ahmet </a:t>
            </a:r>
            <a:r>
              <a:rPr lang="tr-TR" dirty="0" err="1" smtClean="0"/>
              <a:t>Sevengil</a:t>
            </a:r>
            <a:r>
              <a:rPr lang="tr-TR" dirty="0" smtClean="0"/>
              <a:t>, Türk Tiyatrosu Tarihi, </a:t>
            </a:r>
            <a:r>
              <a:rPr lang="tr-TR" dirty="0" err="1" smtClean="0"/>
              <a:t>İstanbulbul</a:t>
            </a:r>
            <a:r>
              <a:rPr lang="tr-TR" smtClean="0"/>
              <a:t> Alfa Yay., 2014, 269)</a:t>
            </a:r>
            <a:endParaRPr lang="tr-TR" dirty="0"/>
          </a:p>
        </p:txBody>
      </p:sp>
    </p:spTree>
    <p:extLst>
      <p:ext uri="{BB962C8B-B14F-4D97-AF65-F5344CB8AC3E}">
        <p14:creationId xmlns:p14="http://schemas.microsoft.com/office/powerpoint/2010/main" val="239584098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446</Words>
  <Application>Microsoft Office PowerPoint</Application>
  <PresentationFormat>Geniş ekran</PresentationFormat>
  <Paragraphs>23</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-HAGOP BARONYAN; ŞARK DİŞÇİSİ - UYARLAMALAR ve MOLİERE ÇEVİRİLERİ </vt:lpstr>
      <vt:lpstr>Hagop Baronyan</vt:lpstr>
      <vt:lpstr>Şark Dişçisi Oyunun İncelenmesi</vt:lpstr>
      <vt:lpstr>PowerPoint Sunusu</vt:lpstr>
      <vt:lpstr>Uyarlamalar: </vt:lpstr>
      <vt:lpstr>Bursa Tiyatrosu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-HAGOP BARONYAN; ŞARK DİŞÇİSİ - UYARLAMALAR ve MOLİERE ÇEVİRİLERİ </dc:title>
  <dc:creator>duygu toksoy</dc:creator>
  <cp:lastModifiedBy>duygu toksoy</cp:lastModifiedBy>
  <cp:revision>4</cp:revision>
  <dcterms:created xsi:type="dcterms:W3CDTF">2021-07-27T01:32:15Z</dcterms:created>
  <dcterms:modified xsi:type="dcterms:W3CDTF">2021-07-27T03:44:26Z</dcterms:modified>
</cp:coreProperties>
</file>