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3"/>
  </p:notesMasterIdLst>
  <p:handoutMasterIdLst>
    <p:handoutMasterId r:id="rId14"/>
  </p:handoutMasterIdLst>
  <p:sldIdLst>
    <p:sldId id="668" r:id="rId4"/>
    <p:sldId id="729" r:id="rId5"/>
    <p:sldId id="766" r:id="rId6"/>
    <p:sldId id="730" r:id="rId7"/>
    <p:sldId id="734" r:id="rId8"/>
    <p:sldId id="736" r:id="rId9"/>
    <p:sldId id="749" r:id="rId10"/>
    <p:sldId id="767" r:id="rId11"/>
    <p:sldId id="760"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p:scale>
          <a:sx n="75" d="100"/>
          <a:sy n="75" d="100"/>
        </p:scale>
        <p:origin x="-1290" y="-72"/>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30.03.2020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3/30/2020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3/30/2020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3/30/2020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3/30/2020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3/30/2020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3/30/2020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3/30/2020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3/30/2020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3/30/2020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3/30/2020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3/30/2020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3/30/2020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3/30/2020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3/30/2020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a:prstGeom prst="rect">
            <a:avLst/>
          </a:prstGeom>
        </p:spPr>
        <p:txBody>
          <a:bodyPr/>
          <a:lstStyle/>
          <a:p>
            <a:r>
              <a:rPr lang="en-US" smtClean="0"/>
              <a:t>Click to edit Master title style</a:t>
            </a:r>
            <a:endParaRPr lang="en-US"/>
          </a:p>
        </p:txBody>
      </p:sp>
      <p:sp>
        <p:nvSpPr>
          <p:cNvPr id="3" name="Date Placeholder 5"/>
          <p:cNvSpPr>
            <a:spLocks noGrp="1"/>
          </p:cNvSpPr>
          <p:nvPr>
            <p:ph type="dt" sz="half" idx="10"/>
          </p:nvPr>
        </p:nvSpPr>
        <p:spPr>
          <a:xfrm rot="5400000">
            <a:off x="7589045" y="1081881"/>
            <a:ext cx="2011362" cy="384175"/>
          </a:xfrm>
          <a:prstGeom prst="rect">
            <a:avLst/>
          </a:prstGeom>
        </p:spPr>
        <p:txBody>
          <a:bodyPr rtlCol="0"/>
          <a:lstStyle>
            <a:lvl1pPr>
              <a:defRPr/>
            </a:lvl1pPr>
          </a:lstStyle>
          <a:p>
            <a:pPr>
              <a:defRPr/>
            </a:pPr>
            <a:endParaRPr lang="en-GB" dirty="0"/>
          </a:p>
        </p:txBody>
      </p:sp>
      <p:sp>
        <p:nvSpPr>
          <p:cNvPr id="4" name="Slide Number Placeholder 6"/>
          <p:cNvSpPr>
            <a:spLocks noGrp="1"/>
          </p:cNvSpPr>
          <p:nvPr>
            <p:ph type="sldNum" sz="quarter" idx="11"/>
          </p:nvPr>
        </p:nvSpPr>
        <p:spPr>
          <a:xfrm>
            <a:off x="8129588" y="5734050"/>
            <a:ext cx="609600" cy="520700"/>
          </a:xfrm>
          <a:prstGeom prst="rect">
            <a:avLst/>
          </a:prstGeom>
        </p:spPr>
        <p:txBody>
          <a:bodyPr rtlCol="0"/>
          <a:lstStyle>
            <a:lvl1pPr>
              <a:defRPr/>
            </a:lvl1pPr>
          </a:lstStyle>
          <a:p>
            <a:pPr>
              <a:defRPr/>
            </a:pPr>
            <a:fld id="{C268406C-D56C-4056-8B1D-FE102A34BFBC}" type="slidenum">
              <a:rPr lang="en-GB" altLang="tr-TR"/>
              <a:pPr>
                <a:defRPr/>
              </a:pPr>
              <a:t>‹#›</a:t>
            </a:fld>
            <a:endParaRPr lang="en-GB" altLang="tr-TR"/>
          </a:p>
        </p:txBody>
      </p:sp>
      <p:sp>
        <p:nvSpPr>
          <p:cNvPr id="5" name="Footer Placeholder 7"/>
          <p:cNvSpPr>
            <a:spLocks noGrp="1"/>
          </p:cNvSpPr>
          <p:nvPr>
            <p:ph type="ftr" sz="quarter" idx="12"/>
          </p:nvPr>
        </p:nvSpPr>
        <p:spPr>
          <a:xfrm rot="5400000">
            <a:off x="6989763" y="3736975"/>
            <a:ext cx="3200400" cy="365125"/>
          </a:xfrm>
          <a:prstGeom prst="rect">
            <a:avLst/>
          </a:prstGeom>
        </p:spPr>
        <p:txBody>
          <a:bodyPr rtlCol="0"/>
          <a:lstStyle>
            <a:lvl1pPr>
              <a:defRPr/>
            </a:lvl1pPr>
          </a:lstStyle>
          <a:p>
            <a:pPr>
              <a:defRPr/>
            </a:pPr>
            <a:endParaRPr lang="en-GB"/>
          </a:p>
        </p:txBody>
      </p:sp>
    </p:spTree>
    <p:extLst>
      <p:ext uri="{BB962C8B-B14F-4D97-AF65-F5344CB8AC3E}">
        <p14:creationId xmlns:p14="http://schemas.microsoft.com/office/powerpoint/2010/main" val="527391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3/30/2020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3/30/2020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3/30/2020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3/30/2020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3/30/2020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3/30/2020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3/30/2020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3/30/2020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userDrawn="1"/>
        </p:nvPicPr>
        <p:blipFill rotWithShape="1">
          <a:blip r:embed="rId6">
            <a:extLst>
              <a:ext uri="{28A0092B-C50C-407E-A947-70E740481C1C}">
                <a14:useLocalDpi xmlns:a14="http://schemas.microsoft.com/office/drawing/2010/main" val="0"/>
              </a:ext>
            </a:extLst>
          </a:blip>
          <a:srcRect b="2433"/>
          <a:stretch/>
        </p:blipFill>
        <p:spPr bwMode="auto">
          <a:xfrm>
            <a:off x="13647" y="-2231"/>
            <a:ext cx="9108000" cy="6833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07721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334</a:t>
            </a:r>
            <a:endParaRPr lang="tr-TR" sz="3200" b="1" dirty="0">
              <a:latin typeface="Arial" panose="020B0604020202020204" pitchFamily="34" charset="0"/>
              <a:cs typeface="Arial" panose="020B0604020202020204" pitchFamily="34" charset="0"/>
            </a:endParaRPr>
          </a:p>
          <a:p>
            <a:pPr algn="ctr"/>
            <a:r>
              <a:rPr lang="tr-TR" altLang="tr-TR" sz="3200" b="1" dirty="0"/>
              <a:t>Afet Yönetimi ve </a:t>
            </a:r>
            <a:r>
              <a:rPr lang="tr-TR" altLang="tr-TR" sz="3200" b="1" dirty="0" smtClean="0"/>
              <a:t>Politikaları </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Dr. Öğr.Üyesi Md Moynul AHSAN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
        <p:nvSpPr>
          <p:cNvPr id="2" name="Rectangle 1"/>
          <p:cNvSpPr/>
          <p:nvPr/>
        </p:nvSpPr>
        <p:spPr>
          <a:xfrm>
            <a:off x="2286000" y="2957839"/>
            <a:ext cx="5740400" cy="1040285"/>
          </a:xfrm>
          <a:prstGeom prst="rect">
            <a:avLst/>
          </a:prstGeom>
        </p:spPr>
        <p:txBody>
          <a:bodyPr wrap="square">
            <a:spAutoFit/>
          </a:bodyPr>
          <a:lstStyle/>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13. </a:t>
            </a:r>
            <a:r>
              <a:rPr lang="tr-TR" sz="2800" b="1" dirty="0">
                <a:latin typeface="Arial" panose="020B0604020202020204" pitchFamily="34" charset="0"/>
                <a:cs typeface="Arial" panose="020B0604020202020204" pitchFamily="34" charset="0"/>
              </a:rPr>
              <a:t>HAFTA</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Türkiye’de </a:t>
            </a:r>
            <a:r>
              <a:rPr lang="tr-TR" sz="2800" b="1" dirty="0" smtClean="0">
                <a:latin typeface="Arial" panose="020B0604020202020204" pitchFamily="34" charset="0"/>
                <a:cs typeface="Arial" panose="020B0604020202020204" pitchFamily="34" charset="0"/>
              </a:rPr>
              <a:t>Afet Politikaları</a:t>
            </a:r>
            <a:endParaRPr lang="en-US" sz="2400" b="1" dirty="0"/>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eaLnBrk="1" hangingPunct="1">
              <a:lnSpc>
                <a:spcPct val="90000"/>
              </a:lnSpc>
            </a:pPr>
            <a:r>
              <a:rPr lang="tr-TR" altLang="tr-TR" sz="2000" b="1" dirty="0" smtClean="0">
                <a:solidFill>
                  <a:srgbClr val="160093"/>
                </a:solidFill>
                <a:latin typeface="Arial" charset="0"/>
                <a:ea typeface="MS PGothic" pitchFamily="34" charset="-128"/>
                <a:cs typeface="Arial" charset="0"/>
              </a:rPr>
              <a:t>Giriş </a:t>
            </a:r>
            <a:endParaRPr lang="tr-TR" altLang="tr-TR" sz="2000" b="1" dirty="0">
              <a:solidFill>
                <a:srgbClr val="C00000"/>
              </a:solidFill>
              <a:latin typeface="Arial" charset="0"/>
              <a:ea typeface="MS PGothic" pitchFamily="34" charset="-128"/>
              <a:cs typeface="Arial" charset="0"/>
            </a:endParaRPr>
          </a:p>
        </p:txBody>
      </p:sp>
      <p:sp>
        <p:nvSpPr>
          <p:cNvPr id="5" name="Rectangle 4">
            <a:extLst>
              <a:ext uri="{FF2B5EF4-FFF2-40B4-BE49-F238E27FC236}"/>
            </a:extLst>
          </p:cNvPr>
          <p:cNvSpPr/>
          <p:nvPr/>
        </p:nvSpPr>
        <p:spPr>
          <a:xfrm>
            <a:off x="482600" y="1235298"/>
            <a:ext cx="7681683" cy="4093428"/>
          </a:xfrm>
          <a:prstGeom prst="rect">
            <a:avLst/>
          </a:prstGeom>
        </p:spPr>
        <p:txBody>
          <a:bodyPr wrap="square">
            <a:spAutoFit/>
          </a:bodyPr>
          <a:lstStyle/>
          <a:p>
            <a:pPr algn="just">
              <a:defRPr/>
            </a:pPr>
            <a:r>
              <a:rPr lang="tr-TR" sz="2000" dirty="0" smtClean="0">
                <a:latin typeface="Arial" panose="020B0604020202020204" pitchFamily="34" charset="0"/>
                <a:cs typeface="Arial" panose="020B0604020202020204" pitchFamily="34" charset="0"/>
              </a:rPr>
              <a:t>Türkiye’de </a:t>
            </a:r>
            <a:r>
              <a:rPr lang="tr-TR" sz="2000" dirty="0">
                <a:latin typeface="Arial" panose="020B0604020202020204" pitchFamily="34" charset="0"/>
                <a:cs typeface="Arial" panose="020B0604020202020204" pitchFamily="34" charset="0"/>
              </a:rPr>
              <a:t>afet yönetimi örgütlenmesine ilişkin yasal düzenlemeler, daha önceleri </a:t>
            </a:r>
            <a:r>
              <a:rPr lang="tr-TR" sz="2000" dirty="0" smtClean="0">
                <a:latin typeface="Arial" panose="020B0604020202020204" pitchFamily="34" charset="0"/>
                <a:cs typeface="Arial" panose="020B0604020202020204" pitchFamily="34" charset="0"/>
              </a:rPr>
              <a:t>meydana gelen </a:t>
            </a:r>
            <a:r>
              <a:rPr lang="tr-TR" sz="2000" dirty="0">
                <a:latin typeface="Arial" panose="020B0604020202020204" pitchFamily="34" charset="0"/>
                <a:cs typeface="Arial" panose="020B0604020202020204" pitchFamily="34" charset="0"/>
              </a:rPr>
              <a:t>her doğa olayından sonra, o olaya ilişkin özel bir kanunun çıkarılmasıyla gelişmiştir. </a:t>
            </a:r>
            <a:endParaRPr lang="tr-TR" sz="2000" dirty="0" smtClean="0">
              <a:latin typeface="Arial" panose="020B0604020202020204" pitchFamily="34" charset="0"/>
              <a:cs typeface="Arial" panose="020B0604020202020204" pitchFamily="34" charset="0"/>
            </a:endParaRPr>
          </a:p>
          <a:p>
            <a:pPr algn="just">
              <a:defRPr/>
            </a:pPr>
            <a:endParaRPr lang="tr-TR" sz="2000" dirty="0" smtClean="0">
              <a:latin typeface="Arial" panose="020B0604020202020204" pitchFamily="34" charset="0"/>
              <a:cs typeface="Arial" panose="020B0604020202020204" pitchFamily="34" charset="0"/>
            </a:endParaRPr>
          </a:p>
          <a:p>
            <a:pPr algn="just">
              <a:defRPr/>
            </a:pPr>
            <a:r>
              <a:rPr lang="tr-TR" sz="2000" dirty="0">
                <a:latin typeface="Arial" panose="020B0604020202020204" pitchFamily="34" charset="0"/>
                <a:cs typeface="Arial" panose="020B0604020202020204" pitchFamily="34" charset="0"/>
              </a:rPr>
              <a:t>1982 Anayasası’nın 5. Maddesi, devletin temel amaç ve görevlerini, “ Türk </a:t>
            </a:r>
            <a:r>
              <a:rPr lang="tr-TR" sz="2000" dirty="0" smtClean="0">
                <a:latin typeface="Arial" panose="020B0604020202020204" pitchFamily="34" charset="0"/>
                <a:cs typeface="Arial" panose="020B0604020202020204" pitchFamily="34" charset="0"/>
              </a:rPr>
              <a:t>milletinin bağımsızlığını </a:t>
            </a:r>
            <a:r>
              <a:rPr lang="tr-TR" sz="2000" dirty="0">
                <a:latin typeface="Arial" panose="020B0604020202020204" pitchFamily="34" charset="0"/>
                <a:cs typeface="Arial" panose="020B0604020202020204" pitchFamily="34" charset="0"/>
              </a:rPr>
              <a:t>ve bütünlüğünü, ülkenin bölünmezliğini, Cumhuriyeti ve demokrasiyi </a:t>
            </a:r>
            <a:r>
              <a:rPr lang="tr-TR" sz="2000" dirty="0" smtClean="0">
                <a:latin typeface="Arial" panose="020B0604020202020204" pitchFamily="34" charset="0"/>
                <a:cs typeface="Arial" panose="020B0604020202020204" pitchFamily="34" charset="0"/>
              </a:rPr>
              <a:t>korumak, kişilerin </a:t>
            </a:r>
            <a:r>
              <a:rPr lang="tr-TR" sz="2000" dirty="0">
                <a:latin typeface="Arial" panose="020B0604020202020204" pitchFamily="34" charset="0"/>
                <a:cs typeface="Arial" panose="020B0604020202020204" pitchFamily="34" charset="0"/>
              </a:rPr>
              <a:t>ve toplumun refah, huzur ve mutluluğunu sağlamak; kişinin temel hak </a:t>
            </a:r>
            <a:r>
              <a:rPr lang="tr-TR" sz="2000" dirty="0" smtClean="0">
                <a:latin typeface="Arial" panose="020B0604020202020204" pitchFamily="34" charset="0"/>
                <a:cs typeface="Arial" panose="020B0604020202020204" pitchFamily="34" charset="0"/>
              </a:rPr>
              <a:t>ve hürriyetlerini</a:t>
            </a:r>
            <a:r>
              <a:rPr lang="tr-TR" sz="2000" dirty="0">
                <a:latin typeface="Arial" panose="020B0604020202020204" pitchFamily="34" charset="0"/>
                <a:cs typeface="Arial" panose="020B0604020202020204" pitchFamily="34" charset="0"/>
              </a:rPr>
              <a:t>, sosyal hukuk devleti ve adalet ilkeleriyle bağdaşmayacak surette sınırlayan siyasal, ekonomik ve sosyal engelleri kaldırmaya, insanın maddi ve manevi </a:t>
            </a:r>
            <a:r>
              <a:rPr lang="tr-TR" sz="2000" dirty="0" smtClean="0">
                <a:latin typeface="Arial" panose="020B0604020202020204" pitchFamily="34" charset="0"/>
                <a:cs typeface="Arial" panose="020B0604020202020204" pitchFamily="34" charset="0"/>
              </a:rPr>
              <a:t>varlığının gelişmesi </a:t>
            </a:r>
            <a:r>
              <a:rPr lang="tr-TR" sz="2000" dirty="0">
                <a:latin typeface="Arial" panose="020B0604020202020204" pitchFamily="34" charset="0"/>
                <a:cs typeface="Arial" panose="020B0604020202020204" pitchFamily="34" charset="0"/>
              </a:rPr>
              <a:t>için gerekli şartları hazırlamaya çalışmaktır” şeklinde ifade etmektedir</a:t>
            </a:r>
            <a:r>
              <a:rPr lang="tr-TR" sz="2000" dirty="0" smtClean="0">
                <a:latin typeface="Arial" panose="020B0604020202020204" pitchFamily="34" charset="0"/>
                <a:cs typeface="Arial" panose="020B0604020202020204" pitchFamily="34" charset="0"/>
              </a:rPr>
              <a:t>.</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6853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extLst>
          </p:cNvPr>
          <p:cNvSpPr/>
          <p:nvPr/>
        </p:nvSpPr>
        <p:spPr>
          <a:xfrm>
            <a:off x="518887" y="2012042"/>
            <a:ext cx="7901213" cy="3477875"/>
          </a:xfrm>
          <a:prstGeom prst="rect">
            <a:avLst/>
          </a:prstGeom>
        </p:spPr>
        <p:txBody>
          <a:bodyPr wrap="square">
            <a:spAutoFit/>
          </a:bodyPr>
          <a:lstStyle/>
          <a:p>
            <a:pPr algn="just">
              <a:defRPr/>
            </a:pPr>
            <a:endParaRPr lang="tr-TR" sz="2000" dirty="0" smtClean="0">
              <a:latin typeface="Arial" panose="020B0604020202020204" pitchFamily="34" charset="0"/>
              <a:cs typeface="Arial" panose="020B0604020202020204" pitchFamily="34" charset="0"/>
            </a:endParaRPr>
          </a:p>
          <a:p>
            <a:pPr algn="just">
              <a:defRPr/>
            </a:pPr>
            <a:r>
              <a:rPr lang="tr-TR" sz="2000" dirty="0" smtClean="0">
                <a:latin typeface="Arial" panose="020B0604020202020204" pitchFamily="34" charset="0"/>
                <a:cs typeface="Arial" panose="020B0604020202020204" pitchFamily="34" charset="0"/>
              </a:rPr>
              <a:t>1959 </a:t>
            </a:r>
            <a:r>
              <a:rPr lang="tr-TR" sz="2000" dirty="0">
                <a:latin typeface="Arial" panose="020B0604020202020204" pitchFamily="34" charset="0"/>
                <a:cs typeface="Arial" panose="020B0604020202020204" pitchFamily="34" charset="0"/>
              </a:rPr>
              <a:t>yılında çeşitli </a:t>
            </a:r>
            <a:r>
              <a:rPr lang="tr-TR" sz="2000" dirty="0" smtClean="0">
                <a:latin typeface="Arial" panose="020B0604020202020204" pitchFamily="34" charset="0"/>
                <a:cs typeface="Arial" panose="020B0604020202020204" pitchFamily="34" charset="0"/>
              </a:rPr>
              <a:t>değişikliklerle halen </a:t>
            </a:r>
            <a:r>
              <a:rPr lang="tr-TR" sz="2000" dirty="0">
                <a:latin typeface="Arial" panose="020B0604020202020204" pitchFamily="34" charset="0"/>
                <a:cs typeface="Arial" panose="020B0604020202020204" pitchFamily="34" charset="0"/>
              </a:rPr>
              <a:t>yürürlükte olan 7269 Sayılı “Umumi Hayata Müessir Afetler Dolayısıyla </a:t>
            </a:r>
            <a:r>
              <a:rPr lang="tr-TR" sz="2000" dirty="0" smtClean="0">
                <a:latin typeface="Arial" panose="020B0604020202020204" pitchFamily="34" charset="0"/>
                <a:cs typeface="Arial" panose="020B0604020202020204" pitchFamily="34" charset="0"/>
              </a:rPr>
              <a:t>Alınacak Tedbirlerle </a:t>
            </a:r>
            <a:r>
              <a:rPr lang="tr-TR" sz="2000" dirty="0">
                <a:latin typeface="Arial" panose="020B0604020202020204" pitchFamily="34" charset="0"/>
                <a:cs typeface="Arial" panose="020B0604020202020204" pitchFamily="34" charset="0"/>
              </a:rPr>
              <a:t>Yapılacak Yardımlara Dair </a:t>
            </a:r>
            <a:r>
              <a:rPr lang="tr-TR" sz="2000" dirty="0" smtClean="0">
                <a:latin typeface="Arial" panose="020B0604020202020204" pitchFamily="34" charset="0"/>
                <a:cs typeface="Arial" panose="020B0604020202020204" pitchFamily="34" charset="0"/>
              </a:rPr>
              <a:t>Kanun”un </a:t>
            </a:r>
            <a:r>
              <a:rPr lang="tr-TR" sz="2000" dirty="0">
                <a:latin typeface="Arial" panose="020B0604020202020204" pitchFamily="34" charset="0"/>
                <a:cs typeface="Arial" panose="020B0604020202020204" pitchFamily="34" charset="0"/>
              </a:rPr>
              <a:t>çıkarılmasıdır. Bu kanun ile </a:t>
            </a:r>
            <a:r>
              <a:rPr lang="tr-TR" sz="2000" dirty="0" smtClean="0">
                <a:latin typeface="Arial" panose="020B0604020202020204" pitchFamily="34" charset="0"/>
                <a:cs typeface="Arial" panose="020B0604020202020204" pitchFamily="34" charset="0"/>
              </a:rPr>
              <a:t>afet zararlarının </a:t>
            </a:r>
            <a:r>
              <a:rPr lang="tr-TR" sz="2000" dirty="0">
                <a:latin typeface="Arial" panose="020B0604020202020204" pitchFamily="34" charset="0"/>
                <a:cs typeface="Arial" panose="020B0604020202020204" pitchFamily="34" charset="0"/>
              </a:rPr>
              <a:t>azaltılması için afet öncesi, sırası ve sonrasında yapılması gereken </a:t>
            </a:r>
            <a:r>
              <a:rPr lang="tr-TR" sz="2000" dirty="0" smtClean="0">
                <a:latin typeface="Arial" panose="020B0604020202020204" pitchFamily="34" charset="0"/>
                <a:cs typeface="Arial" panose="020B0604020202020204" pitchFamily="34" charset="0"/>
              </a:rPr>
              <a:t>çalışmalar düzenlenmiştir.</a:t>
            </a:r>
          </a:p>
          <a:p>
            <a:pPr algn="just">
              <a:defRPr/>
            </a:pPr>
            <a:endParaRPr lang="tr-TR" sz="2000" dirty="0">
              <a:latin typeface="Arial" panose="020B0604020202020204" pitchFamily="34" charset="0"/>
              <a:cs typeface="Arial" panose="020B0604020202020204" pitchFamily="34" charset="0"/>
            </a:endParaRPr>
          </a:p>
          <a:p>
            <a:pPr algn="just">
              <a:defRPr/>
            </a:pPr>
            <a:r>
              <a:rPr lang="tr-TR" sz="2000" dirty="0">
                <a:latin typeface="Arial" panose="020B0604020202020204" pitchFamily="34" charset="0"/>
                <a:cs typeface="Arial" panose="020B0604020202020204" pitchFamily="34" charset="0"/>
              </a:rPr>
              <a:t>21.01.2017 tarih ve 6771 </a:t>
            </a:r>
            <a:r>
              <a:rPr lang="tr-TR" sz="2000" dirty="0" smtClean="0">
                <a:latin typeface="Arial" panose="020B0604020202020204" pitchFamily="34" charset="0"/>
                <a:cs typeface="Arial" panose="020B0604020202020204" pitchFamily="34" charset="0"/>
              </a:rPr>
              <a:t>sayılı “Türkiye </a:t>
            </a:r>
            <a:r>
              <a:rPr lang="tr-TR" sz="2000" dirty="0">
                <a:latin typeface="Arial" panose="020B0604020202020204" pitchFamily="34" charset="0"/>
                <a:cs typeface="Arial" panose="020B0604020202020204" pitchFamily="34" charset="0"/>
              </a:rPr>
              <a:t>Cumhuriyeti Anayasasında Değişiklik Yapılmasına Dair </a:t>
            </a:r>
            <a:r>
              <a:rPr lang="tr-TR" sz="2000" dirty="0" smtClean="0">
                <a:latin typeface="Arial" panose="020B0604020202020204" pitchFamily="34" charset="0"/>
                <a:cs typeface="Arial" panose="020B0604020202020204" pitchFamily="34" charset="0"/>
              </a:rPr>
              <a:t>Kanun” </a:t>
            </a:r>
            <a:r>
              <a:rPr lang="tr-TR" sz="2000" dirty="0">
                <a:latin typeface="Arial" panose="020B0604020202020204" pitchFamily="34" charset="0"/>
                <a:cs typeface="Arial" panose="020B0604020202020204" pitchFamily="34" charset="0"/>
              </a:rPr>
              <a:t>un 12. maddesi </a:t>
            </a:r>
            <a:r>
              <a:rPr lang="tr-TR" sz="2000" dirty="0" smtClean="0">
                <a:latin typeface="Arial" panose="020B0604020202020204" pitchFamily="34" charset="0"/>
                <a:cs typeface="Arial" panose="020B0604020202020204" pitchFamily="34" charset="0"/>
              </a:rPr>
              <a:t>ile 2709 </a:t>
            </a:r>
            <a:r>
              <a:rPr lang="tr-TR" sz="2000" dirty="0">
                <a:latin typeface="Arial" panose="020B0604020202020204" pitchFamily="34" charset="0"/>
                <a:cs typeface="Arial" panose="020B0604020202020204" pitchFamily="34" charset="0"/>
              </a:rPr>
              <a:t>Sayılı 1982 Anayasası’nın 119 uncu maddesi başlığıyla birlikte değiştirilmiştir. </a:t>
            </a:r>
          </a:p>
        </p:txBody>
      </p:sp>
      <p:sp>
        <p:nvSpPr>
          <p:cNvPr id="6" name="1 Başlık"/>
          <p:cNvSpPr txBox="1">
            <a:spLocks/>
          </p:cNvSpPr>
          <p:nvPr/>
        </p:nvSpPr>
        <p:spPr bwMode="auto">
          <a:xfrm>
            <a:off x="482600" y="1448480"/>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eaLnBrk="1" hangingPunct="1">
              <a:lnSpc>
                <a:spcPct val="90000"/>
              </a:lnSpc>
            </a:pPr>
            <a:r>
              <a:rPr lang="tr-TR" altLang="tr-TR" sz="2000" b="1" dirty="0" smtClean="0">
                <a:solidFill>
                  <a:srgbClr val="160093"/>
                </a:solidFill>
                <a:latin typeface="Arial" charset="0"/>
                <a:ea typeface="MS PGothic" pitchFamily="34" charset="-128"/>
                <a:cs typeface="Arial" charset="0"/>
              </a:rPr>
              <a:t>Yasal düzenlemeler: Tarihsel Bakış</a:t>
            </a:r>
            <a:endParaRPr lang="tr-TR" altLang="tr-TR" sz="2000" b="1" dirty="0">
              <a:solidFill>
                <a:srgbClr val="C00000"/>
              </a:solidFill>
              <a:latin typeface="Arial" charset="0"/>
              <a:ea typeface="MS PGothic" pitchFamily="34" charset="-128"/>
              <a:cs typeface="Arial" charset="0"/>
            </a:endParaRPr>
          </a:p>
        </p:txBody>
      </p:sp>
    </p:spTree>
    <p:extLst>
      <p:ext uri="{BB962C8B-B14F-4D97-AF65-F5344CB8AC3E}">
        <p14:creationId xmlns:p14="http://schemas.microsoft.com/office/powerpoint/2010/main" val="39058365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Başlık"/>
          <p:cNvSpPr>
            <a:spLocks noGrp="1"/>
          </p:cNvSpPr>
          <p:nvPr>
            <p:ph type="title"/>
          </p:nvPr>
        </p:nvSpPr>
        <p:spPr>
          <a:xfrm>
            <a:off x="457200" y="274638"/>
            <a:ext cx="7467600" cy="817562"/>
          </a:xfrm>
        </p:spPr>
        <p:txBody>
          <a:bodyPr/>
          <a:lstStyle/>
          <a:p>
            <a:pPr>
              <a:defRPr/>
            </a:pPr>
            <a:r>
              <a:rPr lang="tr-TR" sz="1800" dirty="0"/>
              <a:t/>
            </a:r>
            <a:br>
              <a:rPr lang="tr-TR" sz="1800" dirty="0"/>
            </a:br>
            <a:endParaRPr lang="tr-TR" sz="1800" b="1" dirty="0">
              <a:solidFill>
                <a:srgbClr val="C00000"/>
              </a:solidFill>
            </a:endParaRPr>
          </a:p>
        </p:txBody>
      </p:sp>
      <p:sp>
        <p:nvSpPr>
          <p:cNvPr id="9220" name="1 Başlık"/>
          <p:cNvSpPr txBox="1">
            <a:spLocks/>
          </p:cNvSpPr>
          <p:nvPr/>
        </p:nvSpPr>
        <p:spPr bwMode="auto">
          <a:xfrm>
            <a:off x="330200" y="566738"/>
            <a:ext cx="746760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Garamond" pitchFamily="18" charset="0"/>
              </a:defRPr>
            </a:lvl1pPr>
            <a:lvl2pPr marL="742950" indent="-285750">
              <a:defRPr sz="1400">
                <a:solidFill>
                  <a:schemeClr val="tx1"/>
                </a:solidFill>
                <a:latin typeface="Garamond" pitchFamily="18" charset="0"/>
              </a:defRPr>
            </a:lvl2pPr>
            <a:lvl3pPr marL="1143000" indent="-228600">
              <a:defRPr sz="1400">
                <a:solidFill>
                  <a:schemeClr val="tx1"/>
                </a:solidFill>
                <a:latin typeface="Garamond" pitchFamily="18" charset="0"/>
              </a:defRPr>
            </a:lvl3pPr>
            <a:lvl4pPr marL="1600200" indent="-228600">
              <a:defRPr sz="1400">
                <a:solidFill>
                  <a:schemeClr val="tx1"/>
                </a:solidFill>
                <a:latin typeface="Garamond" pitchFamily="18" charset="0"/>
              </a:defRPr>
            </a:lvl4pPr>
            <a:lvl5pPr marL="2057400" indent="-228600">
              <a:defRPr sz="1400">
                <a:solidFill>
                  <a:schemeClr val="tx1"/>
                </a:solidFill>
                <a:latin typeface="Garamond" pitchFamily="18" charset="0"/>
              </a:defRPr>
            </a:lvl5pPr>
            <a:lvl6pPr marL="2514600" indent="-228600" eaLnBrk="0" fontAlgn="base" hangingPunct="0">
              <a:spcBef>
                <a:spcPct val="0"/>
              </a:spcBef>
              <a:spcAft>
                <a:spcPct val="0"/>
              </a:spcAft>
              <a:defRPr sz="1400">
                <a:solidFill>
                  <a:schemeClr val="tx1"/>
                </a:solidFill>
                <a:latin typeface="Garamond" pitchFamily="18" charset="0"/>
              </a:defRPr>
            </a:lvl6pPr>
            <a:lvl7pPr marL="2971800" indent="-228600" eaLnBrk="0" fontAlgn="base" hangingPunct="0">
              <a:spcBef>
                <a:spcPct val="0"/>
              </a:spcBef>
              <a:spcAft>
                <a:spcPct val="0"/>
              </a:spcAft>
              <a:defRPr sz="1400">
                <a:solidFill>
                  <a:schemeClr val="tx1"/>
                </a:solidFill>
                <a:latin typeface="Garamond" pitchFamily="18" charset="0"/>
              </a:defRPr>
            </a:lvl7pPr>
            <a:lvl8pPr marL="3429000" indent="-228600" eaLnBrk="0" fontAlgn="base" hangingPunct="0">
              <a:spcBef>
                <a:spcPct val="0"/>
              </a:spcBef>
              <a:spcAft>
                <a:spcPct val="0"/>
              </a:spcAft>
              <a:defRPr sz="1400">
                <a:solidFill>
                  <a:schemeClr val="tx1"/>
                </a:solidFill>
                <a:latin typeface="Garamond" pitchFamily="18" charset="0"/>
              </a:defRPr>
            </a:lvl8pPr>
            <a:lvl9pPr marL="3886200" indent="-228600" eaLnBrk="0" fontAlgn="base" hangingPunct="0">
              <a:spcBef>
                <a:spcPct val="0"/>
              </a:spcBef>
              <a:spcAft>
                <a:spcPct val="0"/>
              </a:spcAft>
              <a:defRPr sz="1400">
                <a:solidFill>
                  <a:schemeClr val="tx1"/>
                </a:solidFill>
                <a:latin typeface="Garamond" pitchFamily="18" charset="0"/>
              </a:defRPr>
            </a:lvl9pPr>
          </a:lstStyle>
          <a:p>
            <a:pPr>
              <a:lnSpc>
                <a:spcPct val="90000"/>
              </a:lnSpc>
            </a:pPr>
            <a:r>
              <a:rPr lang="tr-TR" altLang="tr-TR" sz="2000" b="1" dirty="0">
                <a:solidFill>
                  <a:srgbClr val="160093"/>
                </a:solidFill>
                <a:latin typeface="Arial" charset="0"/>
                <a:ea typeface="MS PGothic" pitchFamily="34" charset="-128"/>
                <a:cs typeface="Arial" charset="0"/>
              </a:rPr>
              <a:t>Yasal Düzenlemeler </a:t>
            </a:r>
            <a:endParaRPr lang="tr-TR" altLang="tr-TR" sz="2000" b="1" dirty="0">
              <a:solidFill>
                <a:srgbClr val="C00000"/>
              </a:solidFill>
              <a:latin typeface="Arial" charset="0"/>
              <a:ea typeface="MS PGothic" pitchFamily="34" charset="-128"/>
              <a:cs typeface="Arial" charset="0"/>
            </a:endParaRPr>
          </a:p>
        </p:txBody>
      </p:sp>
      <p:sp>
        <p:nvSpPr>
          <p:cNvPr id="7" name="Rectangle 6">
            <a:extLst>
              <a:ext uri="{FF2B5EF4-FFF2-40B4-BE49-F238E27FC236}"/>
            </a:extLst>
          </p:cNvPr>
          <p:cNvSpPr/>
          <p:nvPr/>
        </p:nvSpPr>
        <p:spPr>
          <a:xfrm>
            <a:off x="635000" y="1163223"/>
            <a:ext cx="7848600" cy="3731791"/>
          </a:xfrm>
          <a:prstGeom prst="rect">
            <a:avLst/>
          </a:prstGeom>
        </p:spPr>
        <p:txBody>
          <a:bodyPr>
            <a:spAutoFit/>
          </a:bodyPr>
          <a:lstStyle/>
          <a:p>
            <a:pPr marL="285750" indent="-285750" algn="just">
              <a:spcBef>
                <a:spcPts val="300"/>
              </a:spcBef>
              <a:buFont typeface="Wingdings" panose="05000000000000000000" pitchFamily="2" charset="2"/>
              <a:buChar char="q"/>
              <a:defRPr/>
            </a:pPr>
            <a:r>
              <a:rPr lang="tr-TR" dirty="0" smtClean="0">
                <a:latin typeface="Arial" panose="020B0604020202020204" pitchFamily="34" charset="0"/>
                <a:cs typeface="Arial" panose="020B0604020202020204" pitchFamily="34" charset="0"/>
              </a:rPr>
              <a:t>6771 Sayılı </a:t>
            </a:r>
            <a:r>
              <a:rPr lang="tr-TR" dirty="0">
                <a:latin typeface="Arial" panose="020B0604020202020204" pitchFamily="34" charset="0"/>
                <a:cs typeface="Arial" panose="020B0604020202020204" pitchFamily="34" charset="0"/>
              </a:rPr>
              <a:t>Kanunla değişik 1982 Anayasası’nın “Olağanüstü Hal Yönetimi” başlıklı 119 </a:t>
            </a:r>
            <a:r>
              <a:rPr lang="tr-TR" dirty="0" smtClean="0">
                <a:latin typeface="Arial" panose="020B0604020202020204" pitchFamily="34" charset="0"/>
                <a:cs typeface="Arial" panose="020B0604020202020204" pitchFamily="34" charset="0"/>
              </a:rPr>
              <a:t>uncu maddesi</a:t>
            </a:r>
            <a:r>
              <a:rPr lang="tr-TR" dirty="0">
                <a:latin typeface="Arial" panose="020B0604020202020204" pitchFamily="34" charset="0"/>
                <a:cs typeface="Arial" panose="020B0604020202020204" pitchFamily="34" charset="0"/>
              </a:rPr>
              <a:t>; “Cumhurbaşkanı; savaş, savaşı gerektirecek bir durumun baş </a:t>
            </a:r>
            <a:r>
              <a:rPr lang="tr-TR" dirty="0" smtClean="0">
                <a:latin typeface="Arial" panose="020B0604020202020204" pitchFamily="34" charset="0"/>
                <a:cs typeface="Arial" panose="020B0604020202020204" pitchFamily="34" charset="0"/>
              </a:rPr>
              <a:t>göstermesi, seferberlik</a:t>
            </a:r>
            <a:r>
              <a:rPr lang="tr-TR" dirty="0">
                <a:latin typeface="Arial" panose="020B0604020202020204" pitchFamily="34" charset="0"/>
                <a:cs typeface="Arial" panose="020B0604020202020204" pitchFamily="34" charset="0"/>
              </a:rPr>
              <a:t>, ayaklanma, vatan veya Cumhuriyete karşı kuvvetli ve eylemli bir </a:t>
            </a:r>
            <a:r>
              <a:rPr lang="tr-TR" dirty="0" smtClean="0">
                <a:latin typeface="Arial" panose="020B0604020202020204" pitchFamily="34" charset="0"/>
                <a:cs typeface="Arial" panose="020B0604020202020204" pitchFamily="34" charset="0"/>
              </a:rPr>
              <a:t>kalkışma, ülkenin </a:t>
            </a:r>
            <a:r>
              <a:rPr lang="tr-TR" dirty="0">
                <a:latin typeface="Arial" panose="020B0604020202020204" pitchFamily="34" charset="0"/>
                <a:cs typeface="Arial" panose="020B0604020202020204" pitchFamily="34" charset="0"/>
              </a:rPr>
              <a:t>ve milletin bölünmezliğini içten veya dıştan tehlikeye düşüren şiddet </a:t>
            </a:r>
            <a:r>
              <a:rPr lang="tr-TR" dirty="0" smtClean="0">
                <a:latin typeface="Arial" panose="020B0604020202020204" pitchFamily="34" charset="0"/>
                <a:cs typeface="Arial" panose="020B0604020202020204" pitchFamily="34" charset="0"/>
              </a:rPr>
              <a:t>hareketlerinin yaygınlaşması</a:t>
            </a:r>
            <a:r>
              <a:rPr lang="tr-TR" dirty="0">
                <a:latin typeface="Arial" panose="020B0604020202020204" pitchFamily="34" charset="0"/>
                <a:cs typeface="Arial" panose="020B0604020202020204" pitchFamily="34" charset="0"/>
              </a:rPr>
              <a:t>, anayasal düzeni veya temel hak ve hürriyetleri ortadan kaldırmaya </a:t>
            </a:r>
            <a:r>
              <a:rPr lang="tr-TR" dirty="0" smtClean="0">
                <a:latin typeface="Arial" panose="020B0604020202020204" pitchFamily="34" charset="0"/>
                <a:cs typeface="Arial" panose="020B0604020202020204" pitchFamily="34" charset="0"/>
              </a:rPr>
              <a:t>yönelik yaygın </a:t>
            </a:r>
            <a:r>
              <a:rPr lang="tr-TR" dirty="0">
                <a:latin typeface="Arial" panose="020B0604020202020204" pitchFamily="34" charset="0"/>
                <a:cs typeface="Arial" panose="020B0604020202020204" pitchFamily="34" charset="0"/>
              </a:rPr>
              <a:t>şiddet hareketlerinin ortaya çıkması, şiddet olayları nedeniyle kamu düzeninin </a:t>
            </a:r>
            <a:r>
              <a:rPr lang="tr-TR" dirty="0" smtClean="0">
                <a:latin typeface="Arial" panose="020B0604020202020204" pitchFamily="34" charset="0"/>
                <a:cs typeface="Arial" panose="020B0604020202020204" pitchFamily="34" charset="0"/>
              </a:rPr>
              <a:t>ciddî şekilde </a:t>
            </a:r>
            <a:r>
              <a:rPr lang="tr-TR" dirty="0">
                <a:latin typeface="Arial" panose="020B0604020202020204" pitchFamily="34" charset="0"/>
                <a:cs typeface="Arial" panose="020B0604020202020204" pitchFamily="34" charset="0"/>
              </a:rPr>
              <a:t>bozulması, tabiî afet veya tehlikeli salgın hastalık ya da ağır ekonomik bunalımın ortaya çıkması hallerinde yurdun tamamında veya bir bölgesinde, süresi altı ayı </a:t>
            </a:r>
            <a:r>
              <a:rPr lang="tr-TR" dirty="0" smtClean="0">
                <a:latin typeface="Arial" panose="020B0604020202020204" pitchFamily="34" charset="0"/>
                <a:cs typeface="Arial" panose="020B0604020202020204" pitchFamily="34" charset="0"/>
              </a:rPr>
              <a:t>geçmemek üzere </a:t>
            </a:r>
            <a:r>
              <a:rPr lang="tr-TR" dirty="0">
                <a:latin typeface="Arial" panose="020B0604020202020204" pitchFamily="34" charset="0"/>
                <a:cs typeface="Arial" panose="020B0604020202020204" pitchFamily="34" charset="0"/>
              </a:rPr>
              <a:t>olağanüstü hal ilan edebilir” şeklini almıştır. </a:t>
            </a:r>
            <a:endParaRPr lang="tr-TR" dirty="0" smtClean="0">
              <a:latin typeface="Arial" panose="020B0604020202020204" pitchFamily="34" charset="0"/>
              <a:cs typeface="Arial" panose="020B0604020202020204" pitchFamily="34" charset="0"/>
            </a:endParaRPr>
          </a:p>
          <a:p>
            <a:pPr algn="just">
              <a:spcBef>
                <a:spcPts val="300"/>
              </a:spcBef>
              <a:defRPr/>
            </a:pPr>
            <a:endParaRPr lang="tr-T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18724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extLst>
          </p:cNvPr>
          <p:cNvSpPr txBox="1"/>
          <p:nvPr/>
        </p:nvSpPr>
        <p:spPr>
          <a:xfrm>
            <a:off x="414338" y="427038"/>
            <a:ext cx="5195887" cy="430212"/>
          </a:xfrm>
          <a:prstGeom prst="rect">
            <a:avLst/>
          </a:prstGeom>
          <a:noFill/>
        </p:spPr>
        <p:txBody>
          <a:bodyPr>
            <a:spAutoFit/>
          </a:bodyPr>
          <a:lstStyle/>
          <a:p>
            <a:pPr>
              <a:defRPr/>
            </a:pPr>
            <a:r>
              <a:rPr lang="tr-TR" sz="2200" b="1" dirty="0">
                <a:solidFill>
                  <a:srgbClr val="0070C0"/>
                </a:solidFill>
                <a:latin typeface="+mj-lt"/>
              </a:rPr>
              <a:t>Yasal Düzenlemeler </a:t>
            </a:r>
          </a:p>
        </p:txBody>
      </p:sp>
      <p:sp>
        <p:nvSpPr>
          <p:cNvPr id="6" name="Rectangle 5">
            <a:extLst>
              <a:ext uri="{FF2B5EF4-FFF2-40B4-BE49-F238E27FC236}"/>
            </a:extLst>
          </p:cNvPr>
          <p:cNvSpPr/>
          <p:nvPr/>
        </p:nvSpPr>
        <p:spPr>
          <a:xfrm>
            <a:off x="520700" y="1404027"/>
            <a:ext cx="7962900" cy="3785652"/>
          </a:xfrm>
          <a:prstGeom prst="rect">
            <a:avLst/>
          </a:prstGeom>
        </p:spPr>
        <p:txBody>
          <a:bodyPr wrap="square">
            <a:spAutoFit/>
          </a:bodyPr>
          <a:lstStyle/>
          <a:p>
            <a:pPr algn="just" eaLnBrk="0" fontAlgn="base" hangingPunct="0">
              <a:spcBef>
                <a:spcPts val="300"/>
              </a:spcBef>
              <a:spcAft>
                <a:spcPct val="0"/>
              </a:spcAft>
              <a:buFont typeface="Wingdings" panose="05000000000000000000" pitchFamily="2" charset="2"/>
              <a:buChar char="q"/>
              <a:defRPr/>
            </a:pPr>
            <a:r>
              <a:rPr lang="tr-TR" sz="2000" dirty="0" smtClean="0">
                <a:solidFill>
                  <a:prstClr val="black"/>
                </a:solidFill>
                <a:latin typeface="Arial"/>
              </a:rPr>
              <a:t>1999 yılındaki Marmara </a:t>
            </a:r>
            <a:r>
              <a:rPr lang="tr-TR" sz="2000" dirty="0">
                <a:solidFill>
                  <a:prstClr val="black"/>
                </a:solidFill>
                <a:latin typeface="Arial"/>
              </a:rPr>
              <a:t>depreminin hemen </a:t>
            </a:r>
            <a:r>
              <a:rPr lang="tr-TR" sz="2000" dirty="0" smtClean="0">
                <a:solidFill>
                  <a:prstClr val="black"/>
                </a:solidFill>
                <a:latin typeface="Arial"/>
              </a:rPr>
              <a:t>ardından, bölgede </a:t>
            </a:r>
            <a:r>
              <a:rPr lang="tr-TR" sz="2000" dirty="0">
                <a:solidFill>
                  <a:prstClr val="black"/>
                </a:solidFill>
                <a:latin typeface="Arial"/>
              </a:rPr>
              <a:t>normal yaşama dönülebilmesi, bölgenin ekonomisinin düzeltilmesi ve gereken </a:t>
            </a:r>
            <a:r>
              <a:rPr lang="tr-TR" sz="2000" dirty="0" smtClean="0">
                <a:solidFill>
                  <a:prstClr val="black"/>
                </a:solidFill>
                <a:latin typeface="Arial"/>
              </a:rPr>
              <a:t>yasal önlemlerin </a:t>
            </a:r>
            <a:r>
              <a:rPr lang="tr-TR" sz="2000" dirty="0">
                <a:solidFill>
                  <a:prstClr val="black"/>
                </a:solidFill>
                <a:latin typeface="Arial"/>
              </a:rPr>
              <a:t>ivedilikle alınabilmesi amacıyla, 27.08.1999 tarih ve 4452 Sayılı “ Doğal </a:t>
            </a:r>
            <a:r>
              <a:rPr lang="tr-TR" sz="2000" dirty="0" smtClean="0">
                <a:solidFill>
                  <a:prstClr val="black"/>
                </a:solidFill>
                <a:latin typeface="Arial"/>
              </a:rPr>
              <a:t>Afetlere Karşı </a:t>
            </a:r>
            <a:r>
              <a:rPr lang="tr-TR" sz="2000" dirty="0">
                <a:solidFill>
                  <a:prstClr val="black"/>
                </a:solidFill>
                <a:latin typeface="Arial"/>
              </a:rPr>
              <a:t>Alınacak Önlemler ve Doğal Afetler Nedeniyle Doğan Zararların Giderilmesi </a:t>
            </a:r>
            <a:r>
              <a:rPr lang="tr-TR" sz="2000" dirty="0" smtClean="0">
                <a:solidFill>
                  <a:prstClr val="black"/>
                </a:solidFill>
                <a:latin typeface="Arial"/>
              </a:rPr>
              <a:t>İçin Yapılacak </a:t>
            </a:r>
            <a:r>
              <a:rPr lang="tr-TR" sz="2000" dirty="0">
                <a:solidFill>
                  <a:prstClr val="black"/>
                </a:solidFill>
                <a:latin typeface="Arial"/>
              </a:rPr>
              <a:t>Düzenlemeler Hakkında Yetki Kanunu çıkarılmış ve bu Yetki </a:t>
            </a:r>
            <a:r>
              <a:rPr lang="tr-TR" sz="2000" dirty="0" smtClean="0">
                <a:solidFill>
                  <a:prstClr val="black"/>
                </a:solidFill>
                <a:latin typeface="Arial"/>
              </a:rPr>
              <a:t>Kanunu’na dayanılarak</a:t>
            </a:r>
            <a:r>
              <a:rPr lang="tr-TR" sz="2000" dirty="0">
                <a:solidFill>
                  <a:prstClr val="black"/>
                </a:solidFill>
                <a:latin typeface="Arial"/>
              </a:rPr>
              <a:t>; </a:t>
            </a:r>
            <a:r>
              <a:rPr lang="tr-TR" sz="2000" dirty="0" smtClean="0">
                <a:solidFill>
                  <a:prstClr val="black"/>
                </a:solidFill>
                <a:latin typeface="Arial"/>
              </a:rPr>
              <a:t>17 </a:t>
            </a:r>
            <a:r>
              <a:rPr lang="tr-TR" sz="2000" dirty="0">
                <a:solidFill>
                  <a:prstClr val="black"/>
                </a:solidFill>
                <a:latin typeface="Arial"/>
              </a:rPr>
              <a:t>Ağustos 1999’dan 2000 yılı Temmuz ayının başına kadar geçen </a:t>
            </a:r>
            <a:r>
              <a:rPr lang="tr-TR" sz="2000" dirty="0" smtClean="0">
                <a:solidFill>
                  <a:prstClr val="black"/>
                </a:solidFill>
                <a:latin typeface="Arial"/>
              </a:rPr>
              <a:t>dönemde birçok </a:t>
            </a:r>
            <a:r>
              <a:rPr lang="tr-TR" sz="2000" dirty="0">
                <a:solidFill>
                  <a:prstClr val="black"/>
                </a:solidFill>
                <a:latin typeface="Arial"/>
              </a:rPr>
              <a:t>kanun, KHK, tüzük ve yönetmelik </a:t>
            </a:r>
            <a:r>
              <a:rPr lang="tr-TR" sz="2000" dirty="0" smtClean="0">
                <a:solidFill>
                  <a:prstClr val="black"/>
                </a:solidFill>
                <a:latin typeface="Arial"/>
              </a:rPr>
              <a:t>çıkarılmıştır. </a:t>
            </a:r>
            <a:r>
              <a:rPr lang="tr-TR" sz="2000" dirty="0">
                <a:solidFill>
                  <a:prstClr val="black"/>
                </a:solidFill>
                <a:latin typeface="Arial"/>
              </a:rPr>
              <a:t>Bu düzenlemelerle, hem </a:t>
            </a:r>
            <a:r>
              <a:rPr lang="tr-TR" sz="2000" dirty="0" smtClean="0">
                <a:solidFill>
                  <a:prstClr val="black"/>
                </a:solidFill>
                <a:latin typeface="Arial"/>
              </a:rPr>
              <a:t>depremin neden </a:t>
            </a:r>
            <a:r>
              <a:rPr lang="tr-TR" sz="2000" dirty="0">
                <a:solidFill>
                  <a:prstClr val="black"/>
                </a:solidFill>
                <a:latin typeface="Arial"/>
              </a:rPr>
              <a:t>olduğu sorunların çözülmesi hem de ülkenin afet yönetimi konusunda </a:t>
            </a:r>
            <a:r>
              <a:rPr lang="tr-TR" sz="2000" dirty="0" smtClean="0">
                <a:solidFill>
                  <a:prstClr val="black"/>
                </a:solidFill>
                <a:latin typeface="Arial"/>
              </a:rPr>
              <a:t>kurumsal yapılanma </a:t>
            </a:r>
            <a:r>
              <a:rPr lang="tr-TR" sz="2000" dirty="0">
                <a:solidFill>
                  <a:prstClr val="black"/>
                </a:solidFill>
                <a:latin typeface="Arial"/>
              </a:rPr>
              <a:t>ve mevzuat ile ilgili sıkıntılarının ve eksikliklerinin giderilmesi </a:t>
            </a:r>
            <a:r>
              <a:rPr lang="tr-TR" sz="2000" dirty="0" smtClean="0">
                <a:solidFill>
                  <a:prstClr val="black"/>
                </a:solidFill>
                <a:latin typeface="Arial"/>
              </a:rPr>
              <a:t>amaçlanmıştır.</a:t>
            </a:r>
            <a:endParaRPr lang="tr-TR" sz="2000" dirty="0">
              <a:solidFill>
                <a:prstClr val="black"/>
              </a:solidFill>
              <a:latin typeface="Arial"/>
            </a:endParaRPr>
          </a:p>
        </p:txBody>
      </p:sp>
    </p:spTree>
    <p:extLst>
      <p:ext uri="{BB962C8B-B14F-4D97-AF65-F5344CB8AC3E}">
        <p14:creationId xmlns:p14="http://schemas.microsoft.com/office/powerpoint/2010/main" val="1229736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extLst>
          </p:cNvPr>
          <p:cNvSpPr/>
          <p:nvPr/>
        </p:nvSpPr>
        <p:spPr>
          <a:xfrm>
            <a:off x="491672" y="1229862"/>
            <a:ext cx="7962900" cy="4785926"/>
          </a:xfrm>
          <a:prstGeom prst="rect">
            <a:avLst/>
          </a:prstGeom>
        </p:spPr>
        <p:txBody>
          <a:bodyPr wrap="square">
            <a:spAutoFit/>
          </a:bodyPr>
          <a:lstStyle/>
          <a:p>
            <a:pPr algn="just">
              <a:spcBef>
                <a:spcPts val="300"/>
              </a:spcBef>
              <a:buFont typeface="Wingdings" panose="05000000000000000000" pitchFamily="2" charset="2"/>
              <a:buChar char="q"/>
              <a:defRPr/>
            </a:pPr>
            <a:r>
              <a:rPr lang="tr-TR" sz="2000" dirty="0">
                <a:latin typeface="Arial" panose="020B0604020202020204" pitchFamily="34" charset="0"/>
                <a:cs typeface="Arial" panose="020B0604020202020204" pitchFamily="34" charset="0"/>
              </a:rPr>
              <a:t>Türkiye Acil Durum Yönetimi Başkanlığı 14 Haziran 2000 tarih ve 24079 sayılı </a:t>
            </a:r>
            <a:r>
              <a:rPr lang="tr-TR" sz="2000" dirty="0" smtClean="0">
                <a:latin typeface="Arial" panose="020B0604020202020204" pitchFamily="34" charset="0"/>
                <a:cs typeface="Arial" panose="020B0604020202020204" pitchFamily="34" charset="0"/>
              </a:rPr>
              <a:t>Resmi Gazete</a:t>
            </a:r>
            <a:r>
              <a:rPr lang="tr-TR" sz="2000" dirty="0">
                <a:latin typeface="Arial" panose="020B0604020202020204" pitchFamily="34" charset="0"/>
                <a:cs typeface="Arial" panose="020B0604020202020204" pitchFamily="34" charset="0"/>
              </a:rPr>
              <a:t>’ de yayımlanan 600 Sayılı “Başbakanlık Teşkilatı Hakkında Kanun </a:t>
            </a:r>
            <a:r>
              <a:rPr lang="tr-TR" sz="2000" dirty="0" smtClean="0">
                <a:latin typeface="Arial" panose="020B0604020202020204" pitchFamily="34" charset="0"/>
                <a:cs typeface="Arial" panose="020B0604020202020204" pitchFamily="34" charset="0"/>
              </a:rPr>
              <a:t>Hükmünde Kararnamenin </a:t>
            </a:r>
            <a:r>
              <a:rPr lang="tr-TR" sz="2000" dirty="0">
                <a:latin typeface="Arial" panose="020B0604020202020204" pitchFamily="34" charset="0"/>
                <a:cs typeface="Arial" panose="020B0604020202020204" pitchFamily="34" charset="0"/>
              </a:rPr>
              <a:t>Değiştirilerek Kabulü Hakkında Kanunda Değişiklik Yapılmasına Dair </a:t>
            </a:r>
            <a:r>
              <a:rPr lang="tr-TR" sz="2000" dirty="0" smtClean="0">
                <a:latin typeface="Arial" panose="020B0604020202020204" pitchFamily="34" charset="0"/>
                <a:cs typeface="Arial" panose="020B0604020202020204" pitchFamily="34" charset="0"/>
              </a:rPr>
              <a:t>Kanun Hükmünde </a:t>
            </a:r>
            <a:r>
              <a:rPr lang="tr-TR" sz="2000" dirty="0">
                <a:latin typeface="Arial" panose="020B0604020202020204" pitchFamily="34" charset="0"/>
                <a:cs typeface="Arial" panose="020B0604020202020204" pitchFamily="34" charset="0"/>
              </a:rPr>
              <a:t>Kararname” ile görevleri aynı kalarak, “Türkiye Acil Durum </a:t>
            </a:r>
            <a:r>
              <a:rPr lang="tr-TR" sz="2000" dirty="0">
                <a:solidFill>
                  <a:prstClr val="black"/>
                </a:solidFill>
                <a:latin typeface="Arial"/>
              </a:rPr>
              <a:t>Yönetimi</a:t>
            </a: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Genel Müdürlüğü</a:t>
            </a:r>
            <a:r>
              <a:rPr lang="tr-TR" sz="2000" dirty="0">
                <a:latin typeface="Arial" panose="020B0604020202020204" pitchFamily="34" charset="0"/>
                <a:cs typeface="Arial" panose="020B0604020202020204" pitchFamily="34" charset="0"/>
              </a:rPr>
              <a:t>” ne </a:t>
            </a:r>
            <a:r>
              <a:rPr lang="tr-TR" sz="2000" dirty="0" smtClean="0">
                <a:latin typeface="Arial" panose="020B0604020202020204" pitchFamily="34" charset="0"/>
                <a:cs typeface="Arial" panose="020B0604020202020204" pitchFamily="34" charset="0"/>
              </a:rPr>
              <a:t>dönüştürülmüştür.</a:t>
            </a:r>
          </a:p>
          <a:p>
            <a:pPr algn="just">
              <a:spcBef>
                <a:spcPts val="300"/>
              </a:spcBef>
              <a:buFont typeface="Wingdings" panose="05000000000000000000" pitchFamily="2" charset="2"/>
              <a:buChar char="q"/>
              <a:defRPr/>
            </a:pPr>
            <a:endParaRPr lang="tr-TR" sz="2000" dirty="0" smtClean="0">
              <a:latin typeface="Arial" panose="020B0604020202020204" pitchFamily="34" charset="0"/>
              <a:cs typeface="Arial" panose="020B0604020202020204" pitchFamily="34" charset="0"/>
            </a:endParaRPr>
          </a:p>
          <a:p>
            <a:pPr algn="just">
              <a:spcBef>
                <a:spcPts val="300"/>
              </a:spcBef>
              <a:buFont typeface="Wingdings" panose="05000000000000000000" pitchFamily="2" charset="2"/>
              <a:buChar char="q"/>
              <a:defRPr/>
            </a:pPr>
            <a:r>
              <a:rPr lang="tr-TR" sz="2000" dirty="0" smtClean="0">
                <a:latin typeface="Arial" panose="020B0604020202020204" pitchFamily="34" charset="0"/>
                <a:cs typeface="Arial" panose="020B0604020202020204" pitchFamily="34" charset="0"/>
              </a:rPr>
              <a:t>586 </a:t>
            </a:r>
            <a:r>
              <a:rPr lang="tr-TR" sz="2000" dirty="0">
                <a:latin typeface="Arial" panose="020B0604020202020204" pitchFamily="34" charset="0"/>
                <a:cs typeface="Arial" panose="020B0604020202020204" pitchFamily="34" charset="0"/>
              </a:rPr>
              <a:t>Sayılı KHK’yı takiben, yaşanan Marmara depreminin ardından konutları yıkılan veya ağır hasar gören kişilerin barınma ihtiyacı nedeniyle yapılan kalıcı konutların maliyetinin kamu finansmanına ciddi yükler getirmesi nedeniyle, kamunun yüklerini hafifletmek amacıyla, 4452 sayılı Yetki Kanununa dayanılarak hazırlanan 587 sayılı “Zorunlu Deprem Sigortası’na Dair Kanun Hükmünde Kararname” 27.12.1999 tarihinde yayımlanmış ve 27.09.2000 tarihinde yürürlüğe </a:t>
            </a:r>
            <a:r>
              <a:rPr lang="tr-TR" sz="2000" dirty="0" smtClean="0">
                <a:latin typeface="Arial" panose="020B0604020202020204" pitchFamily="34" charset="0"/>
                <a:cs typeface="Arial" panose="020B0604020202020204" pitchFamily="34" charset="0"/>
              </a:rPr>
              <a:t>girmiştir.</a:t>
            </a:r>
            <a:endParaRPr lang="tr-TR" sz="2000" dirty="0">
              <a:latin typeface="Arial" panose="020B0604020202020204" pitchFamily="34" charset="0"/>
              <a:cs typeface="Arial" panose="020B0604020202020204" pitchFamily="34" charset="0"/>
            </a:endParaRPr>
          </a:p>
        </p:txBody>
      </p:sp>
      <p:sp>
        <p:nvSpPr>
          <p:cNvPr id="8" name="TextBox 7">
            <a:extLst>
              <a:ext uri="{FF2B5EF4-FFF2-40B4-BE49-F238E27FC236}"/>
            </a:extLst>
          </p:cNvPr>
          <p:cNvSpPr txBox="1"/>
          <p:nvPr/>
        </p:nvSpPr>
        <p:spPr>
          <a:xfrm>
            <a:off x="414338" y="427038"/>
            <a:ext cx="5195887" cy="430212"/>
          </a:xfrm>
          <a:prstGeom prst="rect">
            <a:avLst/>
          </a:prstGeom>
          <a:noFill/>
        </p:spPr>
        <p:txBody>
          <a:bodyPr>
            <a:spAutoFit/>
          </a:bodyPr>
          <a:lstStyle/>
          <a:p>
            <a:pPr>
              <a:defRPr/>
            </a:pPr>
            <a:r>
              <a:rPr lang="tr-TR" sz="2200" b="1" dirty="0">
                <a:solidFill>
                  <a:srgbClr val="0070C0"/>
                </a:solidFill>
              </a:rPr>
              <a:t>Yasal Düzenlemeler </a:t>
            </a:r>
          </a:p>
        </p:txBody>
      </p:sp>
    </p:spTree>
    <p:extLst>
      <p:ext uri="{BB962C8B-B14F-4D97-AF65-F5344CB8AC3E}">
        <p14:creationId xmlns:p14="http://schemas.microsoft.com/office/powerpoint/2010/main" val="20665954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extLst>
          </p:cNvPr>
          <p:cNvSpPr txBox="1"/>
          <p:nvPr/>
        </p:nvSpPr>
        <p:spPr>
          <a:xfrm>
            <a:off x="414338" y="427038"/>
            <a:ext cx="8247062" cy="430212"/>
          </a:xfrm>
          <a:prstGeom prst="rect">
            <a:avLst/>
          </a:prstGeom>
          <a:noFill/>
        </p:spPr>
        <p:txBody>
          <a:bodyPr>
            <a:spAutoFit/>
          </a:bodyPr>
          <a:lstStyle/>
          <a:p>
            <a:pPr>
              <a:defRPr/>
            </a:pPr>
            <a:r>
              <a:rPr lang="tr-TR" sz="2200" b="1" dirty="0" smtClean="0">
                <a:solidFill>
                  <a:srgbClr val="0070C0"/>
                </a:solidFill>
                <a:latin typeface="+mj-lt"/>
              </a:rPr>
              <a:t>Afet </a:t>
            </a:r>
            <a:r>
              <a:rPr lang="tr-TR" sz="2200" b="1" dirty="0">
                <a:solidFill>
                  <a:srgbClr val="0070C0"/>
                </a:solidFill>
                <a:latin typeface="+mj-lt"/>
              </a:rPr>
              <a:t>ve Acil Durum Yönetimi Başkanlığı 2013 – 2017 Stratejik Planı</a:t>
            </a:r>
          </a:p>
        </p:txBody>
      </p:sp>
      <p:sp>
        <p:nvSpPr>
          <p:cNvPr id="7" name="TextBox 6">
            <a:extLst>
              <a:ext uri="{FF2B5EF4-FFF2-40B4-BE49-F238E27FC236}"/>
            </a:extLst>
          </p:cNvPr>
          <p:cNvSpPr txBox="1"/>
          <p:nvPr/>
        </p:nvSpPr>
        <p:spPr>
          <a:xfrm>
            <a:off x="414338" y="1083809"/>
            <a:ext cx="8120062" cy="4524315"/>
          </a:xfrm>
          <a:prstGeom prst="rect">
            <a:avLst/>
          </a:prstGeom>
          <a:noFill/>
        </p:spPr>
        <p:txBody>
          <a:bodyPr>
            <a:spAutoFit/>
          </a:bodyPr>
          <a:lstStyle/>
          <a:p>
            <a:pPr marL="342900" indent="-342900" algn="just" eaLnBrk="0" fontAlgn="base" hangingPunct="0">
              <a:spcBef>
                <a:spcPct val="0"/>
              </a:spcBef>
              <a:spcAft>
                <a:spcPct val="0"/>
              </a:spcAft>
              <a:buFont typeface="Wingdings" panose="05000000000000000000" pitchFamily="2" charset="2"/>
              <a:buChar char="q"/>
              <a:defRPr/>
            </a:pPr>
            <a:r>
              <a:rPr lang="tr-TR" altLang="tr-TR" dirty="0">
                <a:solidFill>
                  <a:prstClr val="black"/>
                </a:solidFill>
                <a:latin typeface="Arial"/>
              </a:rPr>
              <a:t>Ulusal Deprem Stratejisi ve Eylem Planı 2012- 2023</a:t>
            </a:r>
            <a:endParaRPr lang="tr-TR" dirty="0" smtClean="0">
              <a:solidFill>
                <a:prstClr val="black"/>
              </a:solidFill>
              <a:latin typeface="Arial"/>
            </a:endParaRPr>
          </a:p>
          <a:p>
            <a:pPr marL="342900" indent="-342900" algn="just" eaLnBrk="0" fontAlgn="base" hangingPunct="0">
              <a:spcBef>
                <a:spcPct val="0"/>
              </a:spcBef>
              <a:spcAft>
                <a:spcPct val="0"/>
              </a:spcAft>
              <a:buFont typeface="Wingdings" panose="05000000000000000000" pitchFamily="2" charset="2"/>
              <a:buChar char="q"/>
              <a:defRPr/>
            </a:pPr>
            <a:endParaRPr lang="tr-TR" dirty="0">
              <a:solidFill>
                <a:prstClr val="black"/>
              </a:solidFill>
              <a:latin typeface="Arial"/>
            </a:endParaRPr>
          </a:p>
          <a:p>
            <a:pPr marL="342900" indent="-342900" algn="just" eaLnBrk="0" fontAlgn="base" hangingPunct="0">
              <a:spcBef>
                <a:spcPct val="0"/>
              </a:spcBef>
              <a:spcAft>
                <a:spcPct val="0"/>
              </a:spcAft>
              <a:buFont typeface="Wingdings" panose="05000000000000000000" pitchFamily="2" charset="2"/>
              <a:buChar char="q"/>
              <a:defRPr/>
            </a:pPr>
            <a:r>
              <a:rPr lang="tr-TR" dirty="0" smtClean="0">
                <a:solidFill>
                  <a:prstClr val="black"/>
                </a:solidFill>
                <a:latin typeface="Arial"/>
              </a:rPr>
              <a:t>AFAD’ın </a:t>
            </a:r>
            <a:r>
              <a:rPr lang="tr-TR" dirty="0">
                <a:solidFill>
                  <a:prstClr val="black"/>
                </a:solidFill>
                <a:latin typeface="Arial"/>
              </a:rPr>
              <a:t>risk yönetimi ilkeleri doğrultusunda oluşturduğu 2013- 2017 stratejik planı </a:t>
            </a:r>
            <a:r>
              <a:rPr lang="tr-TR" dirty="0" smtClean="0">
                <a:solidFill>
                  <a:prstClr val="black"/>
                </a:solidFill>
                <a:latin typeface="Arial"/>
              </a:rPr>
              <a:t>ilk olarak </a:t>
            </a:r>
            <a:r>
              <a:rPr lang="tr-TR" dirty="0">
                <a:solidFill>
                  <a:prstClr val="black"/>
                </a:solidFill>
                <a:latin typeface="Arial"/>
              </a:rPr>
              <a:t>afetlere hazır toplum oluşturmayı amaçlamıştır. Buna ek olarak kendine beş </a:t>
            </a:r>
            <a:r>
              <a:rPr lang="tr-TR" dirty="0" smtClean="0">
                <a:solidFill>
                  <a:prstClr val="black"/>
                </a:solidFill>
                <a:latin typeface="Arial"/>
              </a:rPr>
              <a:t>yıllık süreç </a:t>
            </a:r>
            <a:r>
              <a:rPr lang="tr-TR" dirty="0">
                <a:solidFill>
                  <a:prstClr val="black"/>
                </a:solidFill>
                <a:latin typeface="Arial"/>
              </a:rPr>
              <a:t>için beş tane amaç belirlemiş ve bu amaçlara ulaşmak için hedeflerini bu </a:t>
            </a:r>
            <a:r>
              <a:rPr lang="tr-TR" dirty="0" smtClean="0">
                <a:solidFill>
                  <a:prstClr val="black"/>
                </a:solidFill>
                <a:latin typeface="Arial"/>
              </a:rPr>
              <a:t>planda ortaya </a:t>
            </a:r>
            <a:r>
              <a:rPr lang="tr-TR" dirty="0">
                <a:solidFill>
                  <a:prstClr val="black"/>
                </a:solidFill>
                <a:latin typeface="Arial"/>
              </a:rPr>
              <a:t>koymuştur. </a:t>
            </a:r>
            <a:endParaRPr lang="tr-TR" dirty="0" smtClean="0">
              <a:solidFill>
                <a:prstClr val="black"/>
              </a:solidFill>
              <a:latin typeface="Arial"/>
            </a:endParaRPr>
          </a:p>
          <a:p>
            <a:pPr marL="342900" indent="-342900" algn="just" eaLnBrk="0" fontAlgn="base" hangingPunct="0">
              <a:spcBef>
                <a:spcPct val="0"/>
              </a:spcBef>
              <a:spcAft>
                <a:spcPct val="0"/>
              </a:spcAft>
              <a:buFont typeface="Wingdings" panose="05000000000000000000" pitchFamily="2" charset="2"/>
              <a:buChar char="q"/>
              <a:defRPr/>
            </a:pPr>
            <a:endParaRPr lang="tr-TR" dirty="0">
              <a:solidFill>
                <a:prstClr val="black"/>
              </a:solidFill>
              <a:latin typeface="Arial"/>
            </a:endParaRPr>
          </a:p>
          <a:p>
            <a:pPr marL="342900" indent="-342900" algn="just" eaLnBrk="0" fontAlgn="base" hangingPunct="0">
              <a:spcBef>
                <a:spcPct val="0"/>
              </a:spcBef>
              <a:spcAft>
                <a:spcPct val="0"/>
              </a:spcAft>
              <a:buFont typeface="Wingdings" panose="05000000000000000000" pitchFamily="2" charset="2"/>
              <a:buChar char="q"/>
              <a:defRPr/>
            </a:pPr>
            <a:r>
              <a:rPr lang="tr-TR" dirty="0">
                <a:solidFill>
                  <a:prstClr val="black"/>
                </a:solidFill>
                <a:latin typeface="Arial"/>
              </a:rPr>
              <a:t>AFAD 2013-2017 Stratejik Planı </a:t>
            </a:r>
            <a:r>
              <a:rPr lang="tr-TR" dirty="0" smtClean="0">
                <a:solidFill>
                  <a:prstClr val="black"/>
                </a:solidFill>
                <a:latin typeface="Arial"/>
              </a:rPr>
              <a:t>Amaçlar</a:t>
            </a:r>
          </a:p>
          <a:p>
            <a:pPr marL="800100" lvl="1" indent="-342900" algn="just" eaLnBrk="0" fontAlgn="base" hangingPunct="0">
              <a:spcBef>
                <a:spcPct val="0"/>
              </a:spcBef>
              <a:spcAft>
                <a:spcPct val="0"/>
              </a:spcAft>
              <a:buFont typeface="Wingdings" panose="05000000000000000000" pitchFamily="2" charset="2"/>
              <a:buChar char="§"/>
              <a:defRPr/>
            </a:pPr>
            <a:r>
              <a:rPr lang="tr-TR" dirty="0">
                <a:solidFill>
                  <a:prstClr val="black"/>
                </a:solidFill>
                <a:latin typeface="Arial"/>
              </a:rPr>
              <a:t>Amaç 1 Sürekli Gelişen Ve Öğrenen Kurum </a:t>
            </a:r>
            <a:r>
              <a:rPr lang="tr-TR" dirty="0" smtClean="0">
                <a:solidFill>
                  <a:prstClr val="black"/>
                </a:solidFill>
                <a:latin typeface="Arial"/>
              </a:rPr>
              <a:t>Olmak</a:t>
            </a:r>
          </a:p>
          <a:p>
            <a:pPr marL="800100" lvl="1" indent="-342900" algn="just" eaLnBrk="0" fontAlgn="base" hangingPunct="0">
              <a:spcBef>
                <a:spcPct val="0"/>
              </a:spcBef>
              <a:spcAft>
                <a:spcPct val="0"/>
              </a:spcAft>
              <a:buFont typeface="Wingdings" panose="05000000000000000000" pitchFamily="2" charset="2"/>
              <a:buChar char="§"/>
              <a:defRPr/>
            </a:pPr>
            <a:r>
              <a:rPr lang="tr-TR" dirty="0">
                <a:solidFill>
                  <a:prstClr val="black"/>
                </a:solidFill>
                <a:latin typeface="Arial"/>
              </a:rPr>
              <a:t>Amaç 2 Risk Odaklı Bütünleşik Afet Yönetimi Sistemi Kurmak </a:t>
            </a:r>
            <a:endParaRPr lang="tr-TR" dirty="0" smtClean="0">
              <a:solidFill>
                <a:prstClr val="black"/>
              </a:solidFill>
              <a:latin typeface="Arial"/>
            </a:endParaRPr>
          </a:p>
          <a:p>
            <a:pPr marL="800100" lvl="1" indent="-342900" algn="just" eaLnBrk="0" fontAlgn="base" hangingPunct="0">
              <a:spcBef>
                <a:spcPct val="0"/>
              </a:spcBef>
              <a:spcAft>
                <a:spcPct val="0"/>
              </a:spcAft>
              <a:buFont typeface="Wingdings" panose="05000000000000000000" pitchFamily="2" charset="2"/>
              <a:buChar char="§"/>
              <a:defRPr/>
            </a:pPr>
            <a:r>
              <a:rPr lang="tr-TR" dirty="0">
                <a:solidFill>
                  <a:prstClr val="black"/>
                </a:solidFill>
                <a:latin typeface="Arial"/>
              </a:rPr>
              <a:t>Amaç 3 Afet Yönetimi Standartlarını </a:t>
            </a:r>
            <a:r>
              <a:rPr lang="tr-TR" dirty="0" smtClean="0">
                <a:solidFill>
                  <a:prstClr val="black"/>
                </a:solidFill>
                <a:latin typeface="Arial"/>
              </a:rPr>
              <a:t>Yaygınlaştırmak</a:t>
            </a:r>
          </a:p>
          <a:p>
            <a:pPr marL="800100" lvl="1" indent="-342900" algn="just" eaLnBrk="0" fontAlgn="base" hangingPunct="0">
              <a:spcBef>
                <a:spcPct val="0"/>
              </a:spcBef>
              <a:spcAft>
                <a:spcPct val="0"/>
              </a:spcAft>
              <a:buFont typeface="Wingdings" panose="05000000000000000000" pitchFamily="2" charset="2"/>
              <a:buChar char="§"/>
              <a:defRPr/>
            </a:pPr>
            <a:r>
              <a:rPr lang="tr-TR" dirty="0">
                <a:solidFill>
                  <a:prstClr val="black"/>
                </a:solidFill>
                <a:latin typeface="Arial"/>
              </a:rPr>
              <a:t>Amaç 4 Afetlere Hazırlık İçin Eğitim Seferberliği </a:t>
            </a:r>
            <a:r>
              <a:rPr lang="tr-TR" dirty="0" smtClean="0">
                <a:solidFill>
                  <a:prstClr val="black"/>
                </a:solidFill>
                <a:latin typeface="Arial"/>
              </a:rPr>
              <a:t>Başlatmak</a:t>
            </a:r>
          </a:p>
          <a:p>
            <a:pPr marL="800100" lvl="1" indent="-342900" algn="just" eaLnBrk="0" fontAlgn="base" hangingPunct="0">
              <a:spcBef>
                <a:spcPct val="0"/>
              </a:spcBef>
              <a:spcAft>
                <a:spcPct val="0"/>
              </a:spcAft>
              <a:buFont typeface="Wingdings" panose="05000000000000000000" pitchFamily="2" charset="2"/>
              <a:buChar char="§"/>
              <a:defRPr/>
            </a:pPr>
            <a:r>
              <a:rPr lang="tr-TR" dirty="0">
                <a:solidFill>
                  <a:prstClr val="black"/>
                </a:solidFill>
                <a:latin typeface="Arial"/>
              </a:rPr>
              <a:t>Amaç 5 Uluslararası Alanda Öncü Kuruluş Olmak</a:t>
            </a:r>
            <a:endParaRPr lang="tr-TR" dirty="0" smtClean="0">
              <a:solidFill>
                <a:prstClr val="black"/>
              </a:solidFill>
              <a:latin typeface="Arial"/>
            </a:endParaRPr>
          </a:p>
          <a:p>
            <a:pPr marL="342900" indent="-342900" algn="just" eaLnBrk="0" fontAlgn="base" hangingPunct="0">
              <a:spcBef>
                <a:spcPct val="0"/>
              </a:spcBef>
              <a:spcAft>
                <a:spcPct val="0"/>
              </a:spcAft>
              <a:buFont typeface="Wingdings" panose="05000000000000000000" pitchFamily="2" charset="2"/>
              <a:buChar char="q"/>
              <a:defRPr/>
            </a:pPr>
            <a:endParaRPr lang="tr-TR" b="1" dirty="0">
              <a:solidFill>
                <a:prstClr val="black"/>
              </a:solidFill>
              <a:latin typeface="Arial"/>
            </a:endParaRPr>
          </a:p>
          <a:p>
            <a:pPr marL="342900" indent="-342900" algn="just" eaLnBrk="0" fontAlgn="base" hangingPunct="0">
              <a:spcBef>
                <a:spcPct val="0"/>
              </a:spcBef>
              <a:spcAft>
                <a:spcPct val="0"/>
              </a:spcAft>
              <a:buFont typeface="Wingdings" panose="05000000000000000000" pitchFamily="2" charset="2"/>
              <a:buChar char="q"/>
              <a:defRPr/>
            </a:pPr>
            <a:endParaRPr lang="tr-TR" b="1" dirty="0" smtClean="0">
              <a:solidFill>
                <a:prstClr val="black"/>
              </a:solidFill>
              <a:latin typeface="Arial"/>
            </a:endParaRPr>
          </a:p>
          <a:p>
            <a:pPr marL="342900" indent="-342900" algn="just" eaLnBrk="0" fontAlgn="base" hangingPunct="0">
              <a:spcBef>
                <a:spcPct val="0"/>
              </a:spcBef>
              <a:spcAft>
                <a:spcPct val="0"/>
              </a:spcAft>
              <a:buFont typeface="Wingdings" panose="05000000000000000000" pitchFamily="2" charset="2"/>
              <a:buChar char="q"/>
              <a:defRPr/>
            </a:pPr>
            <a:endParaRPr lang="tr-TR" b="1" dirty="0">
              <a:solidFill>
                <a:srgbClr val="7598D9">
                  <a:lumMod val="50000"/>
                </a:srgbClr>
              </a:solidFill>
              <a:latin typeface="Arial"/>
            </a:endParaRPr>
          </a:p>
        </p:txBody>
      </p:sp>
    </p:spTree>
    <p:extLst>
      <p:ext uri="{BB962C8B-B14F-4D97-AF65-F5344CB8AC3E}">
        <p14:creationId xmlns:p14="http://schemas.microsoft.com/office/powerpoint/2010/main" val="265179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ürkiye Afet Yönetimi Strateji Belgesi ve Eylem Planı (TAYS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3975" y="1354137"/>
            <a:ext cx="5715000" cy="40386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19100" y="555368"/>
            <a:ext cx="7391400" cy="369332"/>
          </a:xfrm>
          <a:prstGeom prst="rect">
            <a:avLst/>
          </a:prstGeom>
        </p:spPr>
        <p:txBody>
          <a:bodyPr wrap="square">
            <a:spAutoFit/>
          </a:bodyPr>
          <a:lstStyle/>
          <a:p>
            <a:r>
              <a:rPr lang="tr-TR" b="1" dirty="0"/>
              <a:t>Türkiye Afet Yönetimi Strateji Belgesi ve Eylem Planı (TAYSB</a:t>
            </a:r>
            <a:r>
              <a:rPr lang="tr-TR" b="1" dirty="0" smtClean="0"/>
              <a:t>) 2018-2022</a:t>
            </a:r>
            <a:endParaRPr lang="tr-TR" dirty="0"/>
          </a:p>
        </p:txBody>
      </p:sp>
    </p:spTree>
    <p:extLst>
      <p:ext uri="{BB962C8B-B14F-4D97-AF65-F5344CB8AC3E}">
        <p14:creationId xmlns:p14="http://schemas.microsoft.com/office/powerpoint/2010/main" val="3126153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extLst>
          </p:cNvPr>
          <p:cNvSpPr txBox="1"/>
          <p:nvPr/>
        </p:nvSpPr>
        <p:spPr>
          <a:xfrm>
            <a:off x="414338" y="427038"/>
            <a:ext cx="8247062" cy="430212"/>
          </a:xfrm>
          <a:prstGeom prst="rect">
            <a:avLst/>
          </a:prstGeom>
          <a:noFill/>
        </p:spPr>
        <p:txBody>
          <a:bodyPr>
            <a:spAutoFit/>
          </a:bodyPr>
          <a:lstStyle/>
          <a:p>
            <a:pPr>
              <a:defRPr/>
            </a:pPr>
            <a:r>
              <a:rPr lang="tr-TR" sz="2200" b="1" dirty="0">
                <a:solidFill>
                  <a:srgbClr val="0070C0"/>
                </a:solidFill>
                <a:latin typeface="+mj-lt"/>
              </a:rPr>
              <a:t>Türkiye Afet Müdahale Planı</a:t>
            </a:r>
          </a:p>
        </p:txBody>
      </p:sp>
      <p:sp>
        <p:nvSpPr>
          <p:cNvPr id="2" name="Rectangle 1"/>
          <p:cNvSpPr/>
          <p:nvPr/>
        </p:nvSpPr>
        <p:spPr>
          <a:xfrm>
            <a:off x="414338" y="1292215"/>
            <a:ext cx="8247062" cy="4524315"/>
          </a:xfrm>
          <a:prstGeom prst="rect">
            <a:avLst/>
          </a:prstGeom>
        </p:spPr>
        <p:txBody>
          <a:bodyPr wrap="square">
            <a:spAutoFit/>
          </a:bodyPr>
          <a:lstStyle/>
          <a:p>
            <a:pPr marL="285750" indent="-285750" algn="just">
              <a:buFont typeface="Wingdings" panose="05000000000000000000" pitchFamily="2" charset="2"/>
              <a:buChar char="q"/>
            </a:pPr>
            <a:r>
              <a:rPr lang="tr-TR" dirty="0">
                <a:latin typeface="Arial" panose="020B0604020202020204" pitchFamily="34" charset="0"/>
                <a:ea typeface="Tahoma" panose="020B0604030504040204" pitchFamily="34" charset="0"/>
                <a:cs typeface="Arial" panose="020B0604020202020204" pitchFamily="34" charset="0"/>
              </a:rPr>
              <a:t>Türkiye Afet Müdahale </a:t>
            </a:r>
            <a:r>
              <a:rPr lang="tr-TR" dirty="0" smtClean="0">
                <a:latin typeface="Arial" panose="020B0604020202020204" pitchFamily="34" charset="0"/>
                <a:ea typeface="Tahoma" panose="020B0604030504040204" pitchFamily="34" charset="0"/>
                <a:cs typeface="Arial" panose="020B0604020202020204" pitchFamily="34" charset="0"/>
              </a:rPr>
              <a:t>Planı, Türkiyede oluşabilecek </a:t>
            </a:r>
            <a:r>
              <a:rPr lang="tr-TR" dirty="0">
                <a:latin typeface="Arial" panose="020B0604020202020204" pitchFamily="34" charset="0"/>
                <a:ea typeface="Tahoma" panose="020B0604030504040204" pitchFamily="34" charset="0"/>
                <a:cs typeface="Arial" panose="020B0604020202020204" pitchFamily="34" charset="0"/>
              </a:rPr>
              <a:t>her türlü acil ve afet durumlarında görev alacak, bakanlık, kurum ve kuruluşlar, özel kuruluşlar, STK’lar ve gerçek kişilerin görev ve sorumluluklarını tanımlayıp ortaya koymaktadır. </a:t>
            </a:r>
            <a:endParaRPr lang="tr-TR" dirty="0" smtClean="0">
              <a:latin typeface="Arial" panose="020B0604020202020204" pitchFamily="34" charset="0"/>
              <a:ea typeface="Tahoma" panose="020B0604030504040204" pitchFamily="34" charset="0"/>
              <a:cs typeface="Arial" panose="020B0604020202020204" pitchFamily="34" charset="0"/>
            </a:endParaRPr>
          </a:p>
          <a:p>
            <a:pPr marL="285750" indent="-285750" algn="just">
              <a:buFont typeface="Wingdings" panose="05000000000000000000" pitchFamily="2" charset="2"/>
              <a:buChar char="q"/>
            </a:pPr>
            <a:r>
              <a:rPr lang="tr-TR" dirty="0" smtClean="0">
                <a:latin typeface="Arial" panose="020B0604020202020204" pitchFamily="34" charset="0"/>
                <a:ea typeface="Tahoma" panose="020B0604030504040204" pitchFamily="34" charset="0"/>
                <a:cs typeface="Arial" panose="020B0604020202020204" pitchFamily="34" charset="0"/>
              </a:rPr>
              <a:t>Yerel </a:t>
            </a:r>
            <a:r>
              <a:rPr lang="tr-TR" dirty="0">
                <a:latin typeface="Arial" panose="020B0604020202020204" pitchFamily="34" charset="0"/>
                <a:ea typeface="Tahoma" panose="020B0604030504040204" pitchFamily="34" charset="0"/>
                <a:cs typeface="Arial" panose="020B0604020202020204" pitchFamily="34" charset="0"/>
              </a:rPr>
              <a:t>ve ulusal boyutta TAMP, afet ve acil durumlarda müdahale uygulamalarının yürütülme mekanizmasını açıklayan bir üst plan olarak muhtemel afet ve acil durumların şekli ve ölçeğine göre uyarlanabilir, esnek ve modüler yapıya sahip müdahale organizasyon sistemini açıklamaktadır. </a:t>
            </a:r>
            <a:endParaRPr lang="tr-TR" dirty="0" smtClean="0">
              <a:latin typeface="Arial" panose="020B0604020202020204" pitchFamily="34" charset="0"/>
              <a:ea typeface="Tahoma" panose="020B0604030504040204" pitchFamily="34" charset="0"/>
              <a:cs typeface="Arial" panose="020B0604020202020204" pitchFamily="34" charset="0"/>
            </a:endParaRPr>
          </a:p>
          <a:p>
            <a:pPr marL="285750" indent="-285750" algn="just">
              <a:buFont typeface="Wingdings" panose="05000000000000000000" pitchFamily="2" charset="2"/>
              <a:buChar char="q"/>
            </a:pPr>
            <a:r>
              <a:rPr lang="tr-TR" dirty="0">
                <a:latin typeface="Arial" panose="020B0604020202020204" pitchFamily="34" charset="0"/>
                <a:ea typeface="Tahoma" panose="020B0604030504040204" pitchFamily="34" charset="0"/>
                <a:cs typeface="Arial" panose="020B0604020202020204" pitchFamily="34" charset="0"/>
              </a:rPr>
              <a:t>Türkiye Afet Müdahale Planına baktığımızda ana çözüm ortağı ve destek </a:t>
            </a:r>
            <a:r>
              <a:rPr lang="tr-TR" dirty="0" smtClean="0">
                <a:latin typeface="Arial" panose="020B0604020202020204" pitchFamily="34" charset="0"/>
                <a:ea typeface="Tahoma" panose="020B0604030504040204" pitchFamily="34" charset="0"/>
                <a:cs typeface="Arial" panose="020B0604020202020204" pitchFamily="34" charset="0"/>
              </a:rPr>
              <a:t>çözüm ortağı </a:t>
            </a:r>
            <a:r>
              <a:rPr lang="tr-TR" dirty="0">
                <a:latin typeface="Arial" panose="020B0604020202020204" pitchFamily="34" charset="0"/>
                <a:ea typeface="Tahoma" panose="020B0604030504040204" pitchFamily="34" charset="0"/>
                <a:cs typeface="Arial" panose="020B0604020202020204" pitchFamily="34" charset="0"/>
              </a:rPr>
              <a:t>olarak iki kavram karşımıza çıkmaktadır. Ana çözüm ortağı; hizmet </a:t>
            </a:r>
            <a:r>
              <a:rPr lang="tr-TR" dirty="0" smtClean="0">
                <a:latin typeface="Arial" panose="020B0604020202020204" pitchFamily="34" charset="0"/>
                <a:ea typeface="Tahoma" panose="020B0604030504040204" pitchFamily="34" charset="0"/>
                <a:cs typeface="Arial" panose="020B0604020202020204" pitchFamily="34" charset="0"/>
              </a:rPr>
              <a:t>gruplarının planlarının </a:t>
            </a:r>
            <a:r>
              <a:rPr lang="tr-TR" dirty="0">
                <a:latin typeface="Arial" panose="020B0604020202020204" pitchFamily="34" charset="0"/>
                <a:ea typeface="Tahoma" panose="020B0604030504040204" pitchFamily="34" charset="0"/>
                <a:cs typeface="Arial" panose="020B0604020202020204" pitchFamily="34" charset="0"/>
              </a:rPr>
              <a:t>yapılmasından, uygulanmasından ve ait olduğu hizmet gurubundan asıl sorumlu kurum ve kuruluşlardır. Destek çözüm ortağı ise; ait oldukları hizmet gruplarında ana çözüm ortağı koordinasyonunda belirlenen planlar çerçevesinde görev ve sorumlulukları olan kurum, kuruluş, özel sektör, STK’lar ve gerçek kişiler olarak karşımıza çıkmaktadır. </a:t>
            </a:r>
          </a:p>
        </p:txBody>
      </p:sp>
    </p:spTree>
    <p:extLst>
      <p:ext uri="{BB962C8B-B14F-4D97-AF65-F5344CB8AC3E}">
        <p14:creationId xmlns:p14="http://schemas.microsoft.com/office/powerpoint/2010/main" val="33994490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26306</TotalTime>
  <Words>809</Words>
  <Application>Microsoft Office PowerPoint</Application>
  <PresentationFormat>On-screen Show (4:3)</PresentationFormat>
  <Paragraphs>41</Paragraphs>
  <Slides>9</Slides>
  <Notes>0</Notes>
  <HiddenSlides>0</HiddenSlides>
  <MMClips>0</MMClips>
  <ScaleCrop>false</ScaleCrop>
  <HeadingPairs>
    <vt:vector size="4" baseType="variant">
      <vt:variant>
        <vt:lpstr>Theme</vt:lpstr>
      </vt:variant>
      <vt:variant>
        <vt:i4>3</vt:i4>
      </vt:variant>
      <vt:variant>
        <vt:lpstr>Slide Titles</vt:lpstr>
      </vt:variant>
      <vt:variant>
        <vt:i4>9</vt:i4>
      </vt:variant>
    </vt:vector>
  </HeadingPairs>
  <TitlesOfParts>
    <vt:vector size="12" baseType="lpstr">
      <vt:lpstr>ekonomi</vt:lpstr>
      <vt:lpstr>1_Rics</vt:lpstr>
      <vt:lpstr>h.t.</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982</cp:revision>
  <cp:lastPrinted>2016-10-24T07:53:35Z</cp:lastPrinted>
  <dcterms:created xsi:type="dcterms:W3CDTF">2016-09-18T09:35:24Z</dcterms:created>
  <dcterms:modified xsi:type="dcterms:W3CDTF">2020-03-30T13:09:48Z</dcterms:modified>
</cp:coreProperties>
</file>