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3" r:id="rId6"/>
    <p:sldId id="272" r:id="rId7"/>
    <p:sldId id="257" r:id="rId8"/>
    <p:sldId id="258" r:id="rId9"/>
    <p:sldId id="259" r:id="rId10"/>
    <p:sldId id="267" r:id="rId11"/>
    <p:sldId id="268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2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3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28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7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15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9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0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38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33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05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31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36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16A291-F618-4D26-ADCA-1131F5706C58}" type="datetimeFigureOut">
              <a:rPr lang="tr-TR" smtClean="0"/>
              <a:t>8.06.2021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TÜRKİYE SİYASAL HAYATI VE KURUMLARI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8. Hafta: 1960’lı Yıllar -I</a:t>
            </a:r>
          </a:p>
        </p:txBody>
      </p:sp>
    </p:spTree>
    <p:extLst>
      <p:ext uri="{BB962C8B-B14F-4D97-AF65-F5344CB8AC3E}">
        <p14:creationId xmlns:p14="http://schemas.microsoft.com/office/powerpoint/2010/main" val="132261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Yön dergisi 20 Aralık 1961 tarihinde haftalık olarak yayına başladı ve</a:t>
            </a:r>
          </a:p>
          <a:p>
            <a:r>
              <a:rPr lang="tr-TR" dirty="0"/>
              <a:t>30 Haziran 1967’de yayın hayatına son verene kadar, Sıkıyönetim Komutanlığı tarafından</a:t>
            </a:r>
          </a:p>
          <a:p>
            <a:r>
              <a:rPr lang="tr-TR" dirty="0"/>
              <a:t>kapatıldığı 14 ay dışında, beş buçuk yıl boyunca aralıksız yayın yaptı. Kurucuları </a:t>
            </a:r>
            <a:r>
              <a:rPr lang="tr-TR" dirty="0" err="1"/>
              <a:t>Mümtaz</a:t>
            </a:r>
            <a:endParaRPr lang="tr-TR" dirty="0"/>
          </a:p>
          <a:p>
            <a:r>
              <a:rPr lang="tr-TR" dirty="0"/>
              <a:t>Soysal, İlhami Soysal, İlhan Selçuk, Cemal Reşit </a:t>
            </a:r>
            <a:r>
              <a:rPr lang="tr-TR" dirty="0" err="1"/>
              <a:t>Eyüboğlu</a:t>
            </a:r>
            <a:r>
              <a:rPr lang="tr-TR" dirty="0"/>
              <a:t>, Hamdi Avcıoğlu ve </a:t>
            </a:r>
            <a:r>
              <a:rPr lang="tr-TR" dirty="0" err="1"/>
              <a:t>bütün</a:t>
            </a:r>
            <a:r>
              <a:rPr lang="tr-TR" dirty="0"/>
              <a:t> bu</a:t>
            </a:r>
          </a:p>
          <a:p>
            <a:r>
              <a:rPr lang="tr-TR" dirty="0"/>
              <a:t>isimlerin bir dergi çıkarmak </a:t>
            </a:r>
            <a:r>
              <a:rPr lang="tr-TR" dirty="0" err="1"/>
              <a:t>üzere</a:t>
            </a:r>
            <a:r>
              <a:rPr lang="tr-TR" dirty="0"/>
              <a:t> bir araya gelişinde belirleyici rol oynayan ve derginin başyazarı</a:t>
            </a:r>
          </a:p>
          <a:p>
            <a:r>
              <a:rPr lang="tr-TR" dirty="0"/>
              <a:t>olan Doğan Avcıoğlu’ydu. Toplam 222 sayı yayımlanan derginin ilk sayısında yayımlanan</a:t>
            </a:r>
          </a:p>
          <a:p>
            <a:r>
              <a:rPr lang="tr-TR" dirty="0"/>
              <a:t>bildiri, </a:t>
            </a:r>
            <a:r>
              <a:rPr lang="tr-TR" dirty="0" err="1"/>
              <a:t>büyük</a:t>
            </a:r>
            <a:r>
              <a:rPr lang="tr-TR" dirty="0"/>
              <a:t> yankılar uyandırdı.</a:t>
            </a:r>
          </a:p>
        </p:txBody>
      </p:sp>
    </p:spTree>
    <p:extLst>
      <p:ext uri="{BB962C8B-B14F-4D97-AF65-F5344CB8AC3E}">
        <p14:creationId xmlns:p14="http://schemas.microsoft.com/office/powerpoint/2010/main" val="400115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Genel Başkan </a:t>
            </a:r>
            <a:r>
              <a:rPr lang="tr-TR" dirty="0" err="1"/>
              <a:t>İnönu</a:t>
            </a:r>
            <a:r>
              <a:rPr lang="tr-TR" dirty="0"/>
              <a:t>̈, her ne kadar partisinin 27 Mayıs Darbesi’nin ‘ne başında ne</a:t>
            </a:r>
          </a:p>
          <a:p>
            <a:r>
              <a:rPr lang="tr-TR" dirty="0"/>
              <a:t>içinde’ olduğunu vurgulasa da darbenin devirdiği DP’nin mirasını </a:t>
            </a:r>
            <a:r>
              <a:rPr lang="tr-TR" dirty="0" err="1"/>
              <a:t>yüklenen</a:t>
            </a:r>
            <a:r>
              <a:rPr lang="tr-TR" dirty="0"/>
              <a:t> siyasetçiler tarafından</a:t>
            </a:r>
          </a:p>
          <a:p>
            <a:r>
              <a:rPr lang="tr-TR" dirty="0"/>
              <a:t>geliştirilen ‘ </a:t>
            </a:r>
            <a:r>
              <a:rPr lang="tr-TR" dirty="0" err="1"/>
              <a:t>CHP+Ordu</a:t>
            </a:r>
            <a:r>
              <a:rPr lang="tr-TR" dirty="0"/>
              <a:t>=İktidar’ </a:t>
            </a:r>
            <a:r>
              <a:rPr lang="tr-TR" dirty="0" err="1"/>
              <a:t>formülünün</a:t>
            </a:r>
            <a:r>
              <a:rPr lang="tr-TR" dirty="0"/>
              <a:t> </a:t>
            </a:r>
            <a:r>
              <a:rPr lang="tr-TR" dirty="0" err="1"/>
              <a:t>gördüğu</a:t>
            </a:r>
            <a:r>
              <a:rPr lang="tr-TR" dirty="0"/>
              <a:t>̈ rağbet, CHP’nin bir ‘devlet</a:t>
            </a:r>
          </a:p>
          <a:p>
            <a:r>
              <a:rPr lang="tr-TR" dirty="0"/>
              <a:t>partisi’ olduğu, ‘halk partisi’ olmadığı ve olamayacağına ilişkin kanaatin toplumun genişçe</a:t>
            </a:r>
          </a:p>
          <a:p>
            <a:r>
              <a:rPr lang="tr-TR" dirty="0"/>
              <a:t>bir kesiminde pekişmesine neden oldu. Bu durum, CHP için yeni arayışları beraberinde getirdi.</a:t>
            </a:r>
          </a:p>
          <a:p>
            <a:r>
              <a:rPr lang="tr-TR"/>
              <a:t>‘ Ortanın Solu’ yönelişi, bu arayışların bir sonucu olarak ortaya çıkacaktı.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53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E32F7F-C2C0-2842-902B-556BC59C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Ekonomik ve toplumsal koşullar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36A70C-3FCB-E843-AB71-CD8860C6E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Tarım ve ticarete dayalı sermaye birikim modelinin DP döneminde tıkanması ve ekonomiyi</a:t>
            </a:r>
          </a:p>
          <a:p>
            <a:r>
              <a:rPr lang="tr-TR" dirty="0"/>
              <a:t>dibe doğru </a:t>
            </a:r>
            <a:r>
              <a:rPr lang="tr-TR" dirty="0" err="1"/>
              <a:t>sürüklemesi</a:t>
            </a:r>
            <a:r>
              <a:rPr lang="tr-TR" dirty="0"/>
              <a:t>, bunun yanı sıra da </a:t>
            </a:r>
            <a:r>
              <a:rPr lang="tr-TR" dirty="0" err="1"/>
              <a:t>dünya</a:t>
            </a:r>
            <a:r>
              <a:rPr lang="tr-TR" dirty="0"/>
              <a:t> kapitalizminin belirgin tercihleri yeni bir</a:t>
            </a:r>
          </a:p>
          <a:p>
            <a:r>
              <a:rPr lang="tr-TR" dirty="0"/>
              <a:t>birikim stratejisi tercihinin koşullarını yaratmıştı. Yeni birikim stratejisinin hangisi olacağı,</a:t>
            </a:r>
          </a:p>
          <a:p>
            <a:r>
              <a:rPr lang="tr-TR" dirty="0"/>
              <a:t>bu stratejiye uygun araçlardan hangilerinin seçileceği, seçilen araçların nasıl kullanılacağı,</a:t>
            </a:r>
          </a:p>
          <a:p>
            <a:r>
              <a:rPr lang="tr-TR" dirty="0"/>
              <a:t>stratejinin yakın, orta ve uzun vadede nasıl uygulanacağı hangi toplumsal sınıfın </a:t>
            </a:r>
            <a:r>
              <a:rPr lang="tr-TR" dirty="0" err="1"/>
              <a:t>yükselişte</a:t>
            </a:r>
            <a:r>
              <a:rPr lang="tr-TR" dirty="0"/>
              <a:t> olduğuna, diğer </a:t>
            </a:r>
            <a:r>
              <a:rPr lang="tr-TR" dirty="0" err="1"/>
              <a:t>tüm</a:t>
            </a:r>
            <a:r>
              <a:rPr lang="tr-TR" dirty="0"/>
              <a:t> toplumsal </a:t>
            </a:r>
            <a:r>
              <a:rPr lang="tr-TR" dirty="0" err="1"/>
              <a:t>sınıfl</a:t>
            </a:r>
            <a:r>
              <a:rPr lang="tr-TR" dirty="0"/>
              <a:t> ara kendi tercihini hangi </a:t>
            </a:r>
            <a:r>
              <a:rPr lang="tr-TR" dirty="0" err="1"/>
              <a:t>düzeyde</a:t>
            </a:r>
            <a:r>
              <a:rPr lang="tr-TR" dirty="0"/>
              <a:t> kabul </a:t>
            </a:r>
            <a:r>
              <a:rPr lang="tr-TR" dirty="0" err="1"/>
              <a:t>ett</a:t>
            </a:r>
            <a:r>
              <a:rPr lang="tr-TR" dirty="0"/>
              <a:t> irebilecek</a:t>
            </a:r>
          </a:p>
          <a:p>
            <a:r>
              <a:rPr lang="tr-TR" dirty="0"/>
              <a:t>potansiyele ulaştığına ve </a:t>
            </a:r>
            <a:r>
              <a:rPr lang="tr-TR" dirty="0" err="1"/>
              <a:t>dünya</a:t>
            </a:r>
            <a:r>
              <a:rPr lang="tr-TR" dirty="0"/>
              <a:t> kapitalizminin beklentilerine bağlıydı.</a:t>
            </a:r>
          </a:p>
        </p:txBody>
      </p:sp>
    </p:spTree>
    <p:extLst>
      <p:ext uri="{BB962C8B-B14F-4D97-AF65-F5344CB8AC3E}">
        <p14:creationId xmlns:p14="http://schemas.microsoft.com/office/powerpoint/2010/main" val="63727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BB74CD-2DB5-D642-AE20-D4C95BEF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Ekonomik ve toplumsal koşullar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934344-639E-9C46-A44E-3C445A4FB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sınıf, bir önceki dönemde </a:t>
            </a:r>
            <a:r>
              <a:rPr lang="tr-TR" dirty="0" err="1"/>
              <a:t>yükselişe</a:t>
            </a:r>
            <a:r>
              <a:rPr lang="tr-TR" dirty="0"/>
              <a:t> geçmiş olan, 1950’li yıllar boyunca </a:t>
            </a:r>
            <a:r>
              <a:rPr lang="tr-TR" dirty="0" err="1"/>
              <a:t>gücünu</a:t>
            </a:r>
            <a:r>
              <a:rPr lang="tr-TR" dirty="0"/>
              <a:t>̈ ve birikimini </a:t>
            </a:r>
            <a:r>
              <a:rPr lang="tr-TR" dirty="0" err="1"/>
              <a:t>büyütse</a:t>
            </a:r>
            <a:r>
              <a:rPr lang="tr-TR" dirty="0"/>
              <a:t> bile </a:t>
            </a:r>
            <a:r>
              <a:rPr lang="tr-TR" dirty="0" err="1"/>
              <a:t>hegemonik</a:t>
            </a:r>
            <a:r>
              <a:rPr lang="tr-TR" dirty="0"/>
              <a:t> bir sınıf olma özelliği kazanamayan sanayi burjuvazisiydi. Aşağıda göreceğimiz gibi </a:t>
            </a:r>
            <a:r>
              <a:rPr lang="tr-TR" dirty="0" err="1"/>
              <a:t>Türkiye</a:t>
            </a:r>
            <a:r>
              <a:rPr lang="tr-TR" dirty="0"/>
              <a:t> sanayi burjuvazisi Batı’daki muadillerinin tıpkısı değil, içinde oluştuğu </a:t>
            </a:r>
            <a:r>
              <a:rPr lang="tr-TR" dirty="0" err="1"/>
              <a:t>ülkenin</a:t>
            </a:r>
            <a:r>
              <a:rPr lang="tr-TR" dirty="0"/>
              <a:t> kendine </a:t>
            </a:r>
            <a:r>
              <a:rPr lang="tr-TR" dirty="0" err="1"/>
              <a:t>özgülüklerine</a:t>
            </a:r>
            <a:r>
              <a:rPr lang="tr-TR" dirty="0"/>
              <a:t> göre oluşmuş bir toplumsal </a:t>
            </a:r>
            <a:r>
              <a:rPr lang="tr-TR" dirty="0" err="1"/>
              <a:t>sınıft</a:t>
            </a:r>
            <a:r>
              <a:rPr lang="tr-TR" dirty="0"/>
              <a:t> ı. Bu sınıfın sermaye birikimi stratejisi olarak benimsediği iç pazara yönelik sanayileşmenin de kendine </a:t>
            </a:r>
            <a:r>
              <a:rPr lang="tr-TR" dirty="0" err="1"/>
              <a:t>özgülükleri</a:t>
            </a:r>
            <a:r>
              <a:rPr lang="tr-TR" dirty="0"/>
              <a:t> vardı.</a:t>
            </a:r>
          </a:p>
        </p:txBody>
      </p:sp>
    </p:spTree>
    <p:extLst>
      <p:ext uri="{BB962C8B-B14F-4D97-AF65-F5344CB8AC3E}">
        <p14:creationId xmlns:p14="http://schemas.microsoft.com/office/powerpoint/2010/main" val="352695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4CE646-BE60-E542-9EF6-7527F11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Ekonomik ve toplumsal koşullar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45D17D-3EC6-614C-90EF-C4C0EF2A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1960’lı yılların iktisadi gelişmelerine damga vuran kavramlardan biri ‘ ithal ikameci sanayileşme’</a:t>
            </a:r>
          </a:p>
          <a:p>
            <a:r>
              <a:rPr lang="tr-TR" dirty="0"/>
              <a:t>ise diğeri de ‘planlama’ idi. Bu iki kavramı birbiriyle ilişkilendiren ana tema ise ‘iktisadi</a:t>
            </a:r>
          </a:p>
          <a:p>
            <a:r>
              <a:rPr lang="tr-TR" dirty="0" err="1"/>
              <a:t>kalkınma’ydı</a:t>
            </a:r>
            <a:r>
              <a:rPr lang="tr-TR" dirty="0"/>
              <a:t>. Ne var ki, ithal </a:t>
            </a:r>
            <a:r>
              <a:rPr lang="tr-TR" dirty="0" err="1"/>
              <a:t>ikamecilik</a:t>
            </a:r>
            <a:r>
              <a:rPr lang="tr-TR" dirty="0"/>
              <a:t>, başka </a:t>
            </a:r>
            <a:r>
              <a:rPr lang="tr-TR" dirty="0" err="1"/>
              <a:t>ülkelerde</a:t>
            </a:r>
            <a:r>
              <a:rPr lang="tr-TR" dirty="0"/>
              <a:t> uygulanışının ortaya çıkardığı benzer</a:t>
            </a:r>
          </a:p>
          <a:p>
            <a:r>
              <a:rPr lang="tr-TR" dirty="0"/>
              <a:t>sorunlarla, beş yıllık kalkınma planları da kâh uygulamadaki aksaklıklarıyla kâh uygulanmaksızın</a:t>
            </a:r>
          </a:p>
          <a:p>
            <a:r>
              <a:rPr lang="tr-TR" dirty="0"/>
              <a:t>kâğıt </a:t>
            </a:r>
            <a:r>
              <a:rPr lang="tr-TR" dirty="0" err="1"/>
              <a:t>üzerinde</a:t>
            </a:r>
            <a:r>
              <a:rPr lang="tr-TR" dirty="0"/>
              <a:t> kalışlarıyla </a:t>
            </a:r>
            <a:r>
              <a:rPr lang="tr-TR" dirty="0" err="1"/>
              <a:t>Türkiye</a:t>
            </a:r>
            <a:r>
              <a:rPr lang="tr-TR" dirty="0"/>
              <a:t> iktisadi hayatının içine girdiler.</a:t>
            </a:r>
          </a:p>
        </p:txBody>
      </p:sp>
    </p:spTree>
    <p:extLst>
      <p:ext uri="{BB962C8B-B14F-4D97-AF65-F5344CB8AC3E}">
        <p14:creationId xmlns:p14="http://schemas.microsoft.com/office/powerpoint/2010/main" val="46445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1D3A09-7D5C-6146-90B7-BBBD8011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Ekonomik ve toplumsal koşullar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5C18EA-C5C9-474C-B37D-AC842D61E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894958" cy="4023360"/>
          </a:xfrm>
        </p:spPr>
        <p:txBody>
          <a:bodyPr/>
          <a:lstStyle/>
          <a:p>
            <a:r>
              <a:rPr lang="tr-TR" dirty="0"/>
              <a:t>1966’da Koç grubu tarafından </a:t>
            </a:r>
            <a:r>
              <a:rPr lang="tr-TR" dirty="0" err="1"/>
              <a:t>üretilen</a:t>
            </a:r>
            <a:r>
              <a:rPr lang="tr-TR" dirty="0"/>
              <a:t> </a:t>
            </a:r>
            <a:r>
              <a:rPr lang="tr-TR" dirty="0" err="1"/>
              <a:t>Anadol</a:t>
            </a:r>
            <a:r>
              <a:rPr lang="tr-TR" dirty="0"/>
              <a:t> marka otomobil dönemin ithal </a:t>
            </a:r>
            <a:r>
              <a:rPr lang="tr-TR" dirty="0" err="1"/>
              <a:t>ikameciliğinin</a:t>
            </a:r>
            <a:r>
              <a:rPr lang="tr-TR" dirty="0"/>
              <a:t> sembollerinden biriydi. Yerli otomobil olarak takdim edilen </a:t>
            </a:r>
            <a:r>
              <a:rPr lang="tr-TR" dirty="0" err="1"/>
              <a:t>Anadol’un</a:t>
            </a:r>
            <a:r>
              <a:rPr lang="tr-TR" dirty="0"/>
              <a:t> neredeyse sadece montajı </a:t>
            </a:r>
            <a:r>
              <a:rPr lang="tr-TR" dirty="0" err="1"/>
              <a:t>Türkiye’de</a:t>
            </a:r>
            <a:r>
              <a:rPr lang="tr-TR" dirty="0"/>
              <a:t> yapılıyordu. Adı, yerli bir çağrışım yapsın ve sanki Anadolu’nun bağrından çıkmış gibi bir izlenim versin diye </a:t>
            </a:r>
            <a:r>
              <a:rPr lang="tr-TR" dirty="0" err="1"/>
              <a:t>Anadol</a:t>
            </a:r>
            <a:r>
              <a:rPr lang="tr-TR" dirty="0"/>
              <a:t> olarak seçilen otomobil, kaportası cam elyafı ve polyesterden yapıldığı için sık sık keçiler, inekler ya da eşekler tarafından kemirildiğine ilişkin olumsuz söylemlere muhatap oluyordu. </a:t>
            </a:r>
            <a:r>
              <a:rPr lang="tr-TR" dirty="0" err="1"/>
              <a:t>Anadol’un</a:t>
            </a:r>
            <a:r>
              <a:rPr lang="tr-TR" dirty="0"/>
              <a:t> reklamlarında belirgin bir cinsiyetçilik </a:t>
            </a:r>
            <a:r>
              <a:rPr lang="tr-TR" dirty="0" err="1"/>
              <a:t>görülüyordu</a:t>
            </a:r>
            <a:r>
              <a:rPr lang="tr-TR" dirty="0"/>
              <a:t>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3A7B896-C59E-634A-8621-0CB82F2A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148" y="1845733"/>
            <a:ext cx="4884208" cy="31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8C680E-9404-D94F-97C0-EB68F691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B3FF3F-2EC7-1246-94EC-8EA1BCFC4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27 Mayıs Darbesi’yle başlayan Milli Birlik Komitesi </a:t>
            </a:r>
            <a:r>
              <a:rPr lang="tr-TR" dirty="0" err="1"/>
              <a:t>güdümündeki</a:t>
            </a:r>
            <a:r>
              <a:rPr lang="tr-TR" dirty="0"/>
              <a:t> askerî rejim dönemi 15</a:t>
            </a:r>
          </a:p>
          <a:p>
            <a:r>
              <a:rPr lang="tr-TR" dirty="0"/>
              <a:t>Ekim 1961’de yapılan genel seçimler sonucunda oluşan parlamentonun açıldığı 25 Ekim</a:t>
            </a:r>
          </a:p>
          <a:p>
            <a:r>
              <a:rPr lang="tr-TR" dirty="0"/>
              <a:t>1961’e kadar devam </a:t>
            </a:r>
            <a:r>
              <a:rPr lang="tr-TR" dirty="0" err="1"/>
              <a:t>ett</a:t>
            </a:r>
            <a:r>
              <a:rPr lang="tr-TR" dirty="0"/>
              <a:t> i. Hayli kısa bir dönemdi. Ancak darbe ve kurduğu rejim, </a:t>
            </a:r>
            <a:r>
              <a:rPr lang="tr-TR" dirty="0" err="1"/>
              <a:t>Türkiye</a:t>
            </a:r>
            <a:r>
              <a:rPr lang="tr-TR" dirty="0"/>
              <a:t> siyasal</a:t>
            </a:r>
          </a:p>
          <a:p>
            <a:r>
              <a:rPr lang="tr-TR" dirty="0"/>
              <a:t>hayatında kalıcı izler ve etkiler bırakmasının yanı sıra gelecek on yıllarda varlığını </a:t>
            </a:r>
            <a:r>
              <a:rPr lang="tr-TR" dirty="0" err="1"/>
              <a:t>sürdürecek</a:t>
            </a:r>
            <a:endParaRPr lang="tr-TR" dirty="0"/>
          </a:p>
          <a:p>
            <a:r>
              <a:rPr lang="tr-TR" dirty="0"/>
              <a:t>yeni kurumlar ve bir de anayasa yarattı.</a:t>
            </a:r>
          </a:p>
        </p:txBody>
      </p:sp>
    </p:spTree>
    <p:extLst>
      <p:ext uri="{BB962C8B-B14F-4D97-AF65-F5344CB8AC3E}">
        <p14:creationId xmlns:p14="http://schemas.microsoft.com/office/powerpoint/2010/main" val="274662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5177060" cy="4023360"/>
          </a:xfrm>
        </p:spPr>
        <p:txBody>
          <a:bodyPr>
            <a:normAutofit/>
          </a:bodyPr>
          <a:lstStyle/>
          <a:p>
            <a:r>
              <a:rPr lang="tr-TR" dirty="0"/>
              <a:t>27 Mayıs Darbesi gerçekleştirildiğinde İzmir’de emekliliğini bekleyen Orgeneral Cemal </a:t>
            </a:r>
            <a:r>
              <a:rPr lang="tr-TR" dirty="0" err="1"/>
              <a:t>Gürsel</a:t>
            </a:r>
            <a:r>
              <a:rPr lang="tr-TR" dirty="0"/>
              <a:t> darbeyle birlikte bir anda </a:t>
            </a:r>
            <a:r>
              <a:rPr lang="tr-TR" dirty="0" err="1"/>
              <a:t>Türkiye</a:t>
            </a:r>
            <a:r>
              <a:rPr lang="tr-TR" dirty="0"/>
              <a:t> tarihinin en yetkili kişisi haline geldi. Devlet ve MBK başkanlıkları, başbakanlık ve Milli Savunma Bakanlığı onun elindeydi. Radyodan darbe bildirisini okuyan Alparslan </a:t>
            </a:r>
            <a:r>
              <a:rPr lang="tr-TR" dirty="0" err="1"/>
              <a:t>Türkeş</a:t>
            </a:r>
            <a:r>
              <a:rPr lang="tr-TR" dirty="0"/>
              <a:t> ise MBK </a:t>
            </a:r>
            <a:r>
              <a:rPr lang="tr-TR" dirty="0" err="1"/>
              <a:t>üyesi</a:t>
            </a:r>
            <a:r>
              <a:rPr lang="tr-TR" dirty="0"/>
              <a:t> ve Başbakanlık </a:t>
            </a:r>
            <a:r>
              <a:rPr lang="tr-TR" dirty="0" err="1"/>
              <a:t>Müsteşarı</a:t>
            </a:r>
            <a:r>
              <a:rPr lang="tr-TR" dirty="0"/>
              <a:t> olarak “Kudretli Albay” olarak tanınıyordu. Ancak kısa bir </a:t>
            </a:r>
            <a:r>
              <a:rPr lang="tr-TR" dirty="0" err="1"/>
              <a:t>süre</a:t>
            </a:r>
            <a:r>
              <a:rPr lang="tr-TR" dirty="0"/>
              <a:t> sonra </a:t>
            </a:r>
            <a:r>
              <a:rPr lang="tr-TR" dirty="0" err="1"/>
              <a:t>MBK’nın</a:t>
            </a:r>
            <a:r>
              <a:rPr lang="tr-TR" dirty="0"/>
              <a:t> çelişkili bir birliktelik olduğu anlaşılacak ve </a:t>
            </a:r>
            <a:r>
              <a:rPr lang="tr-TR" dirty="0" err="1"/>
              <a:t>Türkeş</a:t>
            </a:r>
            <a:r>
              <a:rPr lang="tr-TR" dirty="0"/>
              <a:t>, </a:t>
            </a:r>
            <a:r>
              <a:rPr lang="tr-TR" dirty="0" err="1"/>
              <a:t>Gürsel</a:t>
            </a:r>
            <a:r>
              <a:rPr lang="tr-TR" dirty="0"/>
              <a:t> tarafından tasfiye edilecekti.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BAECB48-DD12-0D43-BA29-D5C79C02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40" y="1845734"/>
            <a:ext cx="5406417" cy="34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Ülku</a:t>
            </a:r>
            <a:r>
              <a:rPr lang="tr-TR" dirty="0"/>
              <a:t>̈ ve </a:t>
            </a:r>
            <a:r>
              <a:rPr lang="tr-TR" dirty="0" err="1"/>
              <a:t>Kültür</a:t>
            </a:r>
            <a:r>
              <a:rPr lang="tr-TR" dirty="0"/>
              <a:t> Birliği, totaliter bir toplum tasavvurunun veçhelerinden biriydi. Birlikle ilgili</a:t>
            </a:r>
          </a:p>
          <a:p>
            <a:r>
              <a:rPr lang="tr-TR" dirty="0"/>
              <a:t>kanun teklifi 1960 Kasım’ının başlarında hazırlanmış ve </a:t>
            </a:r>
            <a:r>
              <a:rPr lang="tr-TR" dirty="0" err="1"/>
              <a:t>MBK’nın</a:t>
            </a:r>
            <a:r>
              <a:rPr lang="tr-TR" dirty="0"/>
              <a:t> ilgili komisyonlarında</a:t>
            </a:r>
          </a:p>
          <a:p>
            <a:r>
              <a:rPr lang="tr-TR" dirty="0" err="1"/>
              <a:t>görüşülmek</a:t>
            </a:r>
            <a:r>
              <a:rPr lang="tr-TR" dirty="0"/>
              <a:t> </a:t>
            </a:r>
            <a:r>
              <a:rPr lang="tr-TR" dirty="0" err="1"/>
              <a:t>üzere</a:t>
            </a:r>
            <a:r>
              <a:rPr lang="tr-TR" dirty="0"/>
              <a:t> teklif haline getirilmişti. Teklife göre Milli Eğitim Bakanlığı, ‘Devlet Milli</a:t>
            </a:r>
          </a:p>
          <a:p>
            <a:r>
              <a:rPr lang="tr-TR" dirty="0"/>
              <a:t>Eğitim Başkanlığı’ adıyla </a:t>
            </a:r>
            <a:r>
              <a:rPr lang="tr-TR" dirty="0" err="1"/>
              <a:t>Ülku</a:t>
            </a:r>
            <a:r>
              <a:rPr lang="tr-TR" dirty="0"/>
              <a:t>̈ ve </a:t>
            </a:r>
            <a:r>
              <a:rPr lang="tr-TR" dirty="0" err="1"/>
              <a:t>Kültür</a:t>
            </a:r>
            <a:r>
              <a:rPr lang="tr-TR" dirty="0"/>
              <a:t> Birliği teşkilatının içine yerleşecek, buna ilave olarak</a:t>
            </a:r>
          </a:p>
          <a:p>
            <a:r>
              <a:rPr lang="tr-TR" dirty="0"/>
              <a:t>Bilgi ve </a:t>
            </a:r>
            <a:r>
              <a:rPr lang="tr-TR" dirty="0" err="1"/>
              <a:t>Etüt</a:t>
            </a:r>
            <a:r>
              <a:rPr lang="tr-TR" dirty="0"/>
              <a:t> Dairesi kurulacaktı. Devlet Milli Eğitim Başkanlığı ile Bilgi ve </a:t>
            </a:r>
            <a:r>
              <a:rPr lang="tr-TR" dirty="0" err="1"/>
              <a:t>Etüt</a:t>
            </a:r>
            <a:r>
              <a:rPr lang="tr-TR" dirty="0"/>
              <a:t> Dairesine bağlı</a:t>
            </a:r>
          </a:p>
          <a:p>
            <a:r>
              <a:rPr lang="tr-TR" dirty="0"/>
              <a:t>olarak da 11 ayrı masa tasarlanmıştı.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177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Siyasal gelişmeler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13 Ocak 1961’de İçişleri Bakanlığının bir tebliğiyle yeni siyasi partilerin kurulmasına izin</a:t>
            </a:r>
          </a:p>
          <a:p>
            <a:r>
              <a:rPr lang="tr-TR" dirty="0"/>
              <a:t>verildi. Yeni kurulacak partilere bir aylık bir </a:t>
            </a:r>
            <a:r>
              <a:rPr lang="tr-TR" dirty="0" err="1"/>
              <a:t>süre</a:t>
            </a:r>
            <a:r>
              <a:rPr lang="tr-TR" dirty="0"/>
              <a:t> tanındı. O aralıkta Cumhuriyetçi Mesleki Islahat Partisi, Adalet Partisi, Çalışma Partisi, Memleketçi Parti, </a:t>
            </a:r>
            <a:r>
              <a:rPr lang="tr-TR" dirty="0" err="1"/>
              <a:t>Türk</a:t>
            </a:r>
            <a:r>
              <a:rPr lang="tr-TR" dirty="0"/>
              <a:t> İşçi ve Çift </a:t>
            </a:r>
            <a:r>
              <a:rPr lang="tr-TR" dirty="0" err="1"/>
              <a:t>çi</a:t>
            </a:r>
            <a:r>
              <a:rPr lang="tr-TR" dirty="0"/>
              <a:t> Partisi,</a:t>
            </a:r>
          </a:p>
          <a:p>
            <a:r>
              <a:rPr lang="tr-TR" dirty="0"/>
              <a:t>Mutedil Liberal Partisi, Yeni </a:t>
            </a:r>
            <a:r>
              <a:rPr lang="tr-TR" dirty="0" err="1"/>
              <a:t>Türkiye</a:t>
            </a:r>
            <a:r>
              <a:rPr lang="tr-TR" dirty="0"/>
              <a:t> Partisi ( YTP), </a:t>
            </a:r>
            <a:r>
              <a:rPr lang="tr-TR" dirty="0" err="1"/>
              <a:t>Türkiye</a:t>
            </a:r>
            <a:r>
              <a:rPr lang="tr-TR" dirty="0"/>
              <a:t> İşçi Partisi ( TİP), </a:t>
            </a:r>
            <a:r>
              <a:rPr lang="tr-TR" dirty="0" err="1"/>
              <a:t>Düstur</a:t>
            </a:r>
            <a:endParaRPr lang="tr-TR" dirty="0"/>
          </a:p>
          <a:p>
            <a:r>
              <a:rPr lang="tr-TR" dirty="0"/>
              <a:t>Partisi, </a:t>
            </a:r>
            <a:r>
              <a:rPr lang="tr-TR" dirty="0" err="1"/>
              <a:t>Güven</a:t>
            </a:r>
            <a:r>
              <a:rPr lang="tr-TR" dirty="0"/>
              <a:t> Partisi, Millete Hizmet Partisi, Muhafazakâr Parti gibi pek çok parti kuruldu.</a:t>
            </a:r>
          </a:p>
        </p:txBody>
      </p:sp>
    </p:spTree>
    <p:extLst>
      <p:ext uri="{BB962C8B-B14F-4D97-AF65-F5344CB8AC3E}">
        <p14:creationId xmlns:p14="http://schemas.microsoft.com/office/powerpoint/2010/main" val="27531127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1426</TotalTime>
  <Words>942</Words>
  <Application>Microsoft Macintosh PowerPoint</Application>
  <PresentationFormat>Geniş ekran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Geçmişe bakış</vt:lpstr>
      <vt:lpstr>TÜRKİYE SİYASAL HAYATI VE KURUMLARI</vt:lpstr>
      <vt:lpstr>Ekonomik ve toplumsal koşullar</vt:lpstr>
      <vt:lpstr>Ekonomik ve toplumsal koşullar</vt:lpstr>
      <vt:lpstr>Ekonomik ve toplumsal koşullar</vt:lpstr>
      <vt:lpstr>Ekonomik ve toplumsal koşullar</vt:lpstr>
      <vt:lpstr>Siyasal gelişmeler</vt:lpstr>
      <vt:lpstr>Siyasal gelişmeler</vt:lpstr>
      <vt:lpstr>Siyasal gelişmeler</vt:lpstr>
      <vt:lpstr>Siyasal gelişmeler</vt:lpstr>
      <vt:lpstr>Siyasal gelişmeler</vt:lpstr>
      <vt:lpstr>Siyasal gelişmeler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Siyaset Bilimi I</dc:title>
  <dc:creator>EZGIKAYA</dc:creator>
  <cp:lastModifiedBy>Microsoft Office User</cp:lastModifiedBy>
  <cp:revision>58</cp:revision>
  <dcterms:created xsi:type="dcterms:W3CDTF">2018-02-12T08:58:47Z</dcterms:created>
  <dcterms:modified xsi:type="dcterms:W3CDTF">2021-06-08T20:38:44Z</dcterms:modified>
</cp:coreProperties>
</file>