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37" d="100"/>
          <a:sy n="37" d="100"/>
        </p:scale>
        <p:origin x="24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3ED0F-F43C-4D83-9403-C7C896DAA58C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7B200-085B-42BD-8C0E-FFABAC0FD0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40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9975FF1-7853-4A4D-B534-D1E9AE0683C5}" type="slidenum">
              <a:rPr lang="tr-TR" smtClean="0"/>
              <a:pPr eaLnBrk="1" hangingPunct="1"/>
              <a:t>3</a:t>
            </a:fld>
            <a:endParaRPr lang="tr-TR" smtClean="0"/>
          </a:p>
        </p:txBody>
      </p:sp>
      <p:sp>
        <p:nvSpPr>
          <p:cNvPr id="323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352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AE61235-944B-48B6-BA8D-4BED05CEE208}" type="slidenum">
              <a:rPr lang="tr-TR" smtClean="0"/>
              <a:pPr eaLnBrk="1" hangingPunct="1"/>
              <a:t>7</a:t>
            </a:fld>
            <a:endParaRPr lang="tr-TR" smtClean="0"/>
          </a:p>
        </p:txBody>
      </p:sp>
      <p:sp>
        <p:nvSpPr>
          <p:cNvPr id="325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05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4FA2ED-A9C5-4E69-86D6-A4B484E2BA22}" type="slidenum">
              <a:rPr lang="tr-TR" smtClean="0"/>
              <a:pPr eaLnBrk="1" hangingPunct="1"/>
              <a:t>8</a:t>
            </a:fld>
            <a:endParaRPr lang="tr-TR" smtClean="0"/>
          </a:p>
        </p:txBody>
      </p:sp>
      <p:sp>
        <p:nvSpPr>
          <p:cNvPr id="326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832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57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99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327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10972800" cy="4495800"/>
          </a:xfrm>
        </p:spPr>
        <p:txBody>
          <a:bodyPr rtlCol="0"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097AC706-CAC9-C341-913F-77D157EB1D5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78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93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4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27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21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0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67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65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28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08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21184" y="112734"/>
            <a:ext cx="9684845" cy="6413666"/>
            <a:chOff x="921184" y="112734"/>
            <a:chExt cx="9684845" cy="641366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1184" y="112734"/>
              <a:ext cx="9684845" cy="5536503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69774" y="4772074"/>
              <a:ext cx="7387663" cy="175432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5400" b="1">
                  <a:solidFill>
                    <a:srgbClr val="FF0000"/>
                  </a:solidFill>
                </a:rPr>
                <a:t>JFM 432</a:t>
              </a:r>
            </a:p>
            <a:p>
              <a:r>
                <a:rPr lang="tr-TR" sz="5400" b="1" smtClean="0">
                  <a:solidFill>
                    <a:srgbClr val="FF0000"/>
                  </a:solidFill>
                </a:rPr>
                <a:t>İŞ </a:t>
              </a:r>
              <a:r>
                <a:rPr lang="tr-TR" sz="5400" b="1" dirty="0" smtClean="0">
                  <a:solidFill>
                    <a:srgbClr val="FF0000"/>
                  </a:solidFill>
                </a:rPr>
                <a:t>SAĞLIĞI VE GÜVENLİĞİ</a:t>
              </a:r>
              <a:endParaRPr lang="tr-TR" sz="5400" dirty="0"/>
            </a:p>
          </p:txBody>
        </p:sp>
      </p:grpSp>
    </p:spTree>
    <p:extLst>
      <p:ext uri="{BB962C8B-B14F-4D97-AF65-F5344CB8AC3E}">
        <p14:creationId xmlns:p14="http://schemas.microsoft.com/office/powerpoint/2010/main" val="586691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Soru:</a:t>
            </a:r>
            <a:endParaRPr lang="tr-TR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Aşağıdakilerden</a:t>
            </a:r>
            <a:r>
              <a:rPr lang="en-US" sz="2800" dirty="0" smtClean="0"/>
              <a:t> </a:t>
            </a:r>
            <a:r>
              <a:rPr lang="en-US" sz="2800" dirty="0" err="1" smtClean="0"/>
              <a:t>hangisi</a:t>
            </a:r>
            <a:r>
              <a:rPr lang="en-US" sz="2800" dirty="0" smtClean="0"/>
              <a:t> risk </a:t>
            </a:r>
            <a:r>
              <a:rPr lang="en-US" sz="2800" dirty="0" err="1" smtClean="0"/>
              <a:t>değerlendirmesi</a:t>
            </a:r>
            <a:r>
              <a:rPr lang="en-US" sz="2800" dirty="0" smtClean="0"/>
              <a:t> </a:t>
            </a:r>
            <a:r>
              <a:rPr lang="en-US" sz="2800" dirty="0" err="1" smtClean="0"/>
              <a:t>metodlarından</a:t>
            </a:r>
            <a:r>
              <a:rPr lang="en-US" sz="2800" dirty="0" smtClean="0"/>
              <a:t> </a:t>
            </a:r>
            <a:r>
              <a:rPr lang="en-US" sz="2800" dirty="0" err="1" smtClean="0"/>
              <a:t>değildir</a:t>
            </a:r>
            <a:r>
              <a:rPr lang="en-US" sz="2800" dirty="0" smtClean="0"/>
              <a:t>?</a:t>
            </a:r>
          </a:p>
          <a:p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Olay </a:t>
            </a:r>
            <a:r>
              <a:rPr lang="en-US" sz="2800" dirty="0" err="1" smtClean="0"/>
              <a:t>ağacı</a:t>
            </a:r>
            <a:r>
              <a:rPr lang="en-US" sz="2800" dirty="0" smtClean="0"/>
              <a:t> </a:t>
            </a:r>
            <a:r>
              <a:rPr lang="en-US" sz="2800" dirty="0" err="1" smtClean="0"/>
              <a:t>analizi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Risk </a:t>
            </a:r>
            <a:r>
              <a:rPr lang="en-US" sz="2800" dirty="0" err="1" smtClean="0"/>
              <a:t>kültürü</a:t>
            </a:r>
            <a:r>
              <a:rPr lang="en-US" sz="2800" dirty="0" smtClean="0"/>
              <a:t> </a:t>
            </a:r>
            <a:r>
              <a:rPr lang="en-US" sz="2800" dirty="0" err="1" smtClean="0"/>
              <a:t>analizi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 smtClean="0"/>
              <a:t>Neden</a:t>
            </a:r>
            <a:r>
              <a:rPr lang="en-US" sz="2800" dirty="0" smtClean="0"/>
              <a:t> </a:t>
            </a:r>
            <a:r>
              <a:rPr lang="en-US" sz="2800" dirty="0" err="1" smtClean="0"/>
              <a:t>sonuç</a:t>
            </a:r>
            <a:r>
              <a:rPr lang="en-US" sz="2800" dirty="0" smtClean="0"/>
              <a:t> </a:t>
            </a:r>
            <a:r>
              <a:rPr lang="en-US" sz="2800" dirty="0" err="1" smtClean="0"/>
              <a:t>analizi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 smtClean="0"/>
              <a:t>Olursa</a:t>
            </a:r>
            <a:r>
              <a:rPr lang="en-US" sz="2800" dirty="0" smtClean="0"/>
              <a:t> ne </a:t>
            </a:r>
            <a:r>
              <a:rPr lang="en-US" sz="2800" dirty="0" err="1" smtClean="0"/>
              <a:t>olur</a:t>
            </a:r>
            <a:r>
              <a:rPr lang="en-US" sz="2800" dirty="0" smtClean="0"/>
              <a:t> (What if?</a:t>
            </a:r>
            <a:r>
              <a:rPr lang="en-US" sz="2800" dirty="0"/>
              <a:t>)</a:t>
            </a:r>
            <a:endParaRPr lang="en-US" sz="28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389359"/>
            <a:ext cx="310923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265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</a:t>
            </a:r>
            <a:r>
              <a:rPr lang="en-US" dirty="0" smtClean="0"/>
              <a:t> 5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35560" y="1484784"/>
            <a:ext cx="792088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I- </a:t>
            </a:r>
            <a:r>
              <a:rPr lang="en-US" sz="2000" dirty="0" err="1"/>
              <a:t>İşyerinin</a:t>
            </a:r>
            <a:r>
              <a:rPr lang="en-US" sz="2000" dirty="0"/>
              <a:t> </a:t>
            </a:r>
            <a:r>
              <a:rPr lang="en-US" sz="2000" dirty="0" err="1"/>
              <a:t>yazılı</a:t>
            </a:r>
            <a:r>
              <a:rPr lang="en-US" sz="2000" dirty="0"/>
              <a:t> </a:t>
            </a:r>
            <a:r>
              <a:rPr lang="en-US" sz="2000" dirty="0" err="1"/>
              <a:t>prosedür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politikalarının</a:t>
            </a:r>
            <a:r>
              <a:rPr lang="en-US" sz="2000" dirty="0"/>
              <a:t> </a:t>
            </a:r>
            <a:r>
              <a:rPr lang="en-US" sz="2000" dirty="0" err="1"/>
              <a:t>oluşması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olgunlaşması</a:t>
            </a:r>
            <a:endParaRPr lang="en-US" sz="2000" dirty="0"/>
          </a:p>
          <a:p>
            <a:r>
              <a:rPr lang="en-US" sz="2000" dirty="0"/>
              <a:t>II- </a:t>
            </a:r>
            <a:r>
              <a:rPr lang="en-US" sz="2000" dirty="0" err="1"/>
              <a:t>İşyerinde</a:t>
            </a:r>
            <a:r>
              <a:rPr lang="en-US" sz="2000" dirty="0"/>
              <a:t> </a:t>
            </a:r>
            <a:r>
              <a:rPr lang="en-US" sz="2000" dirty="0" err="1"/>
              <a:t>alınan</a:t>
            </a:r>
            <a:r>
              <a:rPr lang="en-US" sz="2000" dirty="0"/>
              <a:t> </a:t>
            </a:r>
            <a:r>
              <a:rPr lang="en-US" sz="2000" dirty="0" err="1"/>
              <a:t>tedbirlerin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güvenlik</a:t>
            </a:r>
            <a:r>
              <a:rPr lang="en-US" sz="2000" dirty="0"/>
              <a:t> </a:t>
            </a:r>
            <a:r>
              <a:rPr lang="en-US" sz="2000" dirty="0" err="1"/>
              <a:t>bilincinin</a:t>
            </a:r>
            <a:r>
              <a:rPr lang="en-US" sz="2000" dirty="0"/>
              <a:t> </a:t>
            </a:r>
            <a:r>
              <a:rPr lang="en-US" sz="2000" dirty="0" err="1"/>
              <a:t>gözden</a:t>
            </a:r>
            <a:r>
              <a:rPr lang="en-US" sz="2000" dirty="0"/>
              <a:t> </a:t>
            </a:r>
            <a:r>
              <a:rPr lang="en-US" sz="2000" dirty="0" err="1"/>
              <a:t>geçirilmesi</a:t>
            </a:r>
            <a:endParaRPr lang="en-US" sz="2000" dirty="0"/>
          </a:p>
          <a:p>
            <a:r>
              <a:rPr lang="en-US" sz="2000" dirty="0"/>
              <a:t>III- </a:t>
            </a:r>
            <a:r>
              <a:rPr lang="en-US" sz="2000" dirty="0" err="1"/>
              <a:t>İşyerinde</a:t>
            </a:r>
            <a:r>
              <a:rPr lang="en-US" sz="2000" dirty="0"/>
              <a:t> </a:t>
            </a:r>
            <a:r>
              <a:rPr lang="en-US" sz="2000" dirty="0" err="1"/>
              <a:t>yasal</a:t>
            </a:r>
            <a:r>
              <a:rPr lang="en-US" sz="2000" dirty="0"/>
              <a:t> </a:t>
            </a:r>
            <a:r>
              <a:rPr lang="en-US" sz="2000" dirty="0" err="1"/>
              <a:t>yükümlülükler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iş</a:t>
            </a:r>
            <a:r>
              <a:rPr lang="en-US" sz="2000" dirty="0"/>
              <a:t> </a:t>
            </a:r>
            <a:r>
              <a:rPr lang="en-US" sz="2000" dirty="0" err="1"/>
              <a:t>sağlığı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güvenliği</a:t>
            </a:r>
            <a:r>
              <a:rPr lang="en-US" sz="2000" dirty="0"/>
              <a:t> </a:t>
            </a:r>
            <a:r>
              <a:rPr lang="en-US" sz="2000" dirty="0" err="1"/>
              <a:t>politikası</a:t>
            </a:r>
            <a:r>
              <a:rPr lang="en-US" sz="2000" dirty="0"/>
              <a:t> </a:t>
            </a:r>
            <a:r>
              <a:rPr lang="en-US" sz="2000" dirty="0" err="1"/>
              <a:t>çerçevesinde</a:t>
            </a:r>
            <a:r>
              <a:rPr lang="en-US" sz="2000" dirty="0"/>
              <a:t> </a:t>
            </a:r>
            <a:r>
              <a:rPr lang="en-US" sz="2000" dirty="0" err="1"/>
              <a:t>tahammül</a:t>
            </a:r>
            <a:r>
              <a:rPr lang="en-US" sz="2000" dirty="0"/>
              <a:t> </a:t>
            </a:r>
            <a:r>
              <a:rPr lang="en-US" sz="2000" dirty="0" err="1"/>
              <a:t>edilebilir</a:t>
            </a:r>
            <a:r>
              <a:rPr lang="en-US" sz="2000" dirty="0"/>
              <a:t> </a:t>
            </a:r>
            <a:r>
              <a:rPr lang="en-US" sz="2000" dirty="0" err="1"/>
              <a:t>düzeye</a:t>
            </a:r>
            <a:r>
              <a:rPr lang="en-US" sz="2000" dirty="0"/>
              <a:t> </a:t>
            </a:r>
            <a:r>
              <a:rPr lang="en-US" sz="2000" dirty="0" err="1"/>
              <a:t>indirilmiş</a:t>
            </a:r>
            <a:r>
              <a:rPr lang="en-US" sz="2000" dirty="0"/>
              <a:t> risk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çalışılması</a:t>
            </a:r>
            <a:endParaRPr lang="en-US" sz="2000" dirty="0"/>
          </a:p>
          <a:p>
            <a:r>
              <a:rPr lang="en-US" sz="2000" dirty="0"/>
              <a:t>IV- </a:t>
            </a:r>
            <a:r>
              <a:rPr lang="en-US" sz="2000" dirty="0" err="1"/>
              <a:t>İşyerinde</a:t>
            </a:r>
            <a:r>
              <a:rPr lang="en-US" sz="2000" dirty="0"/>
              <a:t> </a:t>
            </a:r>
            <a:r>
              <a:rPr lang="en-US" sz="2000" dirty="0" err="1"/>
              <a:t>üretilen</a:t>
            </a:r>
            <a:r>
              <a:rPr lang="en-US" sz="2000" dirty="0"/>
              <a:t> </a:t>
            </a:r>
            <a:r>
              <a:rPr lang="en-US" sz="2000" dirty="0" err="1"/>
              <a:t>ürünlerin</a:t>
            </a:r>
            <a:r>
              <a:rPr lang="en-US" sz="2000" dirty="0"/>
              <a:t> </a:t>
            </a:r>
            <a:r>
              <a:rPr lang="en-US" sz="2000" dirty="0" err="1"/>
              <a:t>güvenli</a:t>
            </a:r>
            <a:r>
              <a:rPr lang="en-US" sz="2000" dirty="0"/>
              <a:t> </a:t>
            </a:r>
            <a:r>
              <a:rPr lang="en-US" sz="2000" dirty="0" err="1"/>
              <a:t>olması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Bu </a:t>
            </a:r>
            <a:r>
              <a:rPr lang="en-US" sz="2000" dirty="0" err="1"/>
              <a:t>işletmede</a:t>
            </a:r>
            <a:r>
              <a:rPr lang="en-US" sz="2000" dirty="0"/>
              <a:t> risk </a:t>
            </a:r>
            <a:r>
              <a:rPr lang="en-US" sz="2000" dirty="0" err="1"/>
              <a:t>analizinin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yönetiminin</a:t>
            </a:r>
            <a:r>
              <a:rPr lang="en-US" sz="2000" dirty="0"/>
              <a:t> </a:t>
            </a:r>
            <a:r>
              <a:rPr lang="en-US" sz="2000" dirty="0" err="1"/>
              <a:t>yapılması</a:t>
            </a:r>
            <a:r>
              <a:rPr lang="en-US" sz="2000" dirty="0"/>
              <a:t> </a:t>
            </a:r>
            <a:r>
              <a:rPr lang="en-US" sz="2000" dirty="0" err="1"/>
              <a:t>yukarıdakilerden</a:t>
            </a:r>
            <a:r>
              <a:rPr lang="en-US" sz="2000" dirty="0"/>
              <a:t> </a:t>
            </a:r>
            <a:r>
              <a:rPr lang="en-US" sz="2000" dirty="0" err="1"/>
              <a:t>hangilerini</a:t>
            </a:r>
            <a:r>
              <a:rPr lang="en-US" sz="2000" dirty="0"/>
              <a:t> </a:t>
            </a:r>
            <a:r>
              <a:rPr lang="en-US" sz="2000" dirty="0" err="1"/>
              <a:t>sağlar</a:t>
            </a:r>
            <a:r>
              <a:rPr lang="en-US" sz="2000" dirty="0"/>
              <a:t>?</a:t>
            </a:r>
          </a:p>
          <a:p>
            <a:endParaRPr lang="en-US" sz="2000" dirty="0"/>
          </a:p>
          <a:p>
            <a:pPr marL="457200" indent="-457200">
              <a:buFont typeface="+mj-lt"/>
              <a:buAutoNum type="alphaUcPeriod"/>
            </a:pPr>
            <a:r>
              <a:rPr lang="en-US" sz="2000" dirty="0" err="1"/>
              <a:t>Yalnız</a:t>
            </a:r>
            <a:r>
              <a:rPr lang="en-US" sz="2000" dirty="0"/>
              <a:t> III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000" dirty="0"/>
              <a:t>II </a:t>
            </a:r>
            <a:r>
              <a:rPr lang="en-US" sz="2000" dirty="0" err="1"/>
              <a:t>ve</a:t>
            </a:r>
            <a:r>
              <a:rPr lang="en-US" sz="2000" dirty="0"/>
              <a:t> III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000" dirty="0"/>
              <a:t>I, II </a:t>
            </a:r>
            <a:r>
              <a:rPr lang="en-US" sz="2000" dirty="0" err="1"/>
              <a:t>ve</a:t>
            </a:r>
            <a:r>
              <a:rPr lang="en-US" sz="2000" dirty="0"/>
              <a:t> III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000" dirty="0"/>
              <a:t>II, III </a:t>
            </a:r>
            <a:r>
              <a:rPr lang="en-US" sz="2000" dirty="0" err="1"/>
              <a:t>ve</a:t>
            </a:r>
            <a:r>
              <a:rPr lang="en-US" sz="2000" dirty="0"/>
              <a:t> IV</a:t>
            </a:r>
          </a:p>
        </p:txBody>
      </p:sp>
      <p:sp>
        <p:nvSpPr>
          <p:cNvPr id="5" name="Oval 4"/>
          <p:cNvSpPr/>
          <p:nvPr/>
        </p:nvSpPr>
        <p:spPr>
          <a:xfrm>
            <a:off x="2135560" y="4920454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</a:t>
            </a:r>
            <a:r>
              <a:rPr lang="en-US" dirty="0" smtClean="0"/>
              <a:t> 6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91544" y="1340768"/>
            <a:ext cx="806489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“Risk </a:t>
            </a:r>
            <a:r>
              <a:rPr lang="en-US" sz="2400" dirty="0" err="1"/>
              <a:t>değerlendirme</a:t>
            </a:r>
            <a:r>
              <a:rPr lang="en-US" sz="2400" dirty="0"/>
              <a:t> </a:t>
            </a:r>
            <a:r>
              <a:rPr lang="en-US" sz="2400" dirty="0" err="1"/>
              <a:t>karar</a:t>
            </a:r>
            <a:r>
              <a:rPr lang="en-US" sz="2400" dirty="0"/>
              <a:t> </a:t>
            </a:r>
            <a:r>
              <a:rPr lang="en-US" sz="2400" dirty="0" err="1"/>
              <a:t>matris</a:t>
            </a:r>
            <a:r>
              <a:rPr lang="en-US" sz="2400" dirty="0"/>
              <a:t>-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değişkenli</a:t>
            </a:r>
            <a:r>
              <a:rPr lang="en-US" sz="2400" dirty="0"/>
              <a:t> x tipi </a:t>
            </a:r>
            <a:r>
              <a:rPr lang="en-US" sz="2400" dirty="0" err="1"/>
              <a:t>matris</a:t>
            </a:r>
            <a:r>
              <a:rPr lang="en-US" sz="2400" dirty="0"/>
              <a:t> </a:t>
            </a:r>
            <a:r>
              <a:rPr lang="en-US" sz="2400" dirty="0" err="1"/>
              <a:t>diyagramı</a:t>
            </a:r>
            <a:r>
              <a:rPr lang="en-US" sz="2400" dirty="0"/>
              <a:t>” </a:t>
            </a:r>
            <a:r>
              <a:rPr lang="en-US" sz="2400" dirty="0" err="1"/>
              <a:t>yaklamışına</a:t>
            </a:r>
            <a:r>
              <a:rPr lang="en-US" sz="2400" dirty="0"/>
              <a:t> </a:t>
            </a:r>
            <a:r>
              <a:rPr lang="en-US" sz="2400" dirty="0" err="1"/>
              <a:t>göre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olayın</a:t>
            </a:r>
            <a:r>
              <a:rPr lang="en-US" sz="2400" dirty="0"/>
              <a:t> </a:t>
            </a:r>
            <a:r>
              <a:rPr lang="en-US" sz="2400" dirty="0" err="1"/>
              <a:t>gerçekleşmesi</a:t>
            </a:r>
            <a:r>
              <a:rPr lang="en-US" sz="2400" dirty="0"/>
              <a:t> </a:t>
            </a:r>
            <a:r>
              <a:rPr lang="en-US" sz="2400" dirty="0" err="1"/>
              <a:t>durumunda</a:t>
            </a:r>
            <a:r>
              <a:rPr lang="en-US" sz="2400" dirty="0"/>
              <a:t> </a:t>
            </a:r>
            <a:r>
              <a:rPr lang="en-US" sz="2400" dirty="0" err="1"/>
              <a:t>toplum</a:t>
            </a:r>
            <a:r>
              <a:rPr lang="en-US" sz="2400" dirty="0"/>
              <a:t> </a:t>
            </a:r>
            <a:r>
              <a:rPr lang="en-US" sz="2400" dirty="0" err="1"/>
              <a:t>üzerindeki</a:t>
            </a:r>
            <a:r>
              <a:rPr lang="en-US" sz="2400" dirty="0"/>
              <a:t> </a:t>
            </a:r>
            <a:r>
              <a:rPr lang="en-US" sz="2400" dirty="0" err="1"/>
              <a:t>şiddeti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şiddetin</a:t>
            </a:r>
            <a:r>
              <a:rPr lang="en-US" sz="2400" dirty="0"/>
              <a:t> </a:t>
            </a:r>
            <a:r>
              <a:rPr lang="en-US" sz="2400" dirty="0" err="1"/>
              <a:t>derecelendirilmesi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ilgili</a:t>
            </a:r>
            <a:r>
              <a:rPr lang="en-US" sz="2400" dirty="0"/>
              <a:t> </a:t>
            </a:r>
            <a:r>
              <a:rPr lang="en-US" sz="2400" dirty="0" err="1"/>
              <a:t>eşleşmelerden</a:t>
            </a:r>
            <a:r>
              <a:rPr lang="en-US" sz="2400" dirty="0"/>
              <a:t> </a:t>
            </a:r>
            <a:r>
              <a:rPr lang="en-US" sz="2400" dirty="0" err="1"/>
              <a:t>hangisi</a:t>
            </a:r>
            <a:r>
              <a:rPr lang="en-US" sz="2400" dirty="0"/>
              <a:t> </a:t>
            </a:r>
            <a:r>
              <a:rPr lang="en-US" sz="2400" dirty="0" err="1"/>
              <a:t>yanlıştır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pPr marL="342900" indent="-342900">
              <a:buFont typeface="+mj-lt"/>
              <a:buAutoNum type="alphaUcPeriod"/>
            </a:pPr>
            <a:endParaRPr lang="en-US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/>
              <a:t>Hafif</a:t>
            </a:r>
            <a:r>
              <a:rPr lang="en-US" sz="2400" dirty="0"/>
              <a:t> – </a:t>
            </a:r>
            <a:r>
              <a:rPr lang="en-US" sz="2400" dirty="0" err="1"/>
              <a:t>direkt</a:t>
            </a:r>
            <a:r>
              <a:rPr lang="en-US" sz="2400" dirty="0"/>
              <a:t> </a:t>
            </a:r>
            <a:r>
              <a:rPr lang="en-US" sz="2400" dirty="0" err="1"/>
              <a:t>etki</a:t>
            </a:r>
            <a:r>
              <a:rPr lang="en-US" sz="2400" dirty="0"/>
              <a:t> </a:t>
            </a:r>
            <a:r>
              <a:rPr lang="en-US" sz="2400" dirty="0" err="1"/>
              <a:t>yok</a:t>
            </a:r>
            <a:endParaRPr lang="en-US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/>
              <a:t>Orta</a:t>
            </a:r>
            <a:r>
              <a:rPr lang="en-US" sz="2400" dirty="0"/>
              <a:t> – </a:t>
            </a:r>
            <a:r>
              <a:rPr lang="en-US" sz="2400" dirty="0" err="1"/>
              <a:t>doktor</a:t>
            </a:r>
            <a:r>
              <a:rPr lang="en-US" sz="2400" dirty="0"/>
              <a:t> </a:t>
            </a:r>
            <a:r>
              <a:rPr lang="en-US" sz="2400" dirty="0" err="1"/>
              <a:t>müdahelesi</a:t>
            </a:r>
            <a:r>
              <a:rPr lang="en-US" sz="2400" dirty="0"/>
              <a:t> </a:t>
            </a:r>
            <a:r>
              <a:rPr lang="en-US" sz="2400" dirty="0" err="1"/>
              <a:t>gerektiren</a:t>
            </a:r>
            <a:r>
              <a:rPr lang="en-US" sz="2400" dirty="0"/>
              <a:t> </a:t>
            </a:r>
            <a:r>
              <a:rPr lang="en-US" sz="2400" dirty="0" err="1"/>
              <a:t>şiddetli</a:t>
            </a:r>
            <a:r>
              <a:rPr lang="en-US" sz="2400" dirty="0"/>
              <a:t> </a:t>
            </a:r>
            <a:r>
              <a:rPr lang="en-US" sz="2400" dirty="0" err="1"/>
              <a:t>yaralanmalar</a:t>
            </a:r>
            <a:endParaRPr lang="en-US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/>
              <a:t>Ciddi</a:t>
            </a:r>
            <a:r>
              <a:rPr lang="en-US" sz="2400" dirty="0"/>
              <a:t>- </a:t>
            </a:r>
            <a:r>
              <a:rPr lang="en-US" sz="2400" dirty="0" err="1"/>
              <a:t>hayatı</a:t>
            </a:r>
            <a:r>
              <a:rPr lang="en-US" sz="2400" dirty="0"/>
              <a:t> </a:t>
            </a:r>
            <a:r>
              <a:rPr lang="en-US" sz="2400" dirty="0" err="1"/>
              <a:t>tehdit</a:t>
            </a:r>
            <a:r>
              <a:rPr lang="en-US" sz="2400" dirty="0"/>
              <a:t> </a:t>
            </a:r>
            <a:r>
              <a:rPr lang="en-US" sz="2400" dirty="0" err="1"/>
              <a:t>edici</a:t>
            </a:r>
            <a:r>
              <a:rPr lang="en-US" sz="2400" dirty="0"/>
              <a:t> </a:t>
            </a:r>
            <a:r>
              <a:rPr lang="en-US" sz="2400" dirty="0" err="1"/>
              <a:t>yaralanma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kaza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kişinin</a:t>
            </a:r>
            <a:r>
              <a:rPr lang="en-US" sz="2400" dirty="0"/>
              <a:t> </a:t>
            </a:r>
            <a:r>
              <a:rPr lang="en-US" sz="2400" dirty="0" err="1"/>
              <a:t>ölümü</a:t>
            </a:r>
            <a:endParaRPr lang="en-US" sz="2400" dirty="0"/>
          </a:p>
          <a:p>
            <a:pPr marL="457200" indent="-457200">
              <a:buFont typeface="+mj-lt"/>
              <a:buAutoNum type="alphaUcPeriod"/>
            </a:pPr>
            <a:r>
              <a:rPr lang="tr-TR" sz="2400" dirty="0"/>
              <a:t>Ç</a:t>
            </a:r>
            <a:r>
              <a:rPr lang="en-US" sz="2400" dirty="0"/>
              <a:t>ok </a:t>
            </a:r>
            <a:r>
              <a:rPr lang="en-US" sz="2400" dirty="0" err="1"/>
              <a:t>ciddi</a:t>
            </a:r>
            <a:r>
              <a:rPr lang="en-US" sz="2400" dirty="0"/>
              <a:t>- </a:t>
            </a:r>
            <a:r>
              <a:rPr lang="en-US" sz="2400" dirty="0" err="1"/>
              <a:t>hayati</a:t>
            </a:r>
            <a:r>
              <a:rPr lang="en-US" sz="2400" dirty="0"/>
              <a:t> </a:t>
            </a:r>
            <a:r>
              <a:rPr lang="en-US" sz="2400" dirty="0" err="1"/>
              <a:t>tehdit</a:t>
            </a:r>
            <a:r>
              <a:rPr lang="en-US" sz="2400" dirty="0"/>
              <a:t> </a:t>
            </a:r>
            <a:r>
              <a:rPr lang="en-US" sz="2400" dirty="0" err="1"/>
              <a:t>edici</a:t>
            </a:r>
            <a:r>
              <a:rPr lang="en-US" sz="2400" dirty="0"/>
              <a:t> </a:t>
            </a:r>
            <a:r>
              <a:rPr lang="en-US" sz="2400" dirty="0" err="1"/>
              <a:t>şekilde</a:t>
            </a:r>
            <a:r>
              <a:rPr lang="en-US" sz="2400" dirty="0"/>
              <a:t> </a:t>
            </a:r>
            <a:r>
              <a:rPr lang="en-US" sz="2400" dirty="0" err="1"/>
              <a:t>yaralanma</a:t>
            </a:r>
            <a:r>
              <a:rPr lang="en-US" sz="2400" dirty="0"/>
              <a:t>, </a:t>
            </a:r>
            <a:r>
              <a:rPr lang="en-US" sz="2400" dirty="0" err="1"/>
              <a:t>meslek</a:t>
            </a:r>
            <a:r>
              <a:rPr lang="en-US" sz="2400" dirty="0"/>
              <a:t> </a:t>
            </a:r>
            <a:r>
              <a:rPr lang="en-US" sz="2400" dirty="0" err="1"/>
              <a:t>hastalığına</a:t>
            </a:r>
            <a:r>
              <a:rPr lang="en-US" sz="2400" dirty="0"/>
              <a:t> </a:t>
            </a:r>
            <a:r>
              <a:rPr lang="en-US" sz="2400" dirty="0" err="1"/>
              <a:t>yakalanma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kaza</a:t>
            </a:r>
            <a:r>
              <a:rPr lang="en-US" sz="2400" dirty="0"/>
              <a:t> </a:t>
            </a:r>
            <a:r>
              <a:rPr lang="en-US" sz="2400" dirty="0" err="1"/>
              <a:t>ya</a:t>
            </a:r>
            <a:r>
              <a:rPr lang="en-US" sz="2400" dirty="0"/>
              <a:t> da </a:t>
            </a:r>
            <a:r>
              <a:rPr lang="en-US" sz="2400" dirty="0" err="1"/>
              <a:t>meslek</a:t>
            </a:r>
            <a:r>
              <a:rPr lang="en-US" sz="2400" dirty="0"/>
              <a:t> </a:t>
            </a:r>
            <a:r>
              <a:rPr lang="en-US" sz="2400" dirty="0" err="1"/>
              <a:t>hastalığı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birden</a:t>
            </a:r>
            <a:r>
              <a:rPr lang="en-US" sz="2400" dirty="0"/>
              <a:t>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ölüm</a:t>
            </a:r>
            <a:endParaRPr lang="en-US" sz="2400" dirty="0"/>
          </a:p>
          <a:p>
            <a:pPr marL="342900" indent="-342900">
              <a:buFont typeface="+mj-lt"/>
              <a:buAutoNum type="alphaUcPeriod"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094354" y="3620288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9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91544" y="1412777"/>
            <a:ext cx="8208912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I- </a:t>
            </a:r>
            <a:r>
              <a:rPr lang="en-US" sz="2400" dirty="0" err="1"/>
              <a:t>Tehlikelerin</a:t>
            </a:r>
            <a:r>
              <a:rPr lang="en-US" sz="2400" dirty="0"/>
              <a:t> </a:t>
            </a:r>
            <a:r>
              <a:rPr lang="en-US" sz="2400" dirty="0" err="1"/>
              <a:t>belirlenmesi</a:t>
            </a:r>
            <a:endParaRPr lang="en-US" sz="2400" dirty="0"/>
          </a:p>
          <a:p>
            <a:r>
              <a:rPr lang="en-US" sz="2400" dirty="0"/>
              <a:t>II- </a:t>
            </a:r>
            <a:r>
              <a:rPr lang="en-US" sz="2400" dirty="0" err="1"/>
              <a:t>Risklerin</a:t>
            </a:r>
            <a:r>
              <a:rPr lang="en-US" sz="2400" dirty="0"/>
              <a:t> </a:t>
            </a:r>
            <a:r>
              <a:rPr lang="en-US" sz="2400" dirty="0" err="1"/>
              <a:t>derecelendirilmesi</a:t>
            </a:r>
            <a:endParaRPr lang="en-US" sz="2400" dirty="0"/>
          </a:p>
          <a:p>
            <a:r>
              <a:rPr lang="en-US" sz="2400" dirty="0"/>
              <a:t>III- </a:t>
            </a:r>
            <a:r>
              <a:rPr lang="en-US" sz="2400" dirty="0" err="1"/>
              <a:t>Kontrol</a:t>
            </a:r>
            <a:r>
              <a:rPr lang="en-US" sz="2400" dirty="0"/>
              <a:t> </a:t>
            </a:r>
            <a:r>
              <a:rPr lang="en-US" sz="2400" dirty="0" err="1"/>
              <a:t>önlemlerinin</a:t>
            </a:r>
            <a:r>
              <a:rPr lang="en-US" sz="2400" dirty="0"/>
              <a:t> </a:t>
            </a:r>
            <a:r>
              <a:rPr lang="en-US" sz="2400" dirty="0" err="1"/>
              <a:t>uygulanması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Yukarıdakilerden</a:t>
            </a:r>
            <a:r>
              <a:rPr lang="en-US" sz="2400" dirty="0"/>
              <a:t> </a:t>
            </a:r>
            <a:r>
              <a:rPr lang="en-US" sz="2400" dirty="0" err="1"/>
              <a:t>hangileri</a:t>
            </a:r>
            <a:r>
              <a:rPr lang="en-US" sz="2400" dirty="0"/>
              <a:t> 5 </a:t>
            </a:r>
            <a:r>
              <a:rPr lang="en-US" sz="2400" dirty="0" err="1"/>
              <a:t>adımda</a:t>
            </a:r>
            <a:r>
              <a:rPr lang="en-US" sz="2400" dirty="0"/>
              <a:t> risk </a:t>
            </a:r>
            <a:r>
              <a:rPr lang="en-US" sz="2400" dirty="0" err="1"/>
              <a:t>değerlendirmesinin</a:t>
            </a:r>
            <a:r>
              <a:rPr lang="en-US" sz="2400" dirty="0"/>
              <a:t> </a:t>
            </a:r>
            <a:r>
              <a:rPr lang="en-US" sz="2400" dirty="0" err="1"/>
              <a:t>adımlarından</a:t>
            </a:r>
            <a:r>
              <a:rPr lang="en-US" sz="2400" dirty="0"/>
              <a:t> </a:t>
            </a:r>
            <a:r>
              <a:rPr lang="en-US" sz="2400" dirty="0" err="1"/>
              <a:t>biridir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/>
              <a:t>Yalnız</a:t>
            </a:r>
            <a:r>
              <a:rPr lang="en-US" sz="2400" dirty="0"/>
              <a:t> 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I </a:t>
            </a:r>
            <a:r>
              <a:rPr lang="en-US" sz="2400" dirty="0" err="1"/>
              <a:t>ve</a:t>
            </a:r>
            <a:r>
              <a:rPr lang="en-US" sz="2400" dirty="0"/>
              <a:t> II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II </a:t>
            </a:r>
            <a:r>
              <a:rPr lang="en-US" sz="2400" dirty="0" err="1"/>
              <a:t>ve</a:t>
            </a:r>
            <a:r>
              <a:rPr lang="en-US" sz="2400" dirty="0"/>
              <a:t> III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I, II </a:t>
            </a:r>
            <a:r>
              <a:rPr lang="en-US" sz="2400" dirty="0" err="1"/>
              <a:t>ve</a:t>
            </a:r>
            <a:r>
              <a:rPr lang="en-US" sz="2400" dirty="0"/>
              <a:t> III</a:t>
            </a:r>
          </a:p>
        </p:txBody>
      </p:sp>
      <p:sp>
        <p:nvSpPr>
          <p:cNvPr id="5" name="Oval 4"/>
          <p:cNvSpPr/>
          <p:nvPr/>
        </p:nvSpPr>
        <p:spPr>
          <a:xfrm>
            <a:off x="2016003" y="5187005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487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628800"/>
            <a:ext cx="73448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/>
              <a:t>Aşağıdaki</a:t>
            </a:r>
            <a:r>
              <a:rPr lang="en-US" sz="2800" dirty="0" smtClean="0"/>
              <a:t> </a:t>
            </a:r>
            <a:r>
              <a:rPr lang="en-US" sz="2800" dirty="0" err="1" smtClean="0"/>
              <a:t>kısaltmalardan</a:t>
            </a:r>
            <a:r>
              <a:rPr lang="en-US" sz="2800" dirty="0" smtClean="0"/>
              <a:t> </a:t>
            </a:r>
            <a:r>
              <a:rPr lang="en-US" sz="2800" dirty="0" err="1" smtClean="0"/>
              <a:t>hangisi</a:t>
            </a:r>
            <a:r>
              <a:rPr lang="en-US" sz="2800" dirty="0" smtClean="0"/>
              <a:t> </a:t>
            </a:r>
            <a:r>
              <a:rPr lang="en-US" sz="2800" dirty="0" err="1" smtClean="0"/>
              <a:t>tehlike</a:t>
            </a:r>
            <a:r>
              <a:rPr lang="en-US" sz="2800" dirty="0" smtClean="0"/>
              <a:t> </a:t>
            </a:r>
            <a:r>
              <a:rPr lang="en-US" sz="2800" dirty="0" err="1" smtClean="0"/>
              <a:t>değerlendirme</a:t>
            </a:r>
            <a:r>
              <a:rPr lang="en-US" sz="2800" dirty="0" smtClean="0"/>
              <a:t> </a:t>
            </a:r>
            <a:r>
              <a:rPr lang="en-US" sz="2800" dirty="0" err="1" smtClean="0"/>
              <a:t>tekniklerinden</a:t>
            </a:r>
            <a:r>
              <a:rPr lang="en-US" sz="2800" dirty="0" smtClean="0"/>
              <a:t> “</a:t>
            </a:r>
            <a:r>
              <a:rPr lang="en-US" sz="2800" dirty="0" err="1" smtClean="0"/>
              <a:t>tehlike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işletilebilirlik</a:t>
            </a:r>
            <a:r>
              <a:rPr lang="en-US" sz="2800" dirty="0"/>
              <a:t> </a:t>
            </a:r>
            <a:r>
              <a:rPr lang="en-US" sz="2800" dirty="0" err="1" smtClean="0"/>
              <a:t>analizi</a:t>
            </a:r>
            <a:r>
              <a:rPr lang="en-US" sz="2800" dirty="0" smtClean="0"/>
              <a:t>” </a:t>
            </a:r>
            <a:r>
              <a:rPr lang="en-US" sz="2800" dirty="0" err="1" smtClean="0"/>
              <a:t>tekniğini</a:t>
            </a:r>
            <a:r>
              <a:rPr lang="en-US" sz="2800" dirty="0" smtClean="0"/>
              <a:t> </a:t>
            </a:r>
            <a:r>
              <a:rPr lang="en-US" sz="2800" dirty="0" err="1" smtClean="0"/>
              <a:t>ifade</a:t>
            </a:r>
            <a:r>
              <a:rPr lang="en-US" sz="2800" dirty="0" smtClean="0"/>
              <a:t> </a:t>
            </a:r>
            <a:r>
              <a:rPr lang="en-US" sz="2800" dirty="0" err="1" smtClean="0"/>
              <a:t>eder</a:t>
            </a:r>
            <a:r>
              <a:rPr lang="en-US" sz="2800" dirty="0" smtClean="0"/>
              <a:t>?</a:t>
            </a:r>
          </a:p>
          <a:p>
            <a:pPr algn="just"/>
            <a:endParaRPr lang="en-US" sz="2800" dirty="0"/>
          </a:p>
          <a:p>
            <a:pPr marL="457200" indent="-457200" algn="just">
              <a:buFont typeface="+mj-lt"/>
              <a:buAutoNum type="alphaUcPeriod"/>
            </a:pPr>
            <a:r>
              <a:rPr lang="en-US" sz="2800" dirty="0" smtClean="0"/>
              <a:t>FTA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en-US" sz="2800" dirty="0" smtClean="0"/>
              <a:t>FMEA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en-US" sz="2800" dirty="0" smtClean="0"/>
              <a:t>HAZOP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en-US" sz="2800" dirty="0" smtClean="0"/>
              <a:t>CCA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971600" y="4318248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05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484784"/>
            <a:ext cx="7200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Aşağıdakilerden</a:t>
            </a:r>
            <a:r>
              <a:rPr lang="en-US" sz="2800" dirty="0" smtClean="0"/>
              <a:t> </a:t>
            </a:r>
            <a:r>
              <a:rPr lang="en-US" sz="2800" dirty="0" err="1" smtClean="0"/>
              <a:t>hangisi</a:t>
            </a:r>
            <a:r>
              <a:rPr lang="en-US" sz="2800" dirty="0" smtClean="0"/>
              <a:t> risk </a:t>
            </a:r>
            <a:r>
              <a:rPr lang="en-US" sz="2800" dirty="0" err="1" smtClean="0"/>
              <a:t>değerlendirme</a:t>
            </a:r>
            <a:r>
              <a:rPr lang="en-US" sz="2800" dirty="0" smtClean="0"/>
              <a:t> </a:t>
            </a:r>
            <a:r>
              <a:rPr lang="en-US" sz="2800" dirty="0" err="1" smtClean="0"/>
              <a:t>yöntemidir</a:t>
            </a:r>
            <a:r>
              <a:rPr lang="en-US" sz="2800" dirty="0" smtClean="0"/>
              <a:t>?</a:t>
            </a:r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FMEA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ISO 14001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ISO 9001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OHSAS 18001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899592" y="2717572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36626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1628800"/>
            <a:ext cx="75608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Riski</a:t>
            </a:r>
            <a:r>
              <a:rPr lang="en-US" sz="3200" dirty="0" smtClean="0"/>
              <a:t> </a:t>
            </a:r>
            <a:r>
              <a:rPr lang="en-US" sz="3200" dirty="0" err="1" smtClean="0"/>
              <a:t>hesaplarken</a:t>
            </a:r>
            <a:r>
              <a:rPr lang="en-US" sz="3200" dirty="0" smtClean="0"/>
              <a:t> </a:t>
            </a:r>
            <a:r>
              <a:rPr lang="en-US" sz="3200" dirty="0" err="1" smtClean="0"/>
              <a:t>sayısal</a:t>
            </a:r>
            <a:r>
              <a:rPr lang="en-US" sz="3200" dirty="0" smtClean="0"/>
              <a:t> </a:t>
            </a:r>
            <a:r>
              <a:rPr lang="en-US" sz="3200" dirty="0" err="1" smtClean="0"/>
              <a:t>yöntemlere</a:t>
            </a:r>
            <a:r>
              <a:rPr lang="en-US" sz="3200" dirty="0" smtClean="0"/>
              <a:t> </a:t>
            </a:r>
            <a:r>
              <a:rPr lang="en-US" sz="3200" dirty="0" err="1" smtClean="0"/>
              <a:t>verilen</a:t>
            </a:r>
            <a:r>
              <a:rPr lang="en-US" sz="3200" dirty="0" smtClean="0"/>
              <a:t> </a:t>
            </a:r>
            <a:r>
              <a:rPr lang="en-US" sz="3200" dirty="0" err="1" smtClean="0"/>
              <a:t>genel</a:t>
            </a:r>
            <a:r>
              <a:rPr lang="en-US" sz="3200" dirty="0" smtClean="0"/>
              <a:t> </a:t>
            </a:r>
            <a:r>
              <a:rPr lang="en-US" sz="3200" dirty="0" err="1" smtClean="0"/>
              <a:t>isim</a:t>
            </a:r>
            <a:r>
              <a:rPr lang="en-US" sz="3200" dirty="0" smtClean="0"/>
              <a:t> </a:t>
            </a:r>
            <a:r>
              <a:rPr lang="en-US" sz="3200" dirty="0" err="1" smtClean="0"/>
              <a:t>aşağıdakilerden</a:t>
            </a:r>
            <a:r>
              <a:rPr lang="en-US" sz="3200" dirty="0" smtClean="0"/>
              <a:t> </a:t>
            </a:r>
            <a:r>
              <a:rPr lang="en-US" sz="3200" dirty="0" err="1" smtClean="0"/>
              <a:t>hangisidir</a:t>
            </a:r>
            <a:r>
              <a:rPr lang="en-US" sz="3200" dirty="0" smtClean="0"/>
              <a:t>?</a:t>
            </a:r>
          </a:p>
          <a:p>
            <a:endParaRPr lang="en-US" sz="3200" dirty="0"/>
          </a:p>
          <a:p>
            <a:pPr marL="342900" indent="-342900">
              <a:buFont typeface="+mj-lt"/>
              <a:buAutoNum type="alphaUcPeriod"/>
            </a:pPr>
            <a:r>
              <a:rPr lang="en-US" sz="3200" dirty="0" smtClean="0"/>
              <a:t>Karma </a:t>
            </a:r>
            <a:r>
              <a:rPr lang="en-US" sz="3200" dirty="0" err="1" smtClean="0"/>
              <a:t>yöntemler</a:t>
            </a:r>
            <a:endParaRPr lang="en-US" sz="32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3200" dirty="0" err="1" smtClean="0"/>
              <a:t>Olasılıklı</a:t>
            </a:r>
            <a:r>
              <a:rPr lang="en-US" sz="3200" dirty="0" smtClean="0"/>
              <a:t> </a:t>
            </a:r>
            <a:r>
              <a:rPr lang="en-US" sz="3200" dirty="0" err="1" smtClean="0"/>
              <a:t>yöntemler</a:t>
            </a:r>
            <a:endParaRPr lang="en-US" sz="32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3200" dirty="0" err="1" smtClean="0"/>
              <a:t>Kalitatif</a:t>
            </a:r>
            <a:r>
              <a:rPr lang="en-US" sz="3200" dirty="0" smtClean="0"/>
              <a:t> (</a:t>
            </a:r>
            <a:r>
              <a:rPr lang="en-US" sz="3200" dirty="0" err="1" smtClean="0"/>
              <a:t>nitel</a:t>
            </a:r>
            <a:r>
              <a:rPr lang="en-US" sz="3200" dirty="0" smtClean="0"/>
              <a:t>) </a:t>
            </a:r>
            <a:r>
              <a:rPr lang="en-US" sz="3200" dirty="0" err="1" smtClean="0"/>
              <a:t>yöntemler</a:t>
            </a:r>
            <a:endParaRPr lang="en-US" sz="32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3200" dirty="0" err="1" smtClean="0"/>
              <a:t>Kantitatif</a:t>
            </a:r>
            <a:r>
              <a:rPr lang="en-US" sz="3200" dirty="0"/>
              <a:t> </a:t>
            </a:r>
            <a:r>
              <a:rPr lang="en-US" sz="3200" dirty="0" smtClean="0"/>
              <a:t>(</a:t>
            </a:r>
            <a:r>
              <a:rPr lang="en-US" sz="3200" dirty="0" err="1" smtClean="0"/>
              <a:t>nicel</a:t>
            </a:r>
            <a:r>
              <a:rPr lang="en-US" sz="3200" dirty="0" smtClean="0"/>
              <a:t>) </a:t>
            </a:r>
            <a:r>
              <a:rPr lang="en-US" sz="3200" dirty="0" err="1" smtClean="0"/>
              <a:t>yöntemler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>
          <a:xfrm>
            <a:off x="1115616" y="480819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675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</a:t>
            </a:r>
            <a:r>
              <a:rPr lang="en-US" dirty="0" smtClean="0"/>
              <a:t> 2</a:t>
            </a:r>
            <a:r>
              <a:rPr lang="tr-TR" dirty="0" smtClean="0"/>
              <a:t>5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11624" y="1628800"/>
            <a:ext cx="69127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Aşağıda</a:t>
            </a:r>
            <a:r>
              <a:rPr lang="en-US" sz="2400" dirty="0"/>
              <a:t> </a:t>
            </a:r>
            <a:r>
              <a:rPr lang="en-US" sz="2400" dirty="0" err="1"/>
              <a:t>belirtilenlerden</a:t>
            </a:r>
            <a:r>
              <a:rPr lang="en-US" sz="2400" dirty="0"/>
              <a:t> </a:t>
            </a:r>
            <a:r>
              <a:rPr lang="en-US" sz="2400" dirty="0" err="1"/>
              <a:t>hangisi</a:t>
            </a:r>
            <a:r>
              <a:rPr lang="en-US" sz="2400" dirty="0"/>
              <a:t>, risk </a:t>
            </a:r>
            <a:r>
              <a:rPr lang="en-US" sz="2400" dirty="0" err="1"/>
              <a:t>değerlendirmesinde</a:t>
            </a:r>
            <a:r>
              <a:rPr lang="en-US" sz="2400" dirty="0"/>
              <a:t> </a:t>
            </a:r>
            <a:r>
              <a:rPr lang="en-US" sz="2400" dirty="0" err="1"/>
              <a:t>olası</a:t>
            </a:r>
            <a:r>
              <a:rPr lang="en-US" sz="2400" dirty="0"/>
              <a:t> </a:t>
            </a:r>
            <a:r>
              <a:rPr lang="en-US" sz="2400" dirty="0" err="1"/>
              <a:t>hata</a:t>
            </a:r>
            <a:r>
              <a:rPr lang="en-US" sz="2400" dirty="0"/>
              <a:t> </a:t>
            </a:r>
            <a:r>
              <a:rPr lang="en-US" sz="2400" dirty="0" err="1"/>
              <a:t>türleri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etkileri</a:t>
            </a:r>
            <a:r>
              <a:rPr lang="en-US" sz="2400" dirty="0"/>
              <a:t> </a:t>
            </a:r>
            <a:r>
              <a:rPr lang="en-US" sz="2400" dirty="0" err="1"/>
              <a:t>analizini</a:t>
            </a:r>
            <a:r>
              <a:rPr lang="en-US" sz="2400" dirty="0"/>
              <a:t> </a:t>
            </a:r>
            <a:r>
              <a:rPr lang="en-US" sz="2400" dirty="0" err="1"/>
              <a:t>ifade</a:t>
            </a:r>
            <a:r>
              <a:rPr lang="en-US" sz="2400" dirty="0"/>
              <a:t> </a:t>
            </a:r>
            <a:r>
              <a:rPr lang="en-US" sz="2400" dirty="0" err="1"/>
              <a:t>etmektedir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HAZOP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FMEA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FTA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PRA</a:t>
            </a:r>
          </a:p>
        </p:txBody>
      </p:sp>
      <p:sp>
        <p:nvSpPr>
          <p:cNvPr id="5" name="Oval 4"/>
          <p:cNvSpPr/>
          <p:nvPr/>
        </p:nvSpPr>
        <p:spPr>
          <a:xfrm>
            <a:off x="2711624" y="3501008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</a:t>
            </a:r>
            <a:r>
              <a:rPr lang="en-US" dirty="0" smtClean="0"/>
              <a:t> </a:t>
            </a:r>
            <a:r>
              <a:rPr lang="tr-TR" dirty="0" smtClean="0"/>
              <a:t>30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95600" y="1628800"/>
            <a:ext cx="7272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Aşağıdakilerden</a:t>
            </a:r>
            <a:r>
              <a:rPr lang="en-US" sz="2400" dirty="0"/>
              <a:t> </a:t>
            </a:r>
            <a:r>
              <a:rPr lang="en-US" sz="2400" dirty="0" err="1"/>
              <a:t>hangisi</a:t>
            </a:r>
            <a:r>
              <a:rPr lang="en-US" sz="2400" dirty="0"/>
              <a:t> risk </a:t>
            </a:r>
            <a:r>
              <a:rPr lang="en-US" sz="2400" dirty="0" err="1"/>
              <a:t>değerlendirme</a:t>
            </a:r>
            <a:r>
              <a:rPr lang="en-US" sz="2400" dirty="0"/>
              <a:t> </a:t>
            </a:r>
            <a:r>
              <a:rPr lang="en-US" sz="2400" dirty="0" err="1"/>
              <a:t>yöntemidir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OHSAS 18001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ISO 14001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HAZOP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BS 8800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95600" y="3161809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328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1484784"/>
            <a:ext cx="75312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Teknolojisi</a:t>
            </a:r>
            <a:r>
              <a:rPr lang="en-US" sz="2400" dirty="0" smtClean="0"/>
              <a:t> </a:t>
            </a:r>
            <a:r>
              <a:rPr lang="en-US" sz="2400" dirty="0" err="1" smtClean="0"/>
              <a:t>eski</a:t>
            </a:r>
            <a:r>
              <a:rPr lang="en-US" sz="2400" dirty="0" smtClean="0"/>
              <a:t> </a:t>
            </a:r>
            <a:r>
              <a:rPr lang="en-US" sz="2400" dirty="0" err="1" smtClean="0"/>
              <a:t>olan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çift</a:t>
            </a:r>
            <a:r>
              <a:rPr lang="en-US" sz="2400" dirty="0" smtClean="0"/>
              <a:t> el </a:t>
            </a:r>
            <a:r>
              <a:rPr lang="en-US" sz="2400" dirty="0" err="1" smtClean="0"/>
              <a:t>kumanda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da </a:t>
            </a:r>
            <a:r>
              <a:rPr lang="en-US" sz="2400" dirty="0" err="1" smtClean="0"/>
              <a:t>fotosel</a:t>
            </a:r>
            <a:r>
              <a:rPr lang="en-US" sz="2400" dirty="0" smtClean="0"/>
              <a:t> </a:t>
            </a:r>
            <a:r>
              <a:rPr lang="en-US" sz="2400" dirty="0" err="1" smtClean="0"/>
              <a:t>tertibatı</a:t>
            </a:r>
            <a:r>
              <a:rPr lang="en-US" sz="2400" dirty="0" smtClean="0"/>
              <a:t> </a:t>
            </a:r>
            <a:r>
              <a:rPr lang="en-US" sz="2400" dirty="0" err="1" smtClean="0"/>
              <a:t>yapılamayan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presin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kullanımına</a:t>
            </a:r>
            <a:r>
              <a:rPr lang="en-US" sz="2400" dirty="0" smtClean="0"/>
              <a:t> son </a:t>
            </a:r>
            <a:r>
              <a:rPr lang="en-US" sz="2400" dirty="0" err="1" smtClean="0"/>
              <a:t>verilmesi</a:t>
            </a:r>
            <a:r>
              <a:rPr lang="en-US" sz="2400" dirty="0" smtClean="0"/>
              <a:t>, </a:t>
            </a:r>
            <a:r>
              <a:rPr lang="en-US" sz="2400" dirty="0" err="1" smtClean="0"/>
              <a:t>risklerin</a:t>
            </a:r>
            <a:r>
              <a:rPr lang="en-US" sz="2400" dirty="0" smtClean="0"/>
              <a:t> </a:t>
            </a:r>
            <a:r>
              <a:rPr lang="en-US" sz="2400" dirty="0" err="1" smtClean="0"/>
              <a:t>önlenmesinde</a:t>
            </a:r>
            <a:r>
              <a:rPr lang="en-US" sz="2400" dirty="0" smtClean="0"/>
              <a:t> </a:t>
            </a:r>
            <a:r>
              <a:rPr lang="en-US" sz="2400" dirty="0" err="1" smtClean="0"/>
              <a:t>nasıl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yöntemdir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pPr marL="342900" indent="-342900">
              <a:buFont typeface="+mj-lt"/>
              <a:buAutoNum type="alphaUcPeriod"/>
            </a:pPr>
            <a:r>
              <a:rPr lang="en-US" sz="2400" dirty="0" err="1" smtClean="0"/>
              <a:t>Riskin</a:t>
            </a:r>
            <a:r>
              <a:rPr lang="en-US" sz="2400" dirty="0" smtClean="0"/>
              <a:t> </a:t>
            </a:r>
            <a:r>
              <a:rPr lang="en-US" sz="2400" dirty="0" err="1" smtClean="0"/>
              <a:t>ortadan</a:t>
            </a:r>
            <a:r>
              <a:rPr lang="en-US" sz="2400" dirty="0" smtClean="0"/>
              <a:t> </a:t>
            </a:r>
            <a:r>
              <a:rPr lang="en-US" sz="2400" dirty="0" err="1" smtClean="0"/>
              <a:t>kaldırılması</a:t>
            </a:r>
            <a:endParaRPr lang="en-US" sz="24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2400" dirty="0" err="1" smtClean="0"/>
              <a:t>Mühendislik</a:t>
            </a:r>
            <a:r>
              <a:rPr lang="en-US" sz="2400" dirty="0" smtClean="0"/>
              <a:t> </a:t>
            </a:r>
            <a:r>
              <a:rPr lang="en-US" sz="2400" dirty="0" err="1" smtClean="0"/>
              <a:t>kontrolu</a:t>
            </a:r>
            <a:endParaRPr lang="en-US" sz="24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2400" dirty="0" err="1" smtClean="0"/>
              <a:t>Kontrol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tecrit</a:t>
            </a:r>
            <a:endParaRPr lang="en-US" sz="24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2400" dirty="0" err="1" smtClean="0"/>
              <a:t>Yerine</a:t>
            </a:r>
            <a:r>
              <a:rPr lang="en-US" sz="2400" dirty="0" smtClean="0"/>
              <a:t> </a:t>
            </a:r>
            <a:r>
              <a:rPr lang="en-US" sz="2400" dirty="0" err="1" smtClean="0"/>
              <a:t>koyma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49248" y="2966757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47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2020888" y="2413000"/>
            <a:ext cx="8229600" cy="2232025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  <a:defRPr/>
            </a:pP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Hata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Ağacı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Analizi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TA</a:t>
            </a: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-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Fault Tree Analysis)</a:t>
            </a:r>
            <a:endParaRPr lang="tr-T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2022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377017"/>
            <a:ext cx="916275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Işyerinde</a:t>
            </a:r>
            <a:r>
              <a:rPr lang="en-US" sz="2800" dirty="0" smtClean="0"/>
              <a:t> risk </a:t>
            </a:r>
            <a:r>
              <a:rPr lang="en-US" sz="2800" dirty="0" err="1" smtClean="0"/>
              <a:t>değerlendirmesi</a:t>
            </a:r>
            <a:r>
              <a:rPr lang="en-US" sz="2800" dirty="0" smtClean="0"/>
              <a:t> </a:t>
            </a:r>
            <a:r>
              <a:rPr lang="en-US" sz="2800" dirty="0" err="1" smtClean="0"/>
              <a:t>yapıldıktan</a:t>
            </a:r>
            <a:r>
              <a:rPr lang="en-US" sz="2800" dirty="0" smtClean="0"/>
              <a:t> </a:t>
            </a:r>
            <a:r>
              <a:rPr lang="en-US" sz="2800" dirty="0" err="1" smtClean="0"/>
              <a:t>sonra</a:t>
            </a:r>
            <a:r>
              <a:rPr lang="en-US" sz="2800" dirty="0" smtClean="0"/>
              <a:t> </a:t>
            </a:r>
            <a:r>
              <a:rPr lang="en-US" sz="2800" dirty="0" err="1" smtClean="0"/>
              <a:t>önlemlere</a:t>
            </a:r>
            <a:r>
              <a:rPr lang="en-US" sz="2800" dirty="0" smtClean="0"/>
              <a:t> </a:t>
            </a:r>
            <a:r>
              <a:rPr lang="en-US" sz="2800" dirty="0" err="1" smtClean="0"/>
              <a:t>karar</a:t>
            </a:r>
            <a:r>
              <a:rPr lang="en-US" sz="2800" dirty="0" smtClean="0"/>
              <a:t> </a:t>
            </a:r>
            <a:r>
              <a:rPr lang="en-US" sz="2800" dirty="0" err="1" smtClean="0"/>
              <a:t>verilirken</a:t>
            </a:r>
            <a:r>
              <a:rPr lang="en-US" sz="2800" dirty="0" smtClean="0"/>
              <a:t>, </a:t>
            </a:r>
            <a:r>
              <a:rPr lang="en-US" sz="2800" dirty="0" err="1" smtClean="0"/>
              <a:t>hangi</a:t>
            </a:r>
            <a:r>
              <a:rPr lang="en-US" sz="2800" dirty="0" smtClean="0"/>
              <a:t> </a:t>
            </a:r>
            <a:r>
              <a:rPr lang="en-US" sz="2800" dirty="0" err="1" smtClean="0"/>
              <a:t>öncelik</a:t>
            </a:r>
            <a:r>
              <a:rPr lang="en-US" sz="2800" dirty="0" smtClean="0"/>
              <a:t> </a:t>
            </a:r>
            <a:r>
              <a:rPr lang="en-US" sz="2800" dirty="0" err="1" smtClean="0"/>
              <a:t>sıralamasının</a:t>
            </a:r>
            <a:r>
              <a:rPr lang="en-US" sz="2800" dirty="0" smtClean="0"/>
              <a:t> </a:t>
            </a:r>
            <a:r>
              <a:rPr lang="en-US" sz="2800" dirty="0" err="1" smtClean="0"/>
              <a:t>yapılması</a:t>
            </a:r>
            <a:r>
              <a:rPr lang="en-US" sz="2800" dirty="0" smtClean="0"/>
              <a:t> </a:t>
            </a:r>
            <a:r>
              <a:rPr lang="en-US" sz="2800" dirty="0" err="1" smtClean="0"/>
              <a:t>uygundur</a:t>
            </a:r>
            <a:r>
              <a:rPr lang="en-US" sz="2800" dirty="0" smtClean="0"/>
              <a:t>?</a:t>
            </a:r>
          </a:p>
          <a:p>
            <a:endParaRPr lang="en-US" sz="2800" dirty="0"/>
          </a:p>
          <a:p>
            <a:r>
              <a:rPr lang="en-US" sz="2800" dirty="0" smtClean="0"/>
              <a:t>I- </a:t>
            </a:r>
            <a:r>
              <a:rPr lang="en-US" sz="2800" dirty="0" err="1"/>
              <a:t>İ</a:t>
            </a:r>
            <a:r>
              <a:rPr lang="en-US" sz="2800" dirty="0" err="1" smtClean="0"/>
              <a:t>şçilere</a:t>
            </a:r>
            <a:r>
              <a:rPr lang="en-US" sz="2800" dirty="0" smtClean="0"/>
              <a:t> </a:t>
            </a:r>
            <a:r>
              <a:rPr lang="en-US" sz="2800" dirty="0" err="1" smtClean="0"/>
              <a:t>kişisel</a:t>
            </a:r>
            <a:r>
              <a:rPr lang="en-US" sz="2800" dirty="0" smtClean="0"/>
              <a:t> </a:t>
            </a:r>
            <a:r>
              <a:rPr lang="en-US" sz="2800" dirty="0" err="1" smtClean="0"/>
              <a:t>koruyucu</a:t>
            </a:r>
            <a:r>
              <a:rPr lang="en-US" sz="2800" dirty="0" smtClean="0"/>
              <a:t> </a:t>
            </a:r>
            <a:r>
              <a:rPr lang="en-US" sz="2800" dirty="0" err="1" smtClean="0"/>
              <a:t>donanım</a:t>
            </a:r>
            <a:r>
              <a:rPr lang="en-US" sz="2800" dirty="0" smtClean="0"/>
              <a:t> </a:t>
            </a:r>
            <a:r>
              <a:rPr lang="en-US" sz="2800" dirty="0" err="1" smtClean="0"/>
              <a:t>verilmesi</a:t>
            </a:r>
            <a:endParaRPr lang="en-US" sz="2800" dirty="0" smtClean="0"/>
          </a:p>
          <a:p>
            <a:r>
              <a:rPr lang="en-US" sz="2800" dirty="0" smtClean="0"/>
              <a:t>II- </a:t>
            </a:r>
            <a:r>
              <a:rPr lang="en-US" sz="2800" dirty="0" err="1"/>
              <a:t>T</a:t>
            </a:r>
            <a:r>
              <a:rPr lang="en-US" sz="2800" dirty="0" err="1" smtClean="0"/>
              <a:t>ehlikeli</a:t>
            </a:r>
            <a:r>
              <a:rPr lang="en-US" sz="2800" dirty="0" smtClean="0"/>
              <a:t> </a:t>
            </a:r>
            <a:r>
              <a:rPr lang="en-US" sz="2800" dirty="0" err="1" smtClean="0"/>
              <a:t>bölümün</a:t>
            </a:r>
            <a:r>
              <a:rPr lang="en-US" sz="2800" dirty="0" smtClean="0"/>
              <a:t> </a:t>
            </a:r>
            <a:r>
              <a:rPr lang="en-US" sz="2800" dirty="0" err="1" smtClean="0"/>
              <a:t>tecrit</a:t>
            </a:r>
            <a:r>
              <a:rPr lang="en-US" sz="2800" dirty="0" smtClean="0"/>
              <a:t> </a:t>
            </a:r>
            <a:r>
              <a:rPr lang="en-US" sz="2800" dirty="0" err="1" smtClean="0"/>
              <a:t>edilmesi</a:t>
            </a:r>
            <a:endParaRPr lang="en-US" sz="2800" dirty="0" smtClean="0"/>
          </a:p>
          <a:p>
            <a:r>
              <a:rPr lang="en-US" sz="2800" dirty="0" smtClean="0"/>
              <a:t>III- </a:t>
            </a:r>
            <a:r>
              <a:rPr lang="en-US" sz="2800" dirty="0" err="1" smtClean="0"/>
              <a:t>Tehlikenin</a:t>
            </a:r>
            <a:r>
              <a:rPr lang="en-US" sz="2800" dirty="0" smtClean="0"/>
              <a:t> </a:t>
            </a:r>
            <a:r>
              <a:rPr lang="en-US" sz="2800" dirty="0" err="1" smtClean="0"/>
              <a:t>ortadan</a:t>
            </a:r>
            <a:r>
              <a:rPr lang="en-US" sz="2800" dirty="0" smtClean="0"/>
              <a:t> </a:t>
            </a:r>
            <a:r>
              <a:rPr lang="en-US" sz="2800" dirty="0" err="1" smtClean="0"/>
              <a:t>kaldırılması</a:t>
            </a:r>
            <a:endParaRPr lang="en-US" sz="2800" dirty="0" smtClean="0"/>
          </a:p>
          <a:p>
            <a:r>
              <a:rPr lang="en-US" sz="2800" dirty="0" smtClean="0"/>
              <a:t>IV- </a:t>
            </a:r>
            <a:r>
              <a:rPr lang="en-US" sz="2800" dirty="0" err="1" smtClean="0"/>
              <a:t>Tehlikeye</a:t>
            </a:r>
            <a:r>
              <a:rPr lang="en-US" sz="2800" dirty="0" smtClean="0"/>
              <a:t> </a:t>
            </a:r>
            <a:r>
              <a:rPr lang="en-US" sz="2800" dirty="0" err="1" smtClean="0"/>
              <a:t>yol</a:t>
            </a:r>
            <a:r>
              <a:rPr lang="en-US" sz="2800" dirty="0" smtClean="0"/>
              <a:t> </a:t>
            </a:r>
            <a:r>
              <a:rPr lang="en-US" sz="2800" dirty="0" err="1" smtClean="0"/>
              <a:t>açan</a:t>
            </a:r>
            <a:r>
              <a:rPr lang="en-US" sz="2800" dirty="0" smtClean="0"/>
              <a:t> </a:t>
            </a:r>
            <a:r>
              <a:rPr lang="en-US" sz="2800" dirty="0" err="1" smtClean="0"/>
              <a:t>durumun</a:t>
            </a:r>
            <a:r>
              <a:rPr lang="en-US" sz="2800" dirty="0" smtClean="0"/>
              <a:t> </a:t>
            </a:r>
            <a:r>
              <a:rPr lang="en-US" sz="2800" dirty="0" err="1" smtClean="0"/>
              <a:t>daha</a:t>
            </a:r>
            <a:r>
              <a:rPr lang="en-US" sz="2800" dirty="0" smtClean="0"/>
              <a:t> </a:t>
            </a:r>
            <a:r>
              <a:rPr lang="en-US" sz="2800" dirty="0" err="1" smtClean="0"/>
              <a:t>az</a:t>
            </a:r>
            <a:r>
              <a:rPr lang="en-US" sz="2800" dirty="0" smtClean="0"/>
              <a:t> </a:t>
            </a:r>
            <a:r>
              <a:rPr lang="en-US" sz="2800" dirty="0" err="1" smtClean="0"/>
              <a:t>tehlikeli</a:t>
            </a:r>
            <a:r>
              <a:rPr lang="en-US" sz="2800" dirty="0" smtClean="0"/>
              <a:t> </a:t>
            </a:r>
            <a:r>
              <a:rPr lang="en-US" sz="2800" dirty="0" err="1" smtClean="0"/>
              <a:t>olanla</a:t>
            </a:r>
            <a:r>
              <a:rPr lang="en-US" sz="2800" dirty="0" smtClean="0"/>
              <a:t> </a:t>
            </a:r>
            <a:r>
              <a:rPr lang="en-US" sz="2800" dirty="0" err="1" smtClean="0"/>
              <a:t>değiştirilmesi</a:t>
            </a:r>
            <a:endParaRPr lang="en-US" sz="2800" dirty="0" smtClean="0"/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I-II-III-IV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III- II- IV- 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I-III-II-IV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III-IV-II-I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1403648" y="6141731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23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1556792"/>
            <a:ext cx="789067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Aşağıda</a:t>
            </a:r>
            <a:r>
              <a:rPr lang="en-US" sz="2800" dirty="0" smtClean="0"/>
              <a:t> </a:t>
            </a:r>
            <a:r>
              <a:rPr lang="en-US" sz="2800" dirty="0" err="1" smtClean="0"/>
              <a:t>önce</a:t>
            </a:r>
            <a:r>
              <a:rPr lang="en-US" sz="2800" dirty="0" smtClean="0"/>
              <a:t> </a:t>
            </a:r>
            <a:r>
              <a:rPr lang="en-US" sz="2800" dirty="0" err="1" smtClean="0"/>
              <a:t>tehlike</a:t>
            </a:r>
            <a:r>
              <a:rPr lang="en-US" sz="2800" dirty="0" smtClean="0"/>
              <a:t> </a:t>
            </a:r>
            <a:r>
              <a:rPr lang="en-US" sz="2800" dirty="0" err="1" smtClean="0"/>
              <a:t>sonra</a:t>
            </a:r>
            <a:r>
              <a:rPr lang="en-US" sz="2800" dirty="0" smtClean="0"/>
              <a:t> risk </a:t>
            </a:r>
            <a:r>
              <a:rPr lang="en-US" sz="2800" dirty="0" err="1" smtClean="0"/>
              <a:t>yazılmıştır</a:t>
            </a:r>
            <a:r>
              <a:rPr lang="en-US" sz="2800" dirty="0" smtClean="0"/>
              <a:t>. </a:t>
            </a:r>
            <a:r>
              <a:rPr lang="en-US" sz="2800" dirty="0"/>
              <a:t>B</a:t>
            </a:r>
            <a:r>
              <a:rPr lang="en-US" sz="2800" dirty="0" smtClean="0"/>
              <a:t>u </a:t>
            </a:r>
            <a:r>
              <a:rPr lang="en-US" sz="2800" dirty="0" err="1" smtClean="0"/>
              <a:t>sıralamada</a:t>
            </a:r>
            <a:r>
              <a:rPr lang="en-US" sz="2800" dirty="0" smtClean="0"/>
              <a:t> </a:t>
            </a:r>
            <a:r>
              <a:rPr lang="en-US" sz="2800" dirty="0" err="1" smtClean="0"/>
              <a:t>aşağıdakilerden</a:t>
            </a:r>
            <a:r>
              <a:rPr lang="en-US" sz="2800" dirty="0" smtClean="0"/>
              <a:t> </a:t>
            </a:r>
            <a:r>
              <a:rPr lang="en-US" sz="2800" dirty="0" err="1" smtClean="0"/>
              <a:t>hangisi</a:t>
            </a:r>
            <a:r>
              <a:rPr lang="en-US" sz="2800" dirty="0" smtClean="0"/>
              <a:t> </a:t>
            </a:r>
            <a:r>
              <a:rPr lang="en-US" sz="2800" dirty="0" err="1" smtClean="0"/>
              <a:t>yanlıştır</a:t>
            </a:r>
            <a:r>
              <a:rPr lang="en-US" sz="2800" dirty="0" smtClean="0"/>
              <a:t>?</a:t>
            </a:r>
          </a:p>
          <a:p>
            <a:endParaRPr lang="en-US" sz="2800" dirty="0"/>
          </a:p>
          <a:p>
            <a:pPr marL="342900" indent="-342900">
              <a:buFont typeface="+mj-lt"/>
              <a:buAutoNum type="alphaUcPeriod"/>
            </a:pPr>
            <a:r>
              <a:rPr lang="en-US" sz="2800" dirty="0" err="1" smtClean="0"/>
              <a:t>Kişinin</a:t>
            </a:r>
            <a:r>
              <a:rPr lang="en-US" sz="2800" dirty="0" smtClean="0"/>
              <a:t> </a:t>
            </a:r>
            <a:r>
              <a:rPr lang="en-US" sz="2800" dirty="0" err="1" smtClean="0"/>
              <a:t>düşmesi</a:t>
            </a:r>
            <a:r>
              <a:rPr lang="en-US" sz="2800" dirty="0" smtClean="0"/>
              <a:t> – </a:t>
            </a:r>
            <a:r>
              <a:rPr lang="en-US" sz="2800" dirty="0" err="1" smtClean="0"/>
              <a:t>yüksekte</a:t>
            </a:r>
            <a:r>
              <a:rPr lang="en-US" sz="2800" dirty="0" smtClean="0"/>
              <a:t> </a:t>
            </a:r>
            <a:r>
              <a:rPr lang="en-US" sz="2800" dirty="0" err="1" smtClean="0"/>
              <a:t>çalışma</a:t>
            </a:r>
            <a:endParaRPr lang="en-US" sz="28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2800" dirty="0" err="1" smtClean="0"/>
              <a:t>Gürültülü</a:t>
            </a:r>
            <a:r>
              <a:rPr lang="en-US" sz="2800" dirty="0" smtClean="0"/>
              <a:t> </a:t>
            </a:r>
            <a:r>
              <a:rPr lang="en-US" sz="2800" dirty="0" err="1" smtClean="0"/>
              <a:t>ortam</a:t>
            </a:r>
            <a:r>
              <a:rPr lang="en-US" sz="2800" dirty="0" smtClean="0"/>
              <a:t>- </a:t>
            </a:r>
            <a:r>
              <a:rPr lang="en-US" sz="2800" dirty="0" err="1" smtClean="0"/>
              <a:t>işitme</a:t>
            </a:r>
            <a:r>
              <a:rPr lang="en-US" sz="2800" dirty="0" smtClean="0"/>
              <a:t> </a:t>
            </a:r>
            <a:r>
              <a:rPr lang="en-US" sz="2800" dirty="0" err="1" smtClean="0"/>
              <a:t>kaybına</a:t>
            </a:r>
            <a:r>
              <a:rPr lang="en-US" sz="2800" dirty="0" smtClean="0"/>
              <a:t> </a:t>
            </a:r>
            <a:r>
              <a:rPr lang="en-US" sz="2800" dirty="0" err="1" smtClean="0"/>
              <a:t>yol</a:t>
            </a:r>
            <a:r>
              <a:rPr lang="en-US" sz="2800" dirty="0" smtClean="0"/>
              <a:t> </a:t>
            </a:r>
            <a:r>
              <a:rPr lang="en-US" sz="2800" dirty="0" err="1" smtClean="0"/>
              <a:t>açması</a:t>
            </a:r>
            <a:endParaRPr lang="en-US" sz="28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2800" dirty="0" err="1" smtClean="0"/>
              <a:t>Kapalı</a:t>
            </a:r>
            <a:r>
              <a:rPr lang="en-US" sz="2800" dirty="0" smtClean="0"/>
              <a:t> </a:t>
            </a:r>
            <a:r>
              <a:rPr lang="en-US" sz="2800" dirty="0" err="1" smtClean="0"/>
              <a:t>ortamlarda</a:t>
            </a:r>
            <a:r>
              <a:rPr lang="en-US" sz="2800" dirty="0" smtClean="0"/>
              <a:t> </a:t>
            </a:r>
            <a:r>
              <a:rPr lang="en-US" sz="2800" dirty="0" err="1" smtClean="0"/>
              <a:t>çalışma</a:t>
            </a:r>
            <a:r>
              <a:rPr lang="en-US" sz="2800" dirty="0" smtClean="0"/>
              <a:t>- </a:t>
            </a:r>
            <a:r>
              <a:rPr lang="en-US" sz="2800" dirty="0" err="1" smtClean="0"/>
              <a:t>zehirli</a:t>
            </a:r>
            <a:r>
              <a:rPr lang="en-US" sz="2800" dirty="0" smtClean="0"/>
              <a:t> </a:t>
            </a:r>
            <a:r>
              <a:rPr lang="en-US" sz="2800" dirty="0" err="1" smtClean="0"/>
              <a:t>gazlardan</a:t>
            </a:r>
            <a:r>
              <a:rPr lang="en-US" sz="2800" dirty="0" smtClean="0"/>
              <a:t> </a:t>
            </a:r>
            <a:r>
              <a:rPr lang="en-US" sz="2800" dirty="0" err="1" smtClean="0"/>
              <a:t>etkilenme</a:t>
            </a:r>
            <a:endParaRPr lang="en-US" sz="28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2800" dirty="0" err="1" smtClean="0"/>
              <a:t>Elektrik</a:t>
            </a:r>
            <a:r>
              <a:rPr lang="en-US" sz="2800" dirty="0" smtClean="0"/>
              <a:t> </a:t>
            </a:r>
            <a:r>
              <a:rPr lang="en-US" sz="2800" dirty="0" err="1" smtClean="0"/>
              <a:t>enerjisi</a:t>
            </a:r>
            <a:r>
              <a:rPr lang="en-US" sz="2800" dirty="0" smtClean="0"/>
              <a:t>- </a:t>
            </a:r>
            <a:r>
              <a:rPr lang="en-US" sz="2800" dirty="0" err="1" smtClean="0"/>
              <a:t>izolesi</a:t>
            </a:r>
            <a:r>
              <a:rPr lang="en-US" sz="2800" dirty="0" smtClean="0"/>
              <a:t> </a:t>
            </a:r>
            <a:r>
              <a:rPr lang="en-US" sz="2800" dirty="0" err="1" smtClean="0"/>
              <a:t>bozuk</a:t>
            </a:r>
            <a:r>
              <a:rPr lang="en-US" sz="2800" dirty="0" smtClean="0"/>
              <a:t> </a:t>
            </a:r>
            <a:r>
              <a:rPr lang="en-US" sz="2800" dirty="0" err="1" smtClean="0"/>
              <a:t>iletkene</a:t>
            </a:r>
            <a:r>
              <a:rPr lang="en-US" sz="2800" dirty="0" smtClean="0"/>
              <a:t> </a:t>
            </a:r>
            <a:r>
              <a:rPr lang="en-US" sz="2800" dirty="0" err="1" smtClean="0"/>
              <a:t>dokunma</a:t>
            </a:r>
            <a:r>
              <a:rPr lang="en-US" sz="2800" dirty="0" smtClean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 smtClean="0"/>
              <a:t>elektrik</a:t>
            </a:r>
            <a:r>
              <a:rPr lang="en-US" sz="2800" dirty="0" smtClean="0"/>
              <a:t> </a:t>
            </a:r>
            <a:r>
              <a:rPr lang="en-US" sz="2800" dirty="0" err="1" smtClean="0"/>
              <a:t>çarpması</a:t>
            </a:r>
            <a:endParaRPr lang="en-US" sz="2800" dirty="0" smtClean="0"/>
          </a:p>
          <a:p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785786" y="298832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116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75" y="692151"/>
            <a:ext cx="5264150" cy="7921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Hata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Ağacı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5664200" y="1711326"/>
            <a:ext cx="4833938" cy="4525963"/>
          </a:xfrm>
        </p:spPr>
        <p:txBody>
          <a:bodyPr/>
          <a:lstStyle/>
          <a:p>
            <a:r>
              <a:rPr lang="tr-TR" sz="2400"/>
              <a:t>1962 Yılında Bell Telefon Laboratuvarları.nda Amerikan Hava Kuvvetleri için geliştirilmiştir. </a:t>
            </a:r>
          </a:p>
          <a:p>
            <a:r>
              <a:rPr lang="tr-TR" sz="2400"/>
              <a:t>Bir tepe olayın gerçekleşmesi veya gerçekleşmemesi için alınması gereken önlemler ayrıntılı bir şekilde analiz edilir.</a:t>
            </a:r>
          </a:p>
          <a:p>
            <a:r>
              <a:rPr lang="tr-TR" sz="2400"/>
              <a:t>Olmaması istenen tepe olay saptanıp, bu olaya neden olabilecek tüm faktörler analiz edilir.</a:t>
            </a:r>
          </a:p>
        </p:txBody>
      </p:sp>
      <p:sp>
        <p:nvSpPr>
          <p:cNvPr id="285700" name="Rectangle 58"/>
          <p:cNvSpPr>
            <a:spLocks noChangeArrowheads="1"/>
          </p:cNvSpPr>
          <p:nvPr/>
        </p:nvSpPr>
        <p:spPr bwMode="auto">
          <a:xfrm>
            <a:off x="2890839" y="1916113"/>
            <a:ext cx="1296987" cy="4318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01" name="Line 59"/>
          <p:cNvSpPr>
            <a:spLocks noChangeShapeType="1"/>
          </p:cNvSpPr>
          <p:nvPr/>
        </p:nvSpPr>
        <p:spPr bwMode="auto">
          <a:xfrm>
            <a:off x="3538538" y="2347914"/>
            <a:ext cx="0" cy="935037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02" name="Line 60"/>
          <p:cNvSpPr>
            <a:spLocks noChangeShapeType="1"/>
          </p:cNvSpPr>
          <p:nvPr/>
        </p:nvSpPr>
        <p:spPr bwMode="auto">
          <a:xfrm>
            <a:off x="2389188" y="3282950"/>
            <a:ext cx="2373312" cy="158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03" name="Line 61"/>
          <p:cNvSpPr>
            <a:spLocks noChangeShapeType="1"/>
          </p:cNvSpPr>
          <p:nvPr/>
        </p:nvSpPr>
        <p:spPr bwMode="auto">
          <a:xfrm>
            <a:off x="2389188" y="3282951"/>
            <a:ext cx="0" cy="2889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04" name="Line 62"/>
          <p:cNvSpPr>
            <a:spLocks noChangeShapeType="1"/>
          </p:cNvSpPr>
          <p:nvPr/>
        </p:nvSpPr>
        <p:spPr bwMode="auto">
          <a:xfrm>
            <a:off x="4725988" y="3284539"/>
            <a:ext cx="0" cy="2889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05" name="Rectangle 63"/>
          <p:cNvSpPr>
            <a:spLocks noChangeArrowheads="1"/>
          </p:cNvSpPr>
          <p:nvPr/>
        </p:nvSpPr>
        <p:spPr bwMode="auto">
          <a:xfrm>
            <a:off x="1952626" y="3571876"/>
            <a:ext cx="938213" cy="3603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06" name="Rectangle 64"/>
          <p:cNvSpPr>
            <a:spLocks noChangeArrowheads="1"/>
          </p:cNvSpPr>
          <p:nvPr/>
        </p:nvSpPr>
        <p:spPr bwMode="auto">
          <a:xfrm>
            <a:off x="4221164" y="3571876"/>
            <a:ext cx="935037" cy="3603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07" name="AutoShape 120"/>
          <p:cNvSpPr>
            <a:spLocks noChangeArrowheads="1"/>
          </p:cNvSpPr>
          <p:nvPr/>
        </p:nvSpPr>
        <p:spPr bwMode="auto">
          <a:xfrm rot="-5400000">
            <a:off x="3359151" y="2601913"/>
            <a:ext cx="360362" cy="284163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08" name="Line 125"/>
          <p:cNvSpPr>
            <a:spLocks noChangeShapeType="1"/>
          </p:cNvSpPr>
          <p:nvPr/>
        </p:nvSpPr>
        <p:spPr bwMode="auto">
          <a:xfrm>
            <a:off x="2389188" y="3932239"/>
            <a:ext cx="0" cy="9366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09" name="AutoShape 123"/>
          <p:cNvSpPr>
            <a:spLocks noChangeArrowheads="1"/>
          </p:cNvSpPr>
          <p:nvPr/>
        </p:nvSpPr>
        <p:spPr bwMode="auto">
          <a:xfrm rot="5246986">
            <a:off x="2137570" y="4256882"/>
            <a:ext cx="503237" cy="285750"/>
          </a:xfrm>
          <a:prstGeom prst="flowChartOnlineStorag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10" name="Line 126"/>
          <p:cNvSpPr>
            <a:spLocks noChangeShapeType="1"/>
          </p:cNvSpPr>
          <p:nvPr/>
        </p:nvSpPr>
        <p:spPr bwMode="auto">
          <a:xfrm>
            <a:off x="2027238" y="4868863"/>
            <a:ext cx="8636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11" name="Line 127"/>
          <p:cNvSpPr>
            <a:spLocks noChangeShapeType="1"/>
          </p:cNvSpPr>
          <p:nvPr/>
        </p:nvSpPr>
        <p:spPr bwMode="auto">
          <a:xfrm>
            <a:off x="2027238" y="4868863"/>
            <a:ext cx="0" cy="360362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12" name="Line 128"/>
          <p:cNvSpPr>
            <a:spLocks noChangeShapeType="1"/>
          </p:cNvSpPr>
          <p:nvPr/>
        </p:nvSpPr>
        <p:spPr bwMode="auto">
          <a:xfrm>
            <a:off x="2890838" y="4868864"/>
            <a:ext cx="0" cy="35877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13" name="Oval 129"/>
          <p:cNvSpPr>
            <a:spLocks noChangeArrowheads="1"/>
          </p:cNvSpPr>
          <p:nvPr/>
        </p:nvSpPr>
        <p:spPr bwMode="auto">
          <a:xfrm>
            <a:off x="1774825" y="5229226"/>
            <a:ext cx="649288" cy="72072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14" name="Oval 130"/>
          <p:cNvSpPr>
            <a:spLocks noChangeArrowheads="1"/>
          </p:cNvSpPr>
          <p:nvPr/>
        </p:nvSpPr>
        <p:spPr bwMode="auto">
          <a:xfrm>
            <a:off x="2601914" y="5229226"/>
            <a:ext cx="650875" cy="72072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15" name="Line 131"/>
          <p:cNvSpPr>
            <a:spLocks noChangeShapeType="1"/>
          </p:cNvSpPr>
          <p:nvPr/>
        </p:nvSpPr>
        <p:spPr bwMode="auto">
          <a:xfrm>
            <a:off x="4725988" y="3932238"/>
            <a:ext cx="0" cy="8636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16" name="AutoShape 124"/>
          <p:cNvSpPr>
            <a:spLocks noChangeArrowheads="1"/>
          </p:cNvSpPr>
          <p:nvPr/>
        </p:nvSpPr>
        <p:spPr bwMode="auto">
          <a:xfrm rot="-5400000">
            <a:off x="4544219" y="4114007"/>
            <a:ext cx="360363" cy="28575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17" name="Line 132"/>
          <p:cNvSpPr>
            <a:spLocks noChangeShapeType="1"/>
          </p:cNvSpPr>
          <p:nvPr/>
        </p:nvSpPr>
        <p:spPr bwMode="auto">
          <a:xfrm>
            <a:off x="4294188" y="4724400"/>
            <a:ext cx="8636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18" name="Line 133"/>
          <p:cNvSpPr>
            <a:spLocks noChangeShapeType="1"/>
          </p:cNvSpPr>
          <p:nvPr/>
        </p:nvSpPr>
        <p:spPr bwMode="auto">
          <a:xfrm>
            <a:off x="4294188" y="4724401"/>
            <a:ext cx="0" cy="360363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19" name="Line 134"/>
          <p:cNvSpPr>
            <a:spLocks noChangeShapeType="1"/>
          </p:cNvSpPr>
          <p:nvPr/>
        </p:nvSpPr>
        <p:spPr bwMode="auto">
          <a:xfrm>
            <a:off x="5157788" y="4724401"/>
            <a:ext cx="0" cy="35877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20" name="Oval 135"/>
          <p:cNvSpPr>
            <a:spLocks noChangeArrowheads="1"/>
          </p:cNvSpPr>
          <p:nvPr/>
        </p:nvSpPr>
        <p:spPr bwMode="auto">
          <a:xfrm>
            <a:off x="4043363" y="5084764"/>
            <a:ext cx="647700" cy="72072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21" name="Oval 136"/>
          <p:cNvSpPr>
            <a:spLocks noChangeArrowheads="1"/>
          </p:cNvSpPr>
          <p:nvPr/>
        </p:nvSpPr>
        <p:spPr bwMode="auto">
          <a:xfrm>
            <a:off x="4795839" y="5084764"/>
            <a:ext cx="650875" cy="72072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716094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22" name="Group 2"/>
          <p:cNvGrpSpPr>
            <a:grpSpLocks noChangeAspect="1"/>
          </p:cNvGrpSpPr>
          <p:nvPr>
            <p:custDataLst>
              <p:tags r:id="rId1"/>
            </p:custDataLst>
          </p:nvPr>
        </p:nvGrpSpPr>
        <p:grpSpPr bwMode="auto">
          <a:xfrm>
            <a:off x="3581400" y="223838"/>
            <a:ext cx="4814888" cy="6373812"/>
            <a:chOff x="1519" y="226"/>
            <a:chExt cx="2527" cy="3345"/>
          </a:xfrm>
        </p:grpSpPr>
        <p:sp>
          <p:nvSpPr>
            <p:cNvPr id="286723" name="Rectangle 3"/>
            <p:cNvSpPr>
              <a:spLocks noChangeAspect="1" noChangeArrowheads="1"/>
            </p:cNvSpPr>
            <p:nvPr/>
          </p:nvSpPr>
          <p:spPr bwMode="auto">
            <a:xfrm>
              <a:off x="2239" y="226"/>
              <a:ext cx="1007" cy="337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1100" b="1">
                  <a:solidFill>
                    <a:schemeClr val="accent2"/>
                  </a:solidFill>
                  <a:latin typeface="Times New Roman" pitchFamily="18" charset="0"/>
                </a:rPr>
                <a:t>İstenilmeyen olay </a:t>
              </a:r>
            </a:p>
            <a:p>
              <a:pPr algn="ctr" eaLnBrk="0" hangingPunct="0"/>
              <a:r>
                <a:rPr lang="tr-TR" sz="1100" b="1">
                  <a:solidFill>
                    <a:schemeClr val="accent2"/>
                  </a:solidFill>
                  <a:latin typeface="Times New Roman" pitchFamily="18" charset="0"/>
                </a:rPr>
                <a:t>Testerede Parmakların Kesilmesi</a:t>
              </a:r>
            </a:p>
          </p:txBody>
        </p:sp>
        <p:sp>
          <p:nvSpPr>
            <p:cNvPr id="286724" name="Line 4"/>
            <p:cNvSpPr>
              <a:spLocks noChangeAspect="1" noChangeShapeType="1"/>
            </p:cNvSpPr>
            <p:nvPr/>
          </p:nvSpPr>
          <p:spPr bwMode="auto">
            <a:xfrm>
              <a:off x="2706" y="497"/>
              <a:ext cx="0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25" name="Line 5"/>
            <p:cNvSpPr>
              <a:spLocks noChangeAspect="1" noChangeShapeType="1"/>
            </p:cNvSpPr>
            <p:nvPr/>
          </p:nvSpPr>
          <p:spPr bwMode="auto">
            <a:xfrm flipH="1">
              <a:off x="2757" y="900"/>
              <a:ext cx="0" cy="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26" name="Line 6"/>
            <p:cNvSpPr>
              <a:spLocks noChangeAspect="1" noChangeShapeType="1"/>
            </p:cNvSpPr>
            <p:nvPr/>
          </p:nvSpPr>
          <p:spPr bwMode="auto">
            <a:xfrm>
              <a:off x="2757" y="951"/>
              <a:ext cx="90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27" name="Line 7"/>
            <p:cNvSpPr>
              <a:spLocks noChangeAspect="1" noChangeShapeType="1"/>
            </p:cNvSpPr>
            <p:nvPr/>
          </p:nvSpPr>
          <p:spPr bwMode="auto">
            <a:xfrm>
              <a:off x="3664" y="951"/>
              <a:ext cx="0" cy="1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28" name="Rectangle 8"/>
            <p:cNvSpPr>
              <a:spLocks noChangeAspect="1" noChangeArrowheads="1"/>
            </p:cNvSpPr>
            <p:nvPr/>
          </p:nvSpPr>
          <p:spPr bwMode="auto">
            <a:xfrm>
              <a:off x="3311" y="1051"/>
              <a:ext cx="605" cy="15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Testere dönüyor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29" name="Line 9"/>
            <p:cNvSpPr>
              <a:spLocks noChangeAspect="1" noChangeShapeType="1"/>
            </p:cNvSpPr>
            <p:nvPr/>
          </p:nvSpPr>
          <p:spPr bwMode="auto">
            <a:xfrm>
              <a:off x="2706" y="900"/>
              <a:ext cx="0" cy="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0" name="Line 10"/>
            <p:cNvSpPr>
              <a:spLocks noChangeAspect="1" noChangeShapeType="1"/>
            </p:cNvSpPr>
            <p:nvPr/>
          </p:nvSpPr>
          <p:spPr bwMode="auto">
            <a:xfrm>
              <a:off x="2656" y="900"/>
              <a:ext cx="0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1" name="Line 11"/>
            <p:cNvSpPr>
              <a:spLocks noChangeAspect="1" noChangeShapeType="1"/>
            </p:cNvSpPr>
            <p:nvPr/>
          </p:nvSpPr>
          <p:spPr bwMode="auto">
            <a:xfrm flipH="1">
              <a:off x="2051" y="1001"/>
              <a:ext cx="60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2" name="Line 12"/>
            <p:cNvSpPr>
              <a:spLocks noChangeAspect="1" noChangeShapeType="1"/>
            </p:cNvSpPr>
            <p:nvPr/>
          </p:nvSpPr>
          <p:spPr bwMode="auto">
            <a:xfrm>
              <a:off x="2051" y="1001"/>
              <a:ext cx="0" cy="21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3" name="AutoShape 13"/>
            <p:cNvSpPr>
              <a:spLocks noChangeAspect="1" noChangeArrowheads="1"/>
            </p:cNvSpPr>
            <p:nvPr/>
          </p:nvSpPr>
          <p:spPr bwMode="auto">
            <a:xfrm rot="-5400000">
              <a:off x="2605" y="699"/>
              <a:ext cx="201" cy="202"/>
            </a:xfrm>
            <a:prstGeom prst="flowChartDelay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VE</a:t>
              </a:r>
            </a:p>
          </p:txBody>
        </p:sp>
        <p:sp>
          <p:nvSpPr>
            <p:cNvPr id="286734" name="Rectangle 14"/>
            <p:cNvSpPr>
              <a:spLocks noChangeAspect="1" noChangeArrowheads="1"/>
            </p:cNvSpPr>
            <p:nvPr/>
          </p:nvSpPr>
          <p:spPr bwMode="auto">
            <a:xfrm>
              <a:off x="1850" y="1051"/>
              <a:ext cx="503" cy="303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Parmaklar testereye temas ediyor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35" name="Rectangle 15"/>
            <p:cNvSpPr>
              <a:spLocks noChangeAspect="1" noChangeArrowheads="1"/>
            </p:cNvSpPr>
            <p:nvPr/>
          </p:nvSpPr>
          <p:spPr bwMode="auto">
            <a:xfrm>
              <a:off x="1749" y="3117"/>
              <a:ext cx="604" cy="15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Kullanım Hatası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36" name="Line 16"/>
            <p:cNvSpPr>
              <a:spLocks noChangeAspect="1" noChangeShapeType="1"/>
            </p:cNvSpPr>
            <p:nvPr/>
          </p:nvSpPr>
          <p:spPr bwMode="auto">
            <a:xfrm>
              <a:off x="1900" y="1707"/>
              <a:ext cx="0" cy="2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7" name="Line 17"/>
            <p:cNvSpPr>
              <a:spLocks noChangeAspect="1" noChangeShapeType="1"/>
            </p:cNvSpPr>
            <p:nvPr/>
          </p:nvSpPr>
          <p:spPr bwMode="auto">
            <a:xfrm flipH="1">
              <a:off x="1648" y="1908"/>
              <a:ext cx="25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8" name="Line 18"/>
            <p:cNvSpPr>
              <a:spLocks noChangeAspect="1" noChangeShapeType="1"/>
            </p:cNvSpPr>
            <p:nvPr/>
          </p:nvSpPr>
          <p:spPr bwMode="auto">
            <a:xfrm>
              <a:off x="1648" y="1908"/>
              <a:ext cx="0" cy="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9" name="Rectangle 19"/>
            <p:cNvSpPr>
              <a:spLocks noChangeAspect="1" noChangeArrowheads="1"/>
            </p:cNvSpPr>
            <p:nvPr/>
          </p:nvSpPr>
          <p:spPr bwMode="auto">
            <a:xfrm>
              <a:off x="1519" y="2059"/>
              <a:ext cx="448" cy="15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Parça Ufak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40" name="Line 20"/>
            <p:cNvSpPr>
              <a:spLocks noChangeAspect="1" noChangeShapeType="1"/>
            </p:cNvSpPr>
            <p:nvPr/>
          </p:nvSpPr>
          <p:spPr bwMode="auto">
            <a:xfrm>
              <a:off x="2001" y="1656"/>
              <a:ext cx="0" cy="7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1" name="Line 21"/>
            <p:cNvSpPr>
              <a:spLocks noChangeAspect="1" noChangeShapeType="1"/>
            </p:cNvSpPr>
            <p:nvPr/>
          </p:nvSpPr>
          <p:spPr bwMode="auto">
            <a:xfrm flipH="1">
              <a:off x="1648" y="2362"/>
              <a:ext cx="3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2" name="Line 22"/>
            <p:cNvSpPr>
              <a:spLocks noChangeAspect="1" noChangeShapeType="1"/>
            </p:cNvSpPr>
            <p:nvPr/>
          </p:nvSpPr>
          <p:spPr bwMode="auto">
            <a:xfrm>
              <a:off x="1648" y="2362"/>
              <a:ext cx="0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3" name="Rectangle 23"/>
            <p:cNvSpPr>
              <a:spLocks noChangeAspect="1" noChangeArrowheads="1"/>
            </p:cNvSpPr>
            <p:nvPr/>
          </p:nvSpPr>
          <p:spPr bwMode="auto">
            <a:xfrm>
              <a:off x="1598" y="2614"/>
              <a:ext cx="403" cy="20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Parça Kırılıyor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44" name="Line 24"/>
            <p:cNvSpPr>
              <a:spLocks noChangeAspect="1" noChangeShapeType="1"/>
            </p:cNvSpPr>
            <p:nvPr/>
          </p:nvSpPr>
          <p:spPr bwMode="auto">
            <a:xfrm>
              <a:off x="2152" y="1707"/>
              <a:ext cx="0" cy="6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5" name="Line 25"/>
            <p:cNvSpPr>
              <a:spLocks noChangeAspect="1" noChangeShapeType="1"/>
            </p:cNvSpPr>
            <p:nvPr/>
          </p:nvSpPr>
          <p:spPr bwMode="auto">
            <a:xfrm>
              <a:off x="2152" y="2362"/>
              <a:ext cx="2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6" name="Line 26"/>
            <p:cNvSpPr>
              <a:spLocks noChangeAspect="1" noChangeShapeType="1"/>
            </p:cNvSpPr>
            <p:nvPr/>
          </p:nvSpPr>
          <p:spPr bwMode="auto">
            <a:xfrm>
              <a:off x="2353" y="2362"/>
              <a:ext cx="0" cy="3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7" name="Rectangle 27"/>
            <p:cNvSpPr>
              <a:spLocks noChangeAspect="1" noChangeArrowheads="1"/>
            </p:cNvSpPr>
            <p:nvPr/>
          </p:nvSpPr>
          <p:spPr bwMode="auto">
            <a:xfrm>
              <a:off x="2101" y="2614"/>
              <a:ext cx="404" cy="20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Parça Sıkışıyor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48" name="Line 28"/>
            <p:cNvSpPr>
              <a:spLocks noChangeAspect="1" noChangeShapeType="1"/>
            </p:cNvSpPr>
            <p:nvPr/>
          </p:nvSpPr>
          <p:spPr bwMode="auto">
            <a:xfrm>
              <a:off x="2807" y="1152"/>
              <a:ext cx="0" cy="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9" name="Line 29"/>
            <p:cNvSpPr>
              <a:spLocks noChangeAspect="1" noChangeShapeType="1"/>
            </p:cNvSpPr>
            <p:nvPr/>
          </p:nvSpPr>
          <p:spPr bwMode="auto">
            <a:xfrm>
              <a:off x="2807" y="1303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0" name="Line 30"/>
            <p:cNvSpPr>
              <a:spLocks noChangeAspect="1" noChangeShapeType="1"/>
            </p:cNvSpPr>
            <p:nvPr/>
          </p:nvSpPr>
          <p:spPr bwMode="auto">
            <a:xfrm>
              <a:off x="3210" y="1303"/>
              <a:ext cx="0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1" name="Rectangle 31"/>
            <p:cNvSpPr>
              <a:spLocks noChangeAspect="1" noChangeArrowheads="1"/>
            </p:cNvSpPr>
            <p:nvPr/>
          </p:nvSpPr>
          <p:spPr bwMode="auto">
            <a:xfrm>
              <a:off x="2555" y="1051"/>
              <a:ext cx="554" cy="15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Koruyucu yok</a:t>
              </a:r>
            </a:p>
          </p:txBody>
        </p:sp>
        <p:sp>
          <p:nvSpPr>
            <p:cNvPr id="286752" name="Line 32"/>
            <p:cNvSpPr>
              <a:spLocks noChangeAspect="1" noChangeShapeType="1"/>
            </p:cNvSpPr>
            <p:nvPr/>
          </p:nvSpPr>
          <p:spPr bwMode="auto">
            <a:xfrm>
              <a:off x="3160" y="1505"/>
              <a:ext cx="0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3" name="Line 33"/>
            <p:cNvSpPr>
              <a:spLocks noChangeAspect="1" noChangeShapeType="1"/>
            </p:cNvSpPr>
            <p:nvPr/>
          </p:nvSpPr>
          <p:spPr bwMode="auto">
            <a:xfrm flipH="1">
              <a:off x="2757" y="1757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4" name="Line 34"/>
            <p:cNvSpPr>
              <a:spLocks noChangeAspect="1" noChangeShapeType="1"/>
            </p:cNvSpPr>
            <p:nvPr/>
          </p:nvSpPr>
          <p:spPr bwMode="auto">
            <a:xfrm>
              <a:off x="2757" y="1757"/>
              <a:ext cx="0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5" name="Line 35"/>
            <p:cNvSpPr>
              <a:spLocks noChangeAspect="1" noChangeShapeType="1"/>
            </p:cNvSpPr>
            <p:nvPr/>
          </p:nvSpPr>
          <p:spPr bwMode="auto">
            <a:xfrm>
              <a:off x="2857" y="2160"/>
              <a:ext cx="0" cy="3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6" name="Rectangle 36"/>
            <p:cNvSpPr>
              <a:spLocks noChangeAspect="1" noChangeArrowheads="1"/>
            </p:cNvSpPr>
            <p:nvPr/>
          </p:nvSpPr>
          <p:spPr bwMode="auto">
            <a:xfrm>
              <a:off x="2353" y="2009"/>
              <a:ext cx="706" cy="20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Tezgahın Koruyucusu Yok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57" name="Line 37"/>
            <p:cNvSpPr>
              <a:spLocks noChangeAspect="1" noChangeShapeType="1"/>
            </p:cNvSpPr>
            <p:nvPr/>
          </p:nvSpPr>
          <p:spPr bwMode="auto">
            <a:xfrm>
              <a:off x="2807" y="2563"/>
              <a:ext cx="0" cy="30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8" name="Line 38"/>
            <p:cNvSpPr>
              <a:spLocks noChangeAspect="1" noChangeShapeType="1"/>
            </p:cNvSpPr>
            <p:nvPr/>
          </p:nvSpPr>
          <p:spPr bwMode="auto">
            <a:xfrm flipH="1">
              <a:off x="2605" y="2866"/>
              <a:ext cx="20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9" name="Line 39"/>
            <p:cNvSpPr>
              <a:spLocks noChangeAspect="1" noChangeShapeType="1"/>
            </p:cNvSpPr>
            <p:nvPr/>
          </p:nvSpPr>
          <p:spPr bwMode="auto">
            <a:xfrm>
              <a:off x="2605" y="2866"/>
              <a:ext cx="0" cy="50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60" name="Rectangle 40"/>
            <p:cNvSpPr>
              <a:spLocks noChangeAspect="1" noChangeArrowheads="1"/>
            </p:cNvSpPr>
            <p:nvPr/>
          </p:nvSpPr>
          <p:spPr bwMode="auto">
            <a:xfrm>
              <a:off x="2152" y="3369"/>
              <a:ext cx="605" cy="20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Tezgahla Birlikte Verilmemiş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61" name="Line 41"/>
            <p:cNvSpPr>
              <a:spLocks noChangeAspect="1" noChangeShapeType="1"/>
            </p:cNvSpPr>
            <p:nvPr/>
          </p:nvSpPr>
          <p:spPr bwMode="auto">
            <a:xfrm>
              <a:off x="2908" y="2563"/>
              <a:ext cx="0" cy="5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62" name="Rectangle 42"/>
            <p:cNvSpPr>
              <a:spLocks noChangeAspect="1" noChangeArrowheads="1"/>
            </p:cNvSpPr>
            <p:nvPr/>
          </p:nvSpPr>
          <p:spPr bwMode="auto">
            <a:xfrm>
              <a:off x="2656" y="3017"/>
              <a:ext cx="554" cy="15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Umursanmamış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63" name="AutoShape 43"/>
            <p:cNvSpPr>
              <a:spLocks noChangeAspect="1" noChangeArrowheads="1"/>
            </p:cNvSpPr>
            <p:nvPr/>
          </p:nvSpPr>
          <p:spPr bwMode="auto">
            <a:xfrm rot="-5400000">
              <a:off x="2757" y="2412"/>
              <a:ext cx="202" cy="201"/>
            </a:xfrm>
            <a:prstGeom prst="flowChartDelay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VE</a:t>
              </a:r>
            </a:p>
          </p:txBody>
        </p:sp>
        <p:sp>
          <p:nvSpPr>
            <p:cNvPr id="286764" name="Line 44"/>
            <p:cNvSpPr>
              <a:spLocks noChangeAspect="1" noChangeShapeType="1"/>
            </p:cNvSpPr>
            <p:nvPr/>
          </p:nvSpPr>
          <p:spPr bwMode="auto">
            <a:xfrm>
              <a:off x="3210" y="1505"/>
              <a:ext cx="0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65" name="Line 45"/>
            <p:cNvSpPr>
              <a:spLocks noChangeAspect="1" noChangeShapeType="1"/>
            </p:cNvSpPr>
            <p:nvPr/>
          </p:nvSpPr>
          <p:spPr bwMode="auto">
            <a:xfrm>
              <a:off x="3210" y="1757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66" name="Line 46"/>
            <p:cNvSpPr>
              <a:spLocks noChangeAspect="1" noChangeShapeType="1"/>
            </p:cNvSpPr>
            <p:nvPr/>
          </p:nvSpPr>
          <p:spPr bwMode="auto">
            <a:xfrm>
              <a:off x="3613" y="1757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67" name="Rectangle 47"/>
            <p:cNvSpPr>
              <a:spLocks noChangeAspect="1" noChangeArrowheads="1"/>
            </p:cNvSpPr>
            <p:nvPr/>
          </p:nvSpPr>
          <p:spPr bwMode="auto">
            <a:xfrm>
              <a:off x="3260" y="1959"/>
              <a:ext cx="605" cy="20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Koruyucu Çıkartılmış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68" name="Line 48"/>
            <p:cNvSpPr>
              <a:spLocks noChangeAspect="1" noChangeShapeType="1"/>
            </p:cNvSpPr>
            <p:nvPr/>
          </p:nvSpPr>
          <p:spPr bwMode="auto">
            <a:xfrm>
              <a:off x="3613" y="2160"/>
              <a:ext cx="0" cy="9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69" name="Line 49"/>
            <p:cNvSpPr>
              <a:spLocks noChangeAspect="1" noChangeShapeType="1"/>
            </p:cNvSpPr>
            <p:nvPr/>
          </p:nvSpPr>
          <p:spPr bwMode="auto">
            <a:xfrm>
              <a:off x="3512" y="2362"/>
              <a:ext cx="0" cy="2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0" name="Line 50"/>
            <p:cNvSpPr>
              <a:spLocks noChangeAspect="1" noChangeShapeType="1"/>
            </p:cNvSpPr>
            <p:nvPr/>
          </p:nvSpPr>
          <p:spPr bwMode="auto">
            <a:xfrm flipH="1">
              <a:off x="3210" y="2563"/>
              <a:ext cx="30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1" name="Line 51"/>
            <p:cNvSpPr>
              <a:spLocks noChangeAspect="1" noChangeShapeType="1"/>
            </p:cNvSpPr>
            <p:nvPr/>
          </p:nvSpPr>
          <p:spPr bwMode="auto">
            <a:xfrm>
              <a:off x="3210" y="2563"/>
              <a:ext cx="0" cy="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2" name="Rectangle 52"/>
            <p:cNvSpPr>
              <a:spLocks noChangeAspect="1" noChangeArrowheads="1"/>
            </p:cNvSpPr>
            <p:nvPr/>
          </p:nvSpPr>
          <p:spPr bwMode="auto">
            <a:xfrm>
              <a:off x="2958" y="2664"/>
              <a:ext cx="605" cy="20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Koruyucu işe uygun değil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73" name="Line 53"/>
            <p:cNvSpPr>
              <a:spLocks noChangeAspect="1" noChangeShapeType="1"/>
            </p:cNvSpPr>
            <p:nvPr/>
          </p:nvSpPr>
          <p:spPr bwMode="auto">
            <a:xfrm>
              <a:off x="3664" y="2311"/>
              <a:ext cx="0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4" name="Line 54"/>
            <p:cNvSpPr>
              <a:spLocks noChangeAspect="1" noChangeShapeType="1"/>
            </p:cNvSpPr>
            <p:nvPr/>
          </p:nvSpPr>
          <p:spPr bwMode="auto">
            <a:xfrm>
              <a:off x="3664" y="2563"/>
              <a:ext cx="2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5" name="Line 55"/>
            <p:cNvSpPr>
              <a:spLocks noChangeAspect="1" noChangeShapeType="1"/>
            </p:cNvSpPr>
            <p:nvPr/>
          </p:nvSpPr>
          <p:spPr bwMode="auto">
            <a:xfrm>
              <a:off x="3865" y="2563"/>
              <a:ext cx="0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6" name="Line 56"/>
            <p:cNvSpPr>
              <a:spLocks noChangeAspect="1" noChangeShapeType="1"/>
            </p:cNvSpPr>
            <p:nvPr/>
          </p:nvSpPr>
          <p:spPr bwMode="auto">
            <a:xfrm flipH="1">
              <a:off x="2933" y="3185"/>
              <a:ext cx="60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7" name="Line 57"/>
            <p:cNvSpPr>
              <a:spLocks noChangeAspect="1" noChangeShapeType="1"/>
            </p:cNvSpPr>
            <p:nvPr/>
          </p:nvSpPr>
          <p:spPr bwMode="auto">
            <a:xfrm>
              <a:off x="3542" y="3084"/>
              <a:ext cx="0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8" name="Line 58"/>
            <p:cNvSpPr>
              <a:spLocks noChangeAspect="1" noChangeShapeType="1"/>
            </p:cNvSpPr>
            <p:nvPr/>
          </p:nvSpPr>
          <p:spPr bwMode="auto">
            <a:xfrm>
              <a:off x="2933" y="3185"/>
              <a:ext cx="0" cy="2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9" name="Rectangle 59"/>
            <p:cNvSpPr>
              <a:spLocks noChangeAspect="1" noChangeArrowheads="1"/>
            </p:cNvSpPr>
            <p:nvPr/>
          </p:nvSpPr>
          <p:spPr bwMode="auto">
            <a:xfrm>
              <a:off x="2807" y="3369"/>
              <a:ext cx="605" cy="15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Çalışan Çıkartmış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80" name="Line 60"/>
            <p:cNvSpPr>
              <a:spLocks noChangeAspect="1" noChangeShapeType="1"/>
            </p:cNvSpPr>
            <p:nvPr/>
          </p:nvSpPr>
          <p:spPr bwMode="auto">
            <a:xfrm>
              <a:off x="3664" y="3067"/>
              <a:ext cx="0" cy="3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81" name="AutoShape 61"/>
            <p:cNvSpPr>
              <a:spLocks noChangeAspect="1" noChangeArrowheads="1"/>
            </p:cNvSpPr>
            <p:nvPr/>
          </p:nvSpPr>
          <p:spPr bwMode="auto">
            <a:xfrm rot="-5400000">
              <a:off x="3512" y="2916"/>
              <a:ext cx="201" cy="202"/>
            </a:xfrm>
            <a:prstGeom prst="flowChartDelay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VE</a:t>
              </a:r>
            </a:p>
          </p:txBody>
        </p:sp>
        <p:sp>
          <p:nvSpPr>
            <p:cNvPr id="286782" name="Rectangle 62"/>
            <p:cNvSpPr>
              <a:spLocks noChangeAspect="1" noChangeArrowheads="1"/>
            </p:cNvSpPr>
            <p:nvPr/>
          </p:nvSpPr>
          <p:spPr bwMode="auto">
            <a:xfrm>
              <a:off x="3512" y="3319"/>
              <a:ext cx="454" cy="20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İşveren Aldırmamış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83" name="Rectangle 63"/>
            <p:cNvSpPr>
              <a:spLocks noChangeAspect="1" noChangeArrowheads="1"/>
            </p:cNvSpPr>
            <p:nvPr/>
          </p:nvSpPr>
          <p:spPr bwMode="auto">
            <a:xfrm>
              <a:off x="3643" y="2664"/>
              <a:ext cx="403" cy="20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İşveren Çıkartmış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84" name="AutoShape 64"/>
            <p:cNvSpPr>
              <a:spLocks noChangeAspect="1" noChangeArrowheads="1"/>
            </p:cNvSpPr>
            <p:nvPr/>
          </p:nvSpPr>
          <p:spPr bwMode="auto">
            <a:xfrm rot="5400000">
              <a:off x="3425" y="2126"/>
              <a:ext cx="340" cy="499"/>
            </a:xfrm>
            <a:prstGeom prst="moon">
              <a:avLst>
                <a:gd name="adj" fmla="val 50000"/>
              </a:avLst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VEYA</a:t>
              </a:r>
            </a:p>
          </p:txBody>
        </p:sp>
        <p:sp>
          <p:nvSpPr>
            <p:cNvPr id="286785" name="AutoShape 65"/>
            <p:cNvSpPr>
              <a:spLocks noChangeAspect="1" noChangeArrowheads="1"/>
            </p:cNvSpPr>
            <p:nvPr/>
          </p:nvSpPr>
          <p:spPr bwMode="auto">
            <a:xfrm rot="5400000">
              <a:off x="3032" y="1298"/>
              <a:ext cx="340" cy="499"/>
            </a:xfrm>
            <a:prstGeom prst="moon">
              <a:avLst>
                <a:gd name="adj" fmla="val 50000"/>
              </a:avLst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VEYA</a:t>
              </a:r>
            </a:p>
          </p:txBody>
        </p:sp>
        <p:sp>
          <p:nvSpPr>
            <p:cNvPr id="286786" name="AutoShape 66"/>
            <p:cNvSpPr>
              <a:spLocks noChangeAspect="1" noChangeArrowheads="1"/>
            </p:cNvSpPr>
            <p:nvPr/>
          </p:nvSpPr>
          <p:spPr bwMode="auto">
            <a:xfrm rot="5400000">
              <a:off x="1871" y="1446"/>
              <a:ext cx="340" cy="499"/>
            </a:xfrm>
            <a:prstGeom prst="moon">
              <a:avLst>
                <a:gd name="adj" fmla="val 50000"/>
              </a:avLst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VEYA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256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9288" y="2565401"/>
            <a:ext cx="8229600" cy="2232025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Olay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Ağacı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Analizi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(ETA</a:t>
            </a: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-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Event Tree Analysis)</a:t>
            </a:r>
            <a:endParaRPr lang="tr-T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7796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31868" y="0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Olay Ağacı Kavramı</a:t>
            </a:r>
            <a:endParaRPr lang="tr-TR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775520" y="1340768"/>
          <a:ext cx="82296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8832">
                <a:tc rowSpan="2">
                  <a:txBody>
                    <a:bodyPr/>
                    <a:lstStyle/>
                    <a:p>
                      <a:pPr algn="ctr"/>
                      <a:endParaRPr lang="tr-TR" dirty="0" smtClean="0"/>
                    </a:p>
                    <a:p>
                      <a:pPr algn="ctr"/>
                      <a:r>
                        <a:rPr lang="tr-TR" dirty="0" smtClean="0"/>
                        <a:t>Başlatıcı olay</a:t>
                      </a:r>
                      <a:endParaRPr lang="tr-T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Esas Olaylar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Çıktılar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Olay 1</a:t>
                      </a:r>
                      <a:endParaRPr lang="tr-TR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Olay 2</a:t>
                      </a:r>
                      <a:endParaRPr lang="tr-TR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Olay 3</a:t>
                      </a:r>
                      <a:endParaRPr lang="tr-TR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Patlama 1 4"/>
          <p:cNvSpPr/>
          <p:nvPr/>
        </p:nvSpPr>
        <p:spPr>
          <a:xfrm>
            <a:off x="1524000" y="4322765"/>
            <a:ext cx="1475656" cy="1531921"/>
          </a:xfrm>
          <a:prstGeom prst="irregularSeal1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L-Şekli 12"/>
          <p:cNvSpPr/>
          <p:nvPr/>
        </p:nvSpPr>
        <p:spPr>
          <a:xfrm flipV="1">
            <a:off x="3424792" y="4311894"/>
            <a:ext cx="1699100" cy="1133327"/>
          </a:xfrm>
          <a:prstGeom prst="corner">
            <a:avLst>
              <a:gd name="adj1" fmla="val 7718"/>
              <a:gd name="adj2" fmla="val 106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L-Şekli 13"/>
          <p:cNvSpPr/>
          <p:nvPr/>
        </p:nvSpPr>
        <p:spPr>
          <a:xfrm>
            <a:off x="3424792" y="5301042"/>
            <a:ext cx="4975464" cy="1319019"/>
          </a:xfrm>
          <a:prstGeom prst="corner">
            <a:avLst>
              <a:gd name="adj1" fmla="val 6741"/>
              <a:gd name="adj2" fmla="val 88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L-Şekli 14"/>
          <p:cNvSpPr/>
          <p:nvPr/>
        </p:nvSpPr>
        <p:spPr>
          <a:xfrm flipV="1">
            <a:off x="5123892" y="3336053"/>
            <a:ext cx="1692188" cy="975846"/>
          </a:xfrm>
          <a:prstGeom prst="corner">
            <a:avLst>
              <a:gd name="adj1" fmla="val 11752"/>
              <a:gd name="adj2" fmla="val 13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L-Şekli 15"/>
          <p:cNvSpPr/>
          <p:nvPr/>
        </p:nvSpPr>
        <p:spPr>
          <a:xfrm>
            <a:off x="5123892" y="4311899"/>
            <a:ext cx="1692188" cy="942556"/>
          </a:xfrm>
          <a:prstGeom prst="corner">
            <a:avLst>
              <a:gd name="adj1" fmla="val 11752"/>
              <a:gd name="adj2" fmla="val 13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L-Şekli 16"/>
          <p:cNvSpPr/>
          <p:nvPr/>
        </p:nvSpPr>
        <p:spPr>
          <a:xfrm flipV="1">
            <a:off x="6740240" y="2780928"/>
            <a:ext cx="1660016" cy="696508"/>
          </a:xfrm>
          <a:prstGeom prst="corner">
            <a:avLst>
              <a:gd name="adj1" fmla="val 11752"/>
              <a:gd name="adj2" fmla="val 13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L-Şekli 17"/>
          <p:cNvSpPr/>
          <p:nvPr/>
        </p:nvSpPr>
        <p:spPr>
          <a:xfrm>
            <a:off x="6740240" y="3477437"/>
            <a:ext cx="1660016" cy="671644"/>
          </a:xfrm>
          <a:prstGeom prst="corner">
            <a:avLst>
              <a:gd name="adj1" fmla="val 11752"/>
              <a:gd name="adj2" fmla="val 13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L-Şekli 18"/>
          <p:cNvSpPr/>
          <p:nvPr/>
        </p:nvSpPr>
        <p:spPr>
          <a:xfrm flipV="1">
            <a:off x="6744073" y="4597650"/>
            <a:ext cx="1656343" cy="623676"/>
          </a:xfrm>
          <a:prstGeom prst="corner">
            <a:avLst>
              <a:gd name="adj1" fmla="val 11752"/>
              <a:gd name="adj2" fmla="val 13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L-Şekli 19"/>
          <p:cNvSpPr/>
          <p:nvPr/>
        </p:nvSpPr>
        <p:spPr>
          <a:xfrm>
            <a:off x="6744073" y="5221328"/>
            <a:ext cx="1656343" cy="655944"/>
          </a:xfrm>
          <a:prstGeom prst="corner">
            <a:avLst>
              <a:gd name="adj1" fmla="val 11752"/>
              <a:gd name="adj2" fmla="val 13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3" name="Düz Bağlayıcı 22"/>
          <p:cNvCxnSpPr>
            <a:endCxn id="14" idx="3"/>
          </p:cNvCxnSpPr>
          <p:nvPr/>
        </p:nvCxnSpPr>
        <p:spPr>
          <a:xfrm>
            <a:off x="1775520" y="5301041"/>
            <a:ext cx="1707652" cy="0"/>
          </a:xfrm>
          <a:prstGeom prst="line">
            <a:avLst/>
          </a:prstGeom>
          <a:ln w="130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/>
          <p:nvPr/>
        </p:nvCxnSpPr>
        <p:spPr>
          <a:xfrm>
            <a:off x="3647728" y="4509120"/>
            <a:ext cx="0" cy="1944216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Düz Ok Bağlayıcısı 28"/>
          <p:cNvCxnSpPr>
            <a:endCxn id="15" idx="2"/>
          </p:cNvCxnSpPr>
          <p:nvPr/>
        </p:nvCxnSpPr>
        <p:spPr>
          <a:xfrm flipH="1">
            <a:off x="5123892" y="3592500"/>
            <a:ext cx="108012" cy="231477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/>
          <p:nvPr/>
        </p:nvCxnSpPr>
        <p:spPr>
          <a:xfrm>
            <a:off x="6960096" y="2981614"/>
            <a:ext cx="0" cy="971819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/>
          <p:nvPr/>
        </p:nvCxnSpPr>
        <p:spPr>
          <a:xfrm>
            <a:off x="7032104" y="4768546"/>
            <a:ext cx="0" cy="971819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Metin kutusu 34"/>
          <p:cNvSpPr txBox="1"/>
          <p:nvPr/>
        </p:nvSpPr>
        <p:spPr>
          <a:xfrm>
            <a:off x="8724292" y="2572824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Çıktı 1</a:t>
            </a:r>
          </a:p>
        </p:txBody>
      </p:sp>
      <p:sp>
        <p:nvSpPr>
          <p:cNvPr id="36" name="Metin kutusu 35"/>
          <p:cNvSpPr txBox="1"/>
          <p:nvPr/>
        </p:nvSpPr>
        <p:spPr>
          <a:xfrm>
            <a:off x="8702679" y="3823976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Çıktı 2</a:t>
            </a:r>
          </a:p>
        </p:txBody>
      </p:sp>
      <p:sp>
        <p:nvSpPr>
          <p:cNvPr id="37" name="Metin kutusu 36"/>
          <p:cNvSpPr txBox="1"/>
          <p:nvPr/>
        </p:nvSpPr>
        <p:spPr>
          <a:xfrm>
            <a:off x="8688288" y="4421842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Çıktı 3</a:t>
            </a:r>
          </a:p>
        </p:txBody>
      </p:sp>
      <p:sp>
        <p:nvSpPr>
          <p:cNvPr id="38" name="Metin kutusu 37"/>
          <p:cNvSpPr txBox="1"/>
          <p:nvPr/>
        </p:nvSpPr>
        <p:spPr>
          <a:xfrm>
            <a:off x="8688288" y="5670019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Çıktı 4</a:t>
            </a:r>
          </a:p>
        </p:txBody>
      </p:sp>
      <p:sp>
        <p:nvSpPr>
          <p:cNvPr id="39" name="Metin kutusu 38"/>
          <p:cNvSpPr txBox="1"/>
          <p:nvPr/>
        </p:nvSpPr>
        <p:spPr>
          <a:xfrm>
            <a:off x="8688288" y="6268670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Çıktı 5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6858362" y="2388158"/>
            <a:ext cx="1104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Başarı</a:t>
            </a:r>
          </a:p>
        </p:txBody>
      </p:sp>
      <p:sp>
        <p:nvSpPr>
          <p:cNvPr id="41" name="Metin kutusu 40"/>
          <p:cNvSpPr txBox="1"/>
          <p:nvPr/>
        </p:nvSpPr>
        <p:spPr>
          <a:xfrm>
            <a:off x="7086743" y="4302837"/>
            <a:ext cx="885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Başarı</a:t>
            </a:r>
          </a:p>
        </p:txBody>
      </p:sp>
      <p:sp>
        <p:nvSpPr>
          <p:cNvPr id="42" name="Metin kutusu 41"/>
          <p:cNvSpPr txBox="1"/>
          <p:nvPr/>
        </p:nvSpPr>
        <p:spPr>
          <a:xfrm>
            <a:off x="7086743" y="3748390"/>
            <a:ext cx="885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Hata</a:t>
            </a:r>
          </a:p>
        </p:txBody>
      </p:sp>
      <p:sp>
        <p:nvSpPr>
          <p:cNvPr id="43" name="Metin kutusu 42"/>
          <p:cNvSpPr txBox="1"/>
          <p:nvPr/>
        </p:nvSpPr>
        <p:spPr>
          <a:xfrm>
            <a:off x="7087708" y="5445223"/>
            <a:ext cx="885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Hata</a:t>
            </a:r>
          </a:p>
        </p:txBody>
      </p:sp>
      <p:sp>
        <p:nvSpPr>
          <p:cNvPr id="44" name="Metin kutusu 43"/>
          <p:cNvSpPr txBox="1"/>
          <p:nvPr/>
        </p:nvSpPr>
        <p:spPr>
          <a:xfrm>
            <a:off x="3647728" y="395343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Başarı</a:t>
            </a:r>
          </a:p>
        </p:txBody>
      </p:sp>
      <p:sp>
        <p:nvSpPr>
          <p:cNvPr id="45" name="Metin kutusu 44"/>
          <p:cNvSpPr txBox="1"/>
          <p:nvPr/>
        </p:nvSpPr>
        <p:spPr>
          <a:xfrm>
            <a:off x="5225263" y="2924944"/>
            <a:ext cx="1050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Başarı</a:t>
            </a:r>
          </a:p>
        </p:txBody>
      </p:sp>
      <p:sp>
        <p:nvSpPr>
          <p:cNvPr id="46" name="Metin kutusu 45"/>
          <p:cNvSpPr txBox="1"/>
          <p:nvPr/>
        </p:nvSpPr>
        <p:spPr>
          <a:xfrm>
            <a:off x="5413667" y="4791174"/>
            <a:ext cx="1050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Hata</a:t>
            </a:r>
          </a:p>
        </p:txBody>
      </p:sp>
      <p:sp>
        <p:nvSpPr>
          <p:cNvPr id="47" name="Metin kutusu 46"/>
          <p:cNvSpPr txBox="1"/>
          <p:nvPr/>
        </p:nvSpPr>
        <p:spPr>
          <a:xfrm>
            <a:off x="3791744" y="611164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Hata</a:t>
            </a:r>
          </a:p>
        </p:txBody>
      </p:sp>
      <p:cxnSp>
        <p:nvCxnSpPr>
          <p:cNvPr id="54" name="Düz Ok Bağlayıcısı 53"/>
          <p:cNvCxnSpPr/>
          <p:nvPr/>
        </p:nvCxnSpPr>
        <p:spPr>
          <a:xfrm>
            <a:off x="5403551" y="3547654"/>
            <a:ext cx="8384" cy="153753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Metin kutusu 57"/>
          <p:cNvSpPr txBox="1"/>
          <p:nvPr/>
        </p:nvSpPr>
        <p:spPr>
          <a:xfrm>
            <a:off x="1827560" y="4672170"/>
            <a:ext cx="1064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Başlatıcı Olay</a:t>
            </a:r>
          </a:p>
        </p:txBody>
      </p:sp>
    </p:spTree>
    <p:extLst>
      <p:ext uri="{BB962C8B-B14F-4D97-AF65-F5344CB8AC3E}">
        <p14:creationId xmlns:p14="http://schemas.microsoft.com/office/powerpoint/2010/main" val="369182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79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88" y="1522413"/>
            <a:ext cx="857250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9795" name="Text Box 5"/>
          <p:cNvSpPr txBox="1">
            <a:spLocks noChangeArrowheads="1"/>
          </p:cNvSpPr>
          <p:nvPr/>
        </p:nvSpPr>
        <p:spPr bwMode="auto">
          <a:xfrm>
            <a:off x="3867151" y="2368551"/>
            <a:ext cx="2462213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b="1"/>
              <a:t>Springler Sistem</a:t>
            </a:r>
          </a:p>
        </p:txBody>
      </p:sp>
      <p:sp>
        <p:nvSpPr>
          <p:cNvPr id="289796" name="Text Box 7"/>
          <p:cNvSpPr txBox="1">
            <a:spLocks noChangeArrowheads="1"/>
          </p:cNvSpPr>
          <p:nvPr/>
        </p:nvSpPr>
        <p:spPr bwMode="auto">
          <a:xfrm>
            <a:off x="2239964" y="2276476"/>
            <a:ext cx="1119187" cy="631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sz="1400" b="1"/>
              <a:t>Duman </a:t>
            </a:r>
          </a:p>
          <a:p>
            <a:pPr algn="ctr">
              <a:spcBef>
                <a:spcPct val="50000"/>
              </a:spcBef>
            </a:pPr>
            <a:r>
              <a:rPr lang="tr-TR" sz="1400" b="1"/>
              <a:t>Dedektörü</a:t>
            </a:r>
          </a:p>
        </p:txBody>
      </p:sp>
      <p:sp>
        <p:nvSpPr>
          <p:cNvPr id="289797" name="Text Box 8"/>
          <p:cNvSpPr txBox="1">
            <a:spLocks noChangeArrowheads="1"/>
          </p:cNvSpPr>
          <p:nvPr/>
        </p:nvSpPr>
        <p:spPr bwMode="auto">
          <a:xfrm>
            <a:off x="3098801" y="4221163"/>
            <a:ext cx="2462213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b="1">
                <a:solidFill>
                  <a:srgbClr val="FF0000"/>
                </a:solidFill>
              </a:rPr>
              <a:t>YANGIN BAŞLADI</a:t>
            </a:r>
          </a:p>
        </p:txBody>
      </p:sp>
      <p:sp>
        <p:nvSpPr>
          <p:cNvPr id="289798" name="Text Box 9"/>
          <p:cNvSpPr txBox="1">
            <a:spLocks noChangeArrowheads="1"/>
          </p:cNvSpPr>
          <p:nvPr/>
        </p:nvSpPr>
        <p:spPr bwMode="auto">
          <a:xfrm>
            <a:off x="7226301" y="2554289"/>
            <a:ext cx="1317625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b="1"/>
              <a:t>ALARM</a:t>
            </a:r>
          </a:p>
        </p:txBody>
      </p:sp>
      <p:sp>
        <p:nvSpPr>
          <p:cNvPr id="8" name="7 Dikdörtgen"/>
          <p:cNvSpPr/>
          <p:nvPr>
            <p:custDataLst>
              <p:tags r:id="rId1"/>
            </p:custDataLst>
          </p:nvPr>
        </p:nvSpPr>
        <p:spPr>
          <a:xfrm>
            <a:off x="2093106" y="802687"/>
            <a:ext cx="8072462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ÖRNEK OLAY AĞACI ANALİZİ</a:t>
            </a:r>
          </a:p>
        </p:txBody>
      </p:sp>
    </p:spTree>
    <p:extLst>
      <p:ext uri="{BB962C8B-B14F-4D97-AF65-F5344CB8AC3E}">
        <p14:creationId xmlns:p14="http://schemas.microsoft.com/office/powerpoint/2010/main" val="4103780407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45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474" name="Rectangle 2"/>
          <p:cNvSpPr>
            <a:spLocks noChangeArrowheads="1"/>
          </p:cNvSpPr>
          <p:nvPr/>
        </p:nvSpPr>
        <p:spPr bwMode="auto">
          <a:xfrm>
            <a:off x="2270126" y="4254500"/>
            <a:ext cx="379413" cy="228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475" name="AutoShape 3"/>
          <p:cNvSpPr>
            <a:spLocks noChangeArrowheads="1"/>
          </p:cNvSpPr>
          <p:nvPr/>
        </p:nvSpPr>
        <p:spPr bwMode="auto">
          <a:xfrm>
            <a:off x="3794125" y="3111500"/>
            <a:ext cx="228600" cy="228600"/>
          </a:xfrm>
          <a:prstGeom prst="octagon">
            <a:avLst>
              <a:gd name="adj" fmla="val 29287"/>
            </a:avLst>
          </a:prstGeom>
          <a:solidFill>
            <a:srgbClr val="FF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476" name="AutoShape 4"/>
          <p:cNvSpPr>
            <a:spLocks noChangeArrowheads="1"/>
          </p:cNvSpPr>
          <p:nvPr/>
        </p:nvSpPr>
        <p:spPr bwMode="auto">
          <a:xfrm>
            <a:off x="6156326" y="2044700"/>
            <a:ext cx="227013" cy="228600"/>
          </a:xfrm>
          <a:prstGeom prst="octagon">
            <a:avLst>
              <a:gd name="adj" fmla="val 29287"/>
            </a:avLst>
          </a:prstGeom>
          <a:solidFill>
            <a:srgbClr val="FF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477" name="AutoShape 5"/>
          <p:cNvSpPr>
            <a:spLocks noChangeArrowheads="1"/>
          </p:cNvSpPr>
          <p:nvPr/>
        </p:nvSpPr>
        <p:spPr bwMode="auto">
          <a:xfrm>
            <a:off x="6230939" y="4102100"/>
            <a:ext cx="230187" cy="228600"/>
          </a:xfrm>
          <a:prstGeom prst="octagon">
            <a:avLst>
              <a:gd name="adj" fmla="val 29287"/>
            </a:avLst>
          </a:prstGeom>
          <a:solidFill>
            <a:srgbClr val="FF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479" name="Line 7"/>
          <p:cNvSpPr>
            <a:spLocks noChangeShapeType="1"/>
          </p:cNvSpPr>
          <p:nvPr/>
        </p:nvSpPr>
        <p:spPr bwMode="auto">
          <a:xfrm flipV="1">
            <a:off x="2497138" y="3263900"/>
            <a:ext cx="0" cy="9906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0" name="Line 8"/>
          <p:cNvSpPr>
            <a:spLocks noChangeShapeType="1"/>
          </p:cNvSpPr>
          <p:nvPr/>
        </p:nvSpPr>
        <p:spPr bwMode="auto">
          <a:xfrm>
            <a:off x="2497139" y="3263900"/>
            <a:ext cx="129698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1" name="Line 9"/>
          <p:cNvSpPr>
            <a:spLocks noChangeShapeType="1"/>
          </p:cNvSpPr>
          <p:nvPr/>
        </p:nvSpPr>
        <p:spPr bwMode="auto">
          <a:xfrm>
            <a:off x="2497138" y="4483100"/>
            <a:ext cx="0" cy="16764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2" name="Line 10"/>
          <p:cNvSpPr>
            <a:spLocks noChangeShapeType="1"/>
          </p:cNvSpPr>
          <p:nvPr/>
        </p:nvSpPr>
        <p:spPr bwMode="auto">
          <a:xfrm flipV="1">
            <a:off x="2497139" y="6143626"/>
            <a:ext cx="5299075" cy="1587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3" name="Line 11"/>
          <p:cNvSpPr>
            <a:spLocks noChangeShapeType="1"/>
          </p:cNvSpPr>
          <p:nvPr/>
        </p:nvSpPr>
        <p:spPr bwMode="auto">
          <a:xfrm flipV="1">
            <a:off x="3946525" y="2197100"/>
            <a:ext cx="1588" cy="9144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4" name="Line 12"/>
          <p:cNvSpPr>
            <a:spLocks noChangeShapeType="1"/>
          </p:cNvSpPr>
          <p:nvPr/>
        </p:nvSpPr>
        <p:spPr bwMode="auto">
          <a:xfrm flipH="1">
            <a:off x="3929063" y="3340100"/>
            <a:ext cx="17462" cy="85883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5" name="Line 13"/>
          <p:cNvSpPr>
            <a:spLocks noChangeShapeType="1"/>
          </p:cNvSpPr>
          <p:nvPr/>
        </p:nvSpPr>
        <p:spPr bwMode="auto">
          <a:xfrm>
            <a:off x="3946525" y="2197100"/>
            <a:ext cx="2209800" cy="158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6" name="Text Box 14"/>
          <p:cNvSpPr txBox="1">
            <a:spLocks noChangeArrowheads="1"/>
          </p:cNvSpPr>
          <p:nvPr/>
        </p:nvSpPr>
        <p:spPr bwMode="auto">
          <a:xfrm>
            <a:off x="6588125" y="1268414"/>
            <a:ext cx="1066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EVET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487" name="Text Box 15"/>
          <p:cNvSpPr txBox="1">
            <a:spLocks noChangeArrowheads="1"/>
          </p:cNvSpPr>
          <p:nvPr/>
        </p:nvSpPr>
        <p:spPr bwMode="auto">
          <a:xfrm>
            <a:off x="2727325" y="5778500"/>
            <a:ext cx="1600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HAYIR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489" name="Line 17"/>
          <p:cNvSpPr>
            <a:spLocks noChangeShapeType="1"/>
          </p:cNvSpPr>
          <p:nvPr/>
        </p:nvSpPr>
        <p:spPr bwMode="auto">
          <a:xfrm>
            <a:off x="3946526" y="4178300"/>
            <a:ext cx="2284413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2" name="Line 20"/>
          <p:cNvSpPr>
            <a:spLocks noChangeShapeType="1"/>
          </p:cNvSpPr>
          <p:nvPr/>
        </p:nvSpPr>
        <p:spPr bwMode="auto">
          <a:xfrm flipV="1">
            <a:off x="6230938" y="1663700"/>
            <a:ext cx="0" cy="3810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3" name="Line 21"/>
          <p:cNvSpPr>
            <a:spLocks noChangeShapeType="1"/>
          </p:cNvSpPr>
          <p:nvPr/>
        </p:nvSpPr>
        <p:spPr bwMode="auto">
          <a:xfrm>
            <a:off x="6230938" y="2273300"/>
            <a:ext cx="0" cy="3810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4" name="Line 22"/>
          <p:cNvSpPr>
            <a:spLocks noChangeShapeType="1"/>
          </p:cNvSpPr>
          <p:nvPr/>
        </p:nvSpPr>
        <p:spPr bwMode="auto">
          <a:xfrm>
            <a:off x="6230939" y="1663700"/>
            <a:ext cx="144938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5" name="Line 23"/>
          <p:cNvSpPr>
            <a:spLocks noChangeShapeType="1"/>
          </p:cNvSpPr>
          <p:nvPr/>
        </p:nvSpPr>
        <p:spPr bwMode="auto">
          <a:xfrm>
            <a:off x="6230939" y="2654300"/>
            <a:ext cx="144938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6" name="Line 24"/>
          <p:cNvSpPr>
            <a:spLocks noChangeShapeType="1"/>
          </p:cNvSpPr>
          <p:nvPr/>
        </p:nvSpPr>
        <p:spPr bwMode="auto">
          <a:xfrm flipV="1">
            <a:off x="6307138" y="3721100"/>
            <a:ext cx="0" cy="3556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7" name="Line 25"/>
          <p:cNvSpPr>
            <a:spLocks noChangeShapeType="1"/>
          </p:cNvSpPr>
          <p:nvPr/>
        </p:nvSpPr>
        <p:spPr bwMode="auto">
          <a:xfrm>
            <a:off x="6307138" y="4330700"/>
            <a:ext cx="0" cy="3810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8" name="Line 26"/>
          <p:cNvSpPr>
            <a:spLocks noChangeShapeType="1"/>
          </p:cNvSpPr>
          <p:nvPr/>
        </p:nvSpPr>
        <p:spPr bwMode="auto">
          <a:xfrm>
            <a:off x="6307139" y="3721100"/>
            <a:ext cx="144938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9" name="Line 27"/>
          <p:cNvSpPr>
            <a:spLocks noChangeShapeType="1"/>
          </p:cNvSpPr>
          <p:nvPr/>
        </p:nvSpPr>
        <p:spPr bwMode="auto">
          <a:xfrm>
            <a:off x="6307139" y="4711700"/>
            <a:ext cx="144938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505" name="AutoShape 33"/>
          <p:cNvSpPr>
            <a:spLocks noChangeArrowheads="1"/>
          </p:cNvSpPr>
          <p:nvPr/>
        </p:nvSpPr>
        <p:spPr bwMode="auto">
          <a:xfrm>
            <a:off x="7680326" y="1511300"/>
            <a:ext cx="455613" cy="381000"/>
          </a:xfrm>
          <a:prstGeom prst="bevel">
            <a:avLst>
              <a:gd name="adj" fmla="val 1250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506" name="AutoShape 34"/>
          <p:cNvSpPr>
            <a:spLocks noChangeArrowheads="1"/>
          </p:cNvSpPr>
          <p:nvPr/>
        </p:nvSpPr>
        <p:spPr bwMode="auto">
          <a:xfrm>
            <a:off x="7680326" y="2425700"/>
            <a:ext cx="525463" cy="381000"/>
          </a:xfrm>
          <a:prstGeom prst="bevel">
            <a:avLst>
              <a:gd name="adj" fmla="val 1250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507" name="AutoShape 35"/>
          <p:cNvSpPr>
            <a:spLocks noChangeArrowheads="1"/>
          </p:cNvSpPr>
          <p:nvPr/>
        </p:nvSpPr>
        <p:spPr bwMode="auto">
          <a:xfrm>
            <a:off x="7756526" y="3568700"/>
            <a:ext cx="449263" cy="381000"/>
          </a:xfrm>
          <a:prstGeom prst="bevel">
            <a:avLst>
              <a:gd name="adj" fmla="val 1250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508" name="AutoShape 36"/>
          <p:cNvSpPr>
            <a:spLocks noChangeArrowheads="1"/>
          </p:cNvSpPr>
          <p:nvPr/>
        </p:nvSpPr>
        <p:spPr bwMode="auto">
          <a:xfrm>
            <a:off x="7756526" y="4483100"/>
            <a:ext cx="449263" cy="381000"/>
          </a:xfrm>
          <a:prstGeom prst="bevel">
            <a:avLst>
              <a:gd name="adj" fmla="val 1250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509" name="AutoShape 37"/>
          <p:cNvSpPr>
            <a:spLocks noChangeArrowheads="1"/>
          </p:cNvSpPr>
          <p:nvPr/>
        </p:nvSpPr>
        <p:spPr bwMode="auto">
          <a:xfrm>
            <a:off x="7726364" y="5927725"/>
            <a:ext cx="479425" cy="381000"/>
          </a:xfrm>
          <a:prstGeom prst="bevel">
            <a:avLst>
              <a:gd name="adj" fmla="val 1250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518" name="Text Box 46"/>
          <p:cNvSpPr txBox="1">
            <a:spLocks noChangeArrowheads="1"/>
          </p:cNvSpPr>
          <p:nvPr/>
        </p:nvSpPr>
        <p:spPr bwMode="auto">
          <a:xfrm>
            <a:off x="1524000" y="4175126"/>
            <a:ext cx="9842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YANGIN</a:t>
            </a:r>
          </a:p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BAŞLADI</a:t>
            </a:r>
          </a:p>
        </p:txBody>
      </p:sp>
      <p:sp>
        <p:nvSpPr>
          <p:cNvPr id="617519" name="Text Box 47"/>
          <p:cNvSpPr txBox="1">
            <a:spLocks noChangeArrowheads="1"/>
          </p:cNvSpPr>
          <p:nvPr/>
        </p:nvSpPr>
        <p:spPr bwMode="auto">
          <a:xfrm>
            <a:off x="4338638" y="1844675"/>
            <a:ext cx="1066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EVET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520" name="Text Box 48"/>
          <p:cNvSpPr txBox="1">
            <a:spLocks noChangeArrowheads="1"/>
          </p:cNvSpPr>
          <p:nvPr/>
        </p:nvSpPr>
        <p:spPr bwMode="auto">
          <a:xfrm>
            <a:off x="2873376" y="2997200"/>
            <a:ext cx="7604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EVET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521" name="Text Box 49"/>
          <p:cNvSpPr txBox="1">
            <a:spLocks noChangeArrowheads="1"/>
          </p:cNvSpPr>
          <p:nvPr/>
        </p:nvSpPr>
        <p:spPr bwMode="auto">
          <a:xfrm>
            <a:off x="6518275" y="3357564"/>
            <a:ext cx="1066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EVET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522" name="Text Box 50"/>
          <p:cNvSpPr txBox="1">
            <a:spLocks noChangeArrowheads="1"/>
          </p:cNvSpPr>
          <p:nvPr/>
        </p:nvSpPr>
        <p:spPr bwMode="auto">
          <a:xfrm>
            <a:off x="4338638" y="3716339"/>
            <a:ext cx="1600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HAYIR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523" name="Text Box 51"/>
          <p:cNvSpPr txBox="1">
            <a:spLocks noChangeArrowheads="1"/>
          </p:cNvSpPr>
          <p:nvPr/>
        </p:nvSpPr>
        <p:spPr bwMode="auto">
          <a:xfrm>
            <a:off x="6535738" y="4221164"/>
            <a:ext cx="1600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HAYIR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524" name="Text Box 52"/>
          <p:cNvSpPr txBox="1">
            <a:spLocks noChangeArrowheads="1"/>
          </p:cNvSpPr>
          <p:nvPr/>
        </p:nvSpPr>
        <p:spPr bwMode="auto">
          <a:xfrm>
            <a:off x="6518275" y="2276475"/>
            <a:ext cx="1600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HAYIR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525" name="Text Box 53"/>
          <p:cNvSpPr txBox="1">
            <a:spLocks noChangeArrowheads="1"/>
          </p:cNvSpPr>
          <p:nvPr/>
        </p:nvSpPr>
        <p:spPr bwMode="auto">
          <a:xfrm>
            <a:off x="2579689" y="404813"/>
            <a:ext cx="1125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YANGIN DEDEKTÖRÜ ALGILADI</a:t>
            </a:r>
          </a:p>
        </p:txBody>
      </p:sp>
      <p:sp>
        <p:nvSpPr>
          <p:cNvPr id="617526" name="Text Box 54"/>
          <p:cNvSpPr txBox="1">
            <a:spLocks noChangeArrowheads="1"/>
          </p:cNvSpPr>
          <p:nvPr/>
        </p:nvSpPr>
        <p:spPr bwMode="auto">
          <a:xfrm>
            <a:off x="4549775" y="404813"/>
            <a:ext cx="11255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YANGIN ALARMI ÇALIŞTI</a:t>
            </a:r>
          </a:p>
        </p:txBody>
      </p:sp>
      <p:sp>
        <p:nvSpPr>
          <p:cNvPr id="617527" name="Text Box 55"/>
          <p:cNvSpPr txBox="1">
            <a:spLocks noChangeArrowheads="1"/>
          </p:cNvSpPr>
          <p:nvPr/>
        </p:nvSpPr>
        <p:spPr bwMode="auto">
          <a:xfrm>
            <a:off x="6307139" y="404813"/>
            <a:ext cx="1125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SPRİNGLER SİSTEM ÇALIŞTI</a:t>
            </a:r>
          </a:p>
        </p:txBody>
      </p:sp>
      <p:sp>
        <p:nvSpPr>
          <p:cNvPr id="617528" name="Text Box 56"/>
          <p:cNvSpPr txBox="1">
            <a:spLocks noChangeArrowheads="1"/>
          </p:cNvSpPr>
          <p:nvPr/>
        </p:nvSpPr>
        <p:spPr bwMode="auto">
          <a:xfrm>
            <a:off x="8205789" y="1458913"/>
            <a:ext cx="1125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Düşük Oranda Zarar</a:t>
            </a:r>
          </a:p>
        </p:txBody>
      </p:sp>
      <p:sp>
        <p:nvSpPr>
          <p:cNvPr id="617529" name="Text Box 57"/>
          <p:cNvSpPr txBox="1">
            <a:spLocks noChangeArrowheads="1"/>
          </p:cNvSpPr>
          <p:nvPr/>
        </p:nvSpPr>
        <p:spPr bwMode="auto">
          <a:xfrm>
            <a:off x="8277225" y="2205038"/>
            <a:ext cx="22494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Büyük Oranda Zarar ve Muhtemel İnsan Kaybı (İnsanların büyük kısmının acil çıkıştan çıkabileceği var sayılmıştır.)</a:t>
            </a:r>
          </a:p>
        </p:txBody>
      </p:sp>
      <p:sp>
        <p:nvSpPr>
          <p:cNvPr id="617530" name="Text Box 58"/>
          <p:cNvSpPr txBox="1">
            <a:spLocks noChangeArrowheads="1"/>
          </p:cNvSpPr>
          <p:nvPr/>
        </p:nvSpPr>
        <p:spPr bwMode="auto">
          <a:xfrm>
            <a:off x="8205788" y="3357563"/>
            <a:ext cx="16891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Düşük Oranda Zarar, Dumandan Etkilenme ve Islak İnsanlar</a:t>
            </a:r>
          </a:p>
        </p:txBody>
      </p:sp>
      <p:sp>
        <p:nvSpPr>
          <p:cNvPr id="617531" name="Text Box 59"/>
          <p:cNvSpPr txBox="1">
            <a:spLocks noChangeArrowheads="1"/>
          </p:cNvSpPr>
          <p:nvPr/>
        </p:nvSpPr>
        <p:spPr bwMode="auto">
          <a:xfrm>
            <a:off x="8277226" y="4437063"/>
            <a:ext cx="1687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Büyük Oranda Zarar ve İnsan Kaybı</a:t>
            </a:r>
          </a:p>
        </p:txBody>
      </p:sp>
      <p:sp>
        <p:nvSpPr>
          <p:cNvPr id="617532" name="Text Box 60"/>
          <p:cNvSpPr txBox="1">
            <a:spLocks noChangeArrowheads="1"/>
          </p:cNvSpPr>
          <p:nvPr/>
        </p:nvSpPr>
        <p:spPr bwMode="auto">
          <a:xfrm>
            <a:off x="8347076" y="5876925"/>
            <a:ext cx="1687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Büyük Oranda Zarar ve İnsan Kaybı</a:t>
            </a:r>
          </a:p>
        </p:txBody>
      </p:sp>
      <p:sp>
        <p:nvSpPr>
          <p:cNvPr id="290861" name="WordArt 61"/>
          <p:cNvSpPr>
            <a:spLocks noChangeArrowheads="1" noChangeShapeType="1" noTextEdit="1"/>
          </p:cNvSpPr>
          <p:nvPr>
            <p:custDataLst>
              <p:tags r:id="rId1"/>
            </p:custDataLst>
          </p:nvPr>
        </p:nvSpPr>
        <p:spPr bwMode="auto">
          <a:xfrm>
            <a:off x="8135938" y="0"/>
            <a:ext cx="2392362" cy="908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ÖRNEK </a:t>
            </a:r>
          </a:p>
          <a:p>
            <a:pPr algn="ctr"/>
            <a:r>
              <a:rPr lang="tr-TR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OLAY AĞACI ANALİZİ</a:t>
            </a:r>
          </a:p>
        </p:txBody>
      </p:sp>
    </p:spTree>
    <p:extLst>
      <p:ext uri="{BB962C8B-B14F-4D97-AF65-F5344CB8AC3E}">
        <p14:creationId xmlns:p14="http://schemas.microsoft.com/office/powerpoint/2010/main" val="4168535205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7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7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7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7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7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7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7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7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7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7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7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7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7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7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7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7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7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7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7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7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7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7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17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7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7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17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17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17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7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17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17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17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17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17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17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7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17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17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17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17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17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17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17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17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17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17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17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17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17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17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17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17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17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17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17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617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617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17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17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617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617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617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617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617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617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617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617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17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617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617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617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617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617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617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617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617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617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617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474" grpId="0" animBg="1"/>
      <p:bldP spid="617475" grpId="0" animBg="1"/>
      <p:bldP spid="617476" grpId="0" animBg="1"/>
      <p:bldP spid="617477" grpId="0" animBg="1"/>
      <p:bldP spid="617479" grpId="0" animBg="1"/>
      <p:bldP spid="617480" grpId="0" animBg="1"/>
      <p:bldP spid="617481" grpId="0" animBg="1"/>
      <p:bldP spid="617482" grpId="0" animBg="1"/>
      <p:bldP spid="617483" grpId="0" animBg="1"/>
      <p:bldP spid="617484" grpId="0" animBg="1"/>
      <p:bldP spid="617485" grpId="0" animBg="1"/>
      <p:bldP spid="617486" grpId="0"/>
      <p:bldP spid="617487" grpId="0"/>
      <p:bldP spid="617489" grpId="0" animBg="1"/>
      <p:bldP spid="617492" grpId="0" animBg="1"/>
      <p:bldP spid="617493" grpId="0" animBg="1"/>
      <p:bldP spid="617494" grpId="0" animBg="1"/>
      <p:bldP spid="617495" grpId="0" animBg="1"/>
      <p:bldP spid="617496" grpId="0" animBg="1"/>
      <p:bldP spid="617497" grpId="0" animBg="1"/>
      <p:bldP spid="617498" grpId="0" animBg="1"/>
      <p:bldP spid="617499" grpId="0" animBg="1"/>
      <p:bldP spid="617505" grpId="0" animBg="1"/>
      <p:bldP spid="617506" grpId="0" animBg="1"/>
      <p:bldP spid="617507" grpId="0" animBg="1"/>
      <p:bldP spid="617508" grpId="0" animBg="1"/>
      <p:bldP spid="617509" grpId="0" animBg="1"/>
      <p:bldP spid="617518" grpId="0"/>
      <p:bldP spid="617519" grpId="0"/>
      <p:bldP spid="617520" grpId="0"/>
      <p:bldP spid="617521" grpId="0"/>
      <p:bldP spid="617522" grpId="0"/>
      <p:bldP spid="617523" grpId="0"/>
      <p:bldP spid="617524" grpId="0"/>
      <p:bldP spid="617525" grpId="0"/>
      <p:bldP spid="617526" grpId="0"/>
      <p:bldP spid="617527" grpId="0"/>
      <p:bldP spid="617528" grpId="0"/>
      <p:bldP spid="617529" grpId="0"/>
      <p:bldP spid="617530" grpId="0"/>
      <p:bldP spid="617531" grpId="0"/>
      <p:bldP spid="6175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Soru:</a:t>
            </a:r>
            <a:endParaRPr lang="tr-TR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Aşağıdakilerden</a:t>
            </a:r>
            <a:r>
              <a:rPr lang="en-US" sz="2800" dirty="0" smtClean="0"/>
              <a:t> </a:t>
            </a:r>
            <a:r>
              <a:rPr lang="en-US" sz="2800" dirty="0" err="1" smtClean="0"/>
              <a:t>hangisi</a:t>
            </a:r>
            <a:r>
              <a:rPr lang="en-US" sz="2800" dirty="0" smtClean="0"/>
              <a:t> risk </a:t>
            </a:r>
            <a:r>
              <a:rPr lang="en-US" sz="2800" dirty="0" err="1" smtClean="0"/>
              <a:t>değerlendirmesi</a:t>
            </a:r>
            <a:r>
              <a:rPr lang="en-US" sz="2800" dirty="0" smtClean="0"/>
              <a:t> </a:t>
            </a:r>
            <a:r>
              <a:rPr lang="en-US" sz="2800" dirty="0" err="1" smtClean="0"/>
              <a:t>metodlarından</a:t>
            </a:r>
            <a:r>
              <a:rPr lang="en-US" sz="2800" dirty="0" smtClean="0"/>
              <a:t> </a:t>
            </a:r>
            <a:r>
              <a:rPr lang="en-US" sz="2800" dirty="0" err="1" smtClean="0"/>
              <a:t>değildir</a:t>
            </a:r>
            <a:r>
              <a:rPr lang="en-US" sz="2800" dirty="0" smtClean="0"/>
              <a:t>?</a:t>
            </a:r>
          </a:p>
          <a:p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Olay </a:t>
            </a:r>
            <a:r>
              <a:rPr lang="en-US" sz="2800" dirty="0" err="1" smtClean="0"/>
              <a:t>ağacı</a:t>
            </a:r>
            <a:r>
              <a:rPr lang="en-US" sz="2800" dirty="0" smtClean="0"/>
              <a:t> </a:t>
            </a:r>
            <a:r>
              <a:rPr lang="en-US" sz="2800" dirty="0" err="1" smtClean="0"/>
              <a:t>analizi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Risk </a:t>
            </a:r>
            <a:r>
              <a:rPr lang="en-US" sz="2800" dirty="0" err="1" smtClean="0"/>
              <a:t>kültürü</a:t>
            </a:r>
            <a:r>
              <a:rPr lang="en-US" sz="2800" dirty="0" smtClean="0"/>
              <a:t> </a:t>
            </a:r>
            <a:r>
              <a:rPr lang="en-US" sz="2800" dirty="0" err="1" smtClean="0"/>
              <a:t>analizi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 smtClean="0"/>
              <a:t>Neden</a:t>
            </a:r>
            <a:r>
              <a:rPr lang="en-US" sz="2800" dirty="0" smtClean="0"/>
              <a:t> </a:t>
            </a:r>
            <a:r>
              <a:rPr lang="en-US" sz="2800" dirty="0" err="1" smtClean="0"/>
              <a:t>sonuç</a:t>
            </a:r>
            <a:r>
              <a:rPr lang="en-US" sz="2800" dirty="0" smtClean="0"/>
              <a:t> </a:t>
            </a:r>
            <a:r>
              <a:rPr lang="en-US" sz="2800" dirty="0" err="1" smtClean="0"/>
              <a:t>analizi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 smtClean="0"/>
              <a:t>Olursa</a:t>
            </a:r>
            <a:r>
              <a:rPr lang="en-US" sz="2800" dirty="0" smtClean="0"/>
              <a:t> ne </a:t>
            </a:r>
            <a:r>
              <a:rPr lang="en-US" sz="2800" dirty="0" err="1" smtClean="0"/>
              <a:t>olur</a:t>
            </a:r>
            <a:r>
              <a:rPr lang="en-US" sz="2800" dirty="0" smtClean="0"/>
              <a:t> (What if?</a:t>
            </a:r>
            <a:r>
              <a:rPr lang="en-US" sz="2800" dirty="0"/>
              <a:t>)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893736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9127437-DF35-4844-95BB-5B83209E21C5}&quot;/&gt;&lt;filename val=&quot;D:\Users\ETHEM\AppData\Local\Temp\PR\data\asimages\{D9127437-DF35-4844-95BB-5B83209E21C5}.png&quot;/&gt;&lt;hasEffects val=&quot;1&quot;/&gt;&lt;left val=&quot;160.56&quot;/&gt;&lt;top val=&quot;-1.44&quot;/&gt;&lt;width val=&quot;383.76&quot;/&gt;&lt;height val=&quot;505.92&quot;/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C94AFDD-4FB3-4B98-81D5-877D1DF581EA}&quot;/&gt;&lt;filename val=&quot;D:\Users\ETHEM\AppData\Local\Temp\PR\data\asimages\{DC94AFDD-4FB3-4B98-81D5-877D1DF581EA}.png&quot;/&gt;&lt;hasEffects val=&quot;1&quot;/&gt;&lt;left val=&quot;-16.56&quot;/&gt;&lt;top val=&quot;-9.12&quot;/&gt;&lt;width val=&quot;656.16&quot;/&gt;&lt;height val=&quot;63.6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20F85ED-61F8-4C1D-9BFA-4C50992C5AEC}&quot;/&gt;&lt;filename val=&quot;D:\Users\ETHEM\AppData\Local\Temp\PR\data\asimages\{820F85ED-61F8-4C1D-9BFA-4C50992C5AEC}.png&quot;/&gt;&lt;hasEffects val=&quot;1&quot;/&gt;&lt;left val=&quot;519.84&quot;/&gt;&lt;top val=&quot;-0.72&quot;/&gt;&lt;width val=&quot;193.92&quot;/&gt;&lt;height val=&quot;77.0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668</Words>
  <Application>Microsoft Office PowerPoint</Application>
  <PresentationFormat>Widescreen</PresentationFormat>
  <Paragraphs>182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Times New Roman</vt:lpstr>
      <vt:lpstr>Wingdings 2</vt:lpstr>
      <vt:lpstr>Office Theme</vt:lpstr>
      <vt:lpstr>PowerPoint Presentation</vt:lpstr>
      <vt:lpstr>PowerPoint Presentation</vt:lpstr>
      <vt:lpstr>Hata Ağacı Analizi </vt:lpstr>
      <vt:lpstr>PowerPoint Presentation</vt:lpstr>
      <vt:lpstr>PowerPoint Presentation</vt:lpstr>
      <vt:lpstr>Olay Ağacı Kavramı</vt:lpstr>
      <vt:lpstr>PowerPoint Presentation</vt:lpstr>
      <vt:lpstr>PowerPoint Presentation</vt:lpstr>
      <vt:lpstr>Soru:</vt:lpstr>
      <vt:lpstr>Soru:</vt:lpstr>
      <vt:lpstr>Soru 5</vt:lpstr>
      <vt:lpstr>Soru 6</vt:lpstr>
      <vt:lpstr>Soru 7</vt:lpstr>
      <vt:lpstr>PowerPoint Presentation</vt:lpstr>
      <vt:lpstr>PowerPoint Presentation</vt:lpstr>
      <vt:lpstr>PowerPoint Presentation</vt:lpstr>
      <vt:lpstr>Soru 25</vt:lpstr>
      <vt:lpstr>Soru 30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Elif</dc:creator>
  <cp:lastModifiedBy>Review</cp:lastModifiedBy>
  <cp:revision>110</cp:revision>
  <dcterms:created xsi:type="dcterms:W3CDTF">2018-10-02T08:05:55Z</dcterms:created>
  <dcterms:modified xsi:type="dcterms:W3CDTF">2020-05-07T11:51:53Z</dcterms:modified>
</cp:coreProperties>
</file>