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23.xml" ContentType="application/vnd.openxmlformats-officedocument.presentationml.slide+xml"/>
  <Override PartName="/ppt/viewProps.xml" ContentType="application/vnd.openxmlformats-officedocument.presentationml.viewProps+xml"/>
  <Override PartName="/ppt/slides/slide18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17.xml" Id="rId18" /><Relationship Type="http://schemas.openxmlformats.org/officeDocument/2006/relationships/slide" Target="/ppt/slides/slide20.xml" Id="rId21" /><Relationship Type="http://schemas.openxmlformats.org/officeDocument/2006/relationships/tableStyles" Target="/ppt/tableStyles.xml" Id="rId63" /><Relationship Type="http://schemas.openxmlformats.org/officeDocument/2006/relationships/slide" Target="/ppt/slides/slide23.xml" Id="rId24" /><Relationship Type="http://schemas.openxmlformats.org/officeDocument/2006/relationships/viewProps" Target="/ppt/viewProps.xml" Id="rId61" /><Relationship Type="http://schemas.openxmlformats.org/officeDocument/2006/relationships/slide" Target="/ppt/slides/slide18.xml" Id="rId19" /><Relationship Type="http://schemas.openxmlformats.org/officeDocument/2006/relationships/slide" Target="/ppt/slides/slide21.xml" Id="rId22" /><Relationship Type="http://schemas.openxmlformats.org/officeDocument/2006/relationships/slide" Target="/ppt/slides/slide24.xml" Id="rId25" /><Relationship Type="http://schemas.openxmlformats.org/officeDocument/2006/relationships/notesMaster" Target="/ppt/notesMasters/notesMaster1.xml" Id="rId59" /><Relationship Type="http://schemas.openxmlformats.org/officeDocument/2006/relationships/slide" Target="/ppt/slides/slide19.xml" Id="rId20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22.xml" Id="rId23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063751" y="1484313"/>
            <a:ext cx="6335713" cy="4525962"/>
          </a:xfrm>
        </p:spPr>
        <p:txBody>
          <a:bodyPr/>
          <a:lstStyle/>
          <a:p>
            <a:pPr algn="just"/>
            <a:r>
              <a:rPr lang="tr-TR" altLang="tr-TR" sz="2200"/>
              <a:t>Detection of estrus by observation is not as easy as it is in cows.</a:t>
            </a:r>
          </a:p>
          <a:p>
            <a:pPr algn="just"/>
            <a:r>
              <a:rPr lang="tr-TR" altLang="tr-TR" sz="2200"/>
              <a:t>The most distinct sign of sheep in estrus; </a:t>
            </a:r>
            <a:r>
              <a:rPr lang="tr-TR" altLang="tr-TR" sz="2200" b="1"/>
              <a:t>smelling rams scrotum </a:t>
            </a:r>
            <a:r>
              <a:rPr lang="tr-TR" altLang="tr-TR" sz="2200"/>
              <a:t>and </a:t>
            </a:r>
            <a:r>
              <a:rPr lang="tr-TR" altLang="tr-TR" sz="2200" b="1"/>
              <a:t>standing in front of the ram.</a:t>
            </a:r>
          </a:p>
          <a:p>
            <a:pPr algn="just"/>
            <a:r>
              <a:rPr lang="tr-TR" altLang="tr-TR" sz="2200"/>
              <a:t>Other than these; restlessness,</a:t>
            </a:r>
            <a:r>
              <a:rPr lang="tr-TR" altLang="tr-TR" sz="2200" b="1"/>
              <a:t> tail wagging, vulvar swelling and edema, </a:t>
            </a:r>
            <a:r>
              <a:rPr lang="tr-TR" altLang="tr-TR" sz="2200"/>
              <a:t>open cervix and sometimes a cervical originated mucous discharge may be observed throughout estrus.</a:t>
            </a:r>
          </a:p>
          <a:p>
            <a:pPr algn="just"/>
            <a:r>
              <a:rPr lang="tr-TR" altLang="tr-TR" sz="2200"/>
              <a:t>Usage of </a:t>
            </a:r>
            <a:r>
              <a:rPr lang="tr-TR" altLang="tr-TR" sz="2200" b="1"/>
              <a:t>teaser ram </a:t>
            </a:r>
            <a:r>
              <a:rPr lang="tr-TR" altLang="tr-TR" sz="2200"/>
              <a:t>is needed for correct detection of estrus. </a:t>
            </a:r>
          </a:p>
        </p:txBody>
      </p:sp>
      <p:sp>
        <p:nvSpPr>
          <p:cNvPr id="72707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528502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28776"/>
            <a:ext cx="748982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 Metaestrus</a:t>
            </a:r>
          </a:p>
          <a:p>
            <a:pPr algn="just"/>
            <a:r>
              <a:rPr lang="tr-TR" altLang="tr-TR"/>
              <a:t>Lasts 2 days.</a:t>
            </a:r>
          </a:p>
          <a:p>
            <a:pPr algn="just"/>
            <a:r>
              <a:rPr lang="tr-TR" altLang="tr-TR"/>
              <a:t>is considered to be the phase in which </a:t>
            </a:r>
            <a:r>
              <a:rPr lang="tr-TR" altLang="tr-TR" b="1"/>
              <a:t>corpus luteum </a:t>
            </a:r>
            <a:r>
              <a:rPr lang="tr-TR" altLang="tr-TR"/>
              <a:t>is formed. </a:t>
            </a:r>
            <a:endParaRPr lang="tr-TR" altLang="tr-TR" b="1"/>
          </a:p>
          <a:p>
            <a:pPr algn="just"/>
            <a:r>
              <a:rPr lang="tr-TR" altLang="tr-TR" b="1"/>
              <a:t>Corpus Luteum </a:t>
            </a:r>
            <a:r>
              <a:rPr lang="tr-TR" altLang="tr-TR"/>
              <a:t>is active and </a:t>
            </a:r>
            <a:r>
              <a:rPr lang="tr-TR" altLang="tr-TR" b="1"/>
              <a:t>progesterone</a:t>
            </a:r>
            <a:r>
              <a:rPr lang="tr-TR" altLang="tr-TR"/>
              <a:t> release is initiated.</a:t>
            </a:r>
          </a:p>
        </p:txBody>
      </p:sp>
      <p:sp>
        <p:nvSpPr>
          <p:cNvPr id="73731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3081159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Diestrus</a:t>
            </a:r>
          </a:p>
          <a:p>
            <a:pPr algn="just"/>
            <a:r>
              <a:rPr lang="tr-TR" altLang="tr-TR" sz="2200"/>
              <a:t>is the longest phase of the cycle and lasts </a:t>
            </a:r>
            <a:r>
              <a:rPr lang="tr-TR" altLang="tr-TR" sz="2200" b="1"/>
              <a:t>10-12 days.</a:t>
            </a:r>
            <a:endParaRPr lang="tr-TR" altLang="tr-TR" sz="2200"/>
          </a:p>
          <a:p>
            <a:pPr algn="just"/>
            <a:r>
              <a:rPr lang="tr-TR" altLang="tr-TR" sz="2200"/>
              <a:t>With the effect of </a:t>
            </a:r>
            <a:r>
              <a:rPr lang="tr-TR" altLang="tr-TR" sz="2200" b="1"/>
              <a:t>progesterone </a:t>
            </a:r>
            <a:r>
              <a:rPr lang="tr-TR" altLang="tr-TR" sz="2200"/>
              <a:t>secreted from </a:t>
            </a:r>
            <a:r>
              <a:rPr lang="tr-TR" altLang="tr-TR" sz="2200" b="1"/>
              <a:t>Corpus Luteum uterine milk </a:t>
            </a:r>
            <a:r>
              <a:rPr lang="tr-TR" altLang="tr-TR" sz="2200"/>
              <a:t>is secreted from the uterine glands and it prepares the uterus for gestation.</a:t>
            </a:r>
          </a:p>
          <a:p>
            <a:pPr algn="just"/>
            <a:r>
              <a:rPr lang="tr-TR" altLang="tr-TR" sz="2200"/>
              <a:t>If there a viable embryo does not exist by day 13, </a:t>
            </a:r>
            <a:r>
              <a:rPr lang="tr-TR" altLang="tr-TR" sz="2200" b="1"/>
              <a:t>corpus luteum </a:t>
            </a:r>
            <a:r>
              <a:rPr lang="tr-TR" altLang="tr-TR" sz="2200"/>
              <a:t>begins regressing with the effect of </a:t>
            </a:r>
            <a:r>
              <a:rPr lang="tr-TR" altLang="tr-TR" sz="2200" b="1"/>
              <a:t>PGF</a:t>
            </a:r>
            <a:r>
              <a:rPr lang="tr-TR" altLang="tr-TR" sz="2200" b="1" baseline="-20000"/>
              <a:t>2</a:t>
            </a:r>
            <a:r>
              <a:rPr lang="tr-TR" altLang="tr-TR" sz="2200" b="1">
                <a:sym typeface="Symbol" panose="05050102010706020507" pitchFamily="18" charset="2"/>
              </a:rPr>
              <a:t> </a:t>
            </a:r>
            <a:r>
              <a:rPr lang="tr-TR" altLang="tr-TR" sz="2200">
                <a:sym typeface="Symbol" panose="05050102010706020507" pitchFamily="18" charset="2"/>
              </a:rPr>
              <a:t>secreted from the uterus.</a:t>
            </a:r>
            <a:endParaRPr lang="tr-TR" altLang="tr-TR" sz="2200" b="1"/>
          </a:p>
        </p:txBody>
      </p:sp>
      <p:sp>
        <p:nvSpPr>
          <p:cNvPr id="74755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3039232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4" y="1557338"/>
            <a:ext cx="69119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 Anestrus</a:t>
            </a:r>
          </a:p>
          <a:p>
            <a:pPr algn="just">
              <a:buFontTx/>
              <a:buNone/>
            </a:pPr>
            <a:r>
              <a:rPr lang="tr-TR" altLang="tr-TR"/>
              <a:t>   is the </a:t>
            </a:r>
            <a:r>
              <a:rPr lang="tr-TR" altLang="tr-TR" b="1"/>
              <a:t>sexual rest </a:t>
            </a:r>
            <a:r>
              <a:rPr lang="tr-TR" altLang="tr-TR"/>
              <a:t>period of sheep and lasts from mid-winter to mid-summer in the nothern hemisphere.</a:t>
            </a:r>
          </a:p>
        </p:txBody>
      </p:sp>
      <p:sp>
        <p:nvSpPr>
          <p:cNvPr id="75779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2136280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Sexual Cycle in Goats</a:t>
            </a:r>
          </a:p>
        </p:txBody>
      </p:sp>
      <p:sp>
        <p:nvSpPr>
          <p:cNvPr id="7680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/>
            <a:r>
              <a:rPr lang="tr-TR" altLang="tr-TR" sz="1900"/>
              <a:t>Goats reach; </a:t>
            </a:r>
            <a:r>
              <a:rPr lang="tr-TR" altLang="tr-TR" sz="1900" b="1"/>
              <a:t>puberty</a:t>
            </a:r>
            <a:r>
              <a:rPr lang="tr-TR" altLang="tr-TR" sz="1900"/>
              <a:t> at approximately </a:t>
            </a:r>
            <a:r>
              <a:rPr lang="tr-TR" altLang="tr-TR" sz="1900" b="1"/>
              <a:t>6-9 months </a:t>
            </a:r>
            <a:r>
              <a:rPr lang="tr-TR" altLang="tr-TR" sz="1900"/>
              <a:t>of age and </a:t>
            </a:r>
            <a:r>
              <a:rPr lang="tr-TR" altLang="tr-TR" sz="1900" b="1"/>
              <a:t>breeding age </a:t>
            </a:r>
            <a:r>
              <a:rPr lang="tr-TR" altLang="tr-TR" sz="1900"/>
              <a:t>at </a:t>
            </a:r>
            <a:r>
              <a:rPr lang="tr-TR" altLang="tr-TR" sz="1900" b="1"/>
              <a:t>9-15 months </a:t>
            </a:r>
            <a:r>
              <a:rPr lang="tr-TR" altLang="tr-TR" sz="1900"/>
              <a:t>of age.</a:t>
            </a:r>
          </a:p>
          <a:p>
            <a:pPr algn="just"/>
            <a:r>
              <a:rPr lang="tr-TR" altLang="tr-TR" sz="1900"/>
              <a:t>In goats, which are among the </a:t>
            </a:r>
            <a:r>
              <a:rPr lang="tr-TR" altLang="tr-TR" sz="1900" b="1"/>
              <a:t>seasonally polyestric </a:t>
            </a:r>
            <a:r>
              <a:rPr lang="tr-TR" altLang="tr-TR" sz="1900"/>
              <a:t>animals, the onset of sexual activity is related to </a:t>
            </a:r>
            <a:r>
              <a:rPr lang="tr-TR" altLang="tr-TR" sz="1900" b="1"/>
              <a:t>daylight length.</a:t>
            </a:r>
            <a:endParaRPr lang="tr-TR" altLang="tr-TR" sz="1900"/>
          </a:p>
          <a:p>
            <a:pPr algn="just"/>
            <a:r>
              <a:rPr lang="tr-TR" altLang="tr-TR" sz="1900"/>
              <a:t>The reduction of light exposure with the day length decrease results in increasing the </a:t>
            </a:r>
            <a:r>
              <a:rPr lang="tr-TR" altLang="tr-TR" sz="1900" b="1"/>
              <a:t>melatonin </a:t>
            </a:r>
            <a:r>
              <a:rPr lang="tr-TR" altLang="tr-TR" sz="1900"/>
              <a:t>release from the </a:t>
            </a:r>
            <a:r>
              <a:rPr lang="tr-TR" altLang="tr-TR" sz="1900" b="1"/>
              <a:t>pineal gland.</a:t>
            </a:r>
            <a:endParaRPr lang="tr-TR" altLang="tr-TR" sz="1900"/>
          </a:p>
          <a:p>
            <a:pPr algn="just"/>
            <a:r>
              <a:rPr lang="tr-TR" altLang="tr-TR" sz="1900"/>
              <a:t>Increase of blood melatonin level stimulates </a:t>
            </a:r>
            <a:r>
              <a:rPr lang="tr-TR" altLang="tr-TR" sz="1900" b="1"/>
              <a:t>GnRH </a:t>
            </a:r>
            <a:r>
              <a:rPr lang="tr-TR" altLang="tr-TR" sz="1900"/>
              <a:t>release from the hypothelamus and the increased GnRH release stimulates </a:t>
            </a:r>
            <a:r>
              <a:rPr lang="tr-TR" altLang="tr-TR" sz="1900" b="1"/>
              <a:t>FSH </a:t>
            </a:r>
            <a:r>
              <a:rPr lang="tr-TR" altLang="tr-TR" sz="1900"/>
              <a:t>release by affecting the frontal lobe of hypophysis.</a:t>
            </a:r>
          </a:p>
          <a:p>
            <a:pPr algn="just"/>
            <a:r>
              <a:rPr lang="tr-TR" altLang="tr-TR" sz="1900"/>
              <a:t>FSH travels to the ovaries through blood and initiates follicular developments.</a:t>
            </a:r>
          </a:p>
        </p:txBody>
      </p:sp>
    </p:spTree>
    <p:extLst>
      <p:ext uri="{BB962C8B-B14F-4D97-AF65-F5344CB8AC3E}">
        <p14:creationId xmlns:p14="http://schemas.microsoft.com/office/powerpoint/2010/main" val="2050517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803525" y="1600201"/>
            <a:ext cx="61722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/>
              <a:t>Sexual cycle phases in goats:</a:t>
            </a:r>
          </a:p>
          <a:p>
            <a:pPr algn="just">
              <a:buFontTx/>
              <a:buNone/>
            </a:pPr>
            <a:endParaRPr lang="tr-TR" altLang="tr-TR"/>
          </a:p>
          <a:p>
            <a:pPr algn="just"/>
            <a:r>
              <a:rPr lang="tr-TR" altLang="tr-TR"/>
              <a:t>Proestrus      (2-3 days)</a:t>
            </a:r>
          </a:p>
          <a:p>
            <a:pPr algn="just"/>
            <a:r>
              <a:rPr lang="tr-TR" altLang="tr-TR"/>
              <a:t>Estrus           (36-48 hours)</a:t>
            </a:r>
          </a:p>
          <a:p>
            <a:pPr algn="just"/>
            <a:r>
              <a:rPr lang="tr-TR" altLang="tr-TR"/>
              <a:t>Metaestrus  (2 days)</a:t>
            </a:r>
          </a:p>
          <a:p>
            <a:pPr algn="just"/>
            <a:r>
              <a:rPr lang="tr-TR" altLang="tr-TR"/>
              <a:t>Diestrus        (14-16 days)</a:t>
            </a:r>
          </a:p>
          <a:p>
            <a:pPr algn="just"/>
            <a:r>
              <a:rPr lang="tr-TR" altLang="tr-TR"/>
              <a:t>Anestrus       (seasonal) </a:t>
            </a:r>
          </a:p>
          <a:p>
            <a:endParaRPr lang="tr-TR" altLang="tr-TR"/>
          </a:p>
        </p:txBody>
      </p:sp>
      <p:sp>
        <p:nvSpPr>
          <p:cNvPr id="7782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3729772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4087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/>
              <a:t>    </a:t>
            </a:r>
            <a:r>
              <a:rPr lang="tr-TR" altLang="tr-TR" b="1"/>
              <a:t>Proestrus</a:t>
            </a:r>
          </a:p>
          <a:p>
            <a:pPr algn="just"/>
            <a:r>
              <a:rPr lang="tr-TR" altLang="tr-TR"/>
              <a:t>Lasts approximately 2-3 days.</a:t>
            </a:r>
          </a:p>
          <a:p>
            <a:pPr algn="just"/>
            <a:r>
              <a:rPr lang="tr-TR" altLang="tr-TR"/>
              <a:t>is more active when compared to sheep, the buck starts to show interest to the sheep. </a:t>
            </a:r>
          </a:p>
        </p:txBody>
      </p:sp>
      <p:sp>
        <p:nvSpPr>
          <p:cNvPr id="7885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3345360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 Estrus</a:t>
            </a:r>
          </a:p>
          <a:p>
            <a:pPr algn="just"/>
            <a:r>
              <a:rPr lang="tr-TR" altLang="tr-TR" sz="2000"/>
              <a:t>Lasts approximately </a:t>
            </a:r>
            <a:r>
              <a:rPr lang="tr-TR" altLang="tr-TR" sz="2000" b="1"/>
              <a:t>36-48 hours.</a:t>
            </a:r>
            <a:endParaRPr lang="tr-TR" altLang="tr-TR" sz="2000"/>
          </a:p>
          <a:p>
            <a:pPr algn="just"/>
            <a:r>
              <a:rPr lang="tr-TR" altLang="tr-TR" sz="2000"/>
              <a:t>Signs observed; </a:t>
            </a:r>
            <a:r>
              <a:rPr lang="tr-TR" altLang="tr-TR" sz="2000" b="1"/>
              <a:t>vocalization, restlessness, vulvar swelling, redness, mucous discharge, tail wagging, decrease in apetite, reduction in lactation yield, frequent urination </a:t>
            </a:r>
            <a:r>
              <a:rPr lang="tr-TR" altLang="tr-TR" sz="2000"/>
              <a:t>and </a:t>
            </a:r>
            <a:r>
              <a:rPr lang="tr-TR" altLang="tr-TR" sz="2000" b="1"/>
              <a:t>defecation </a:t>
            </a:r>
            <a:r>
              <a:rPr lang="tr-TR" altLang="tr-TR" sz="2000"/>
              <a:t>and </a:t>
            </a:r>
            <a:r>
              <a:rPr lang="tr-TR" altLang="tr-TR" sz="2000" b="1"/>
              <a:t>smelling genital areas of other goats and bucks.</a:t>
            </a:r>
          </a:p>
          <a:p>
            <a:pPr algn="just"/>
            <a:r>
              <a:rPr lang="tr-TR" altLang="tr-TR" sz="2000"/>
              <a:t>Behaviour of goat in estrus is evident when there is a </a:t>
            </a:r>
            <a:r>
              <a:rPr lang="tr-TR" altLang="tr-TR" sz="2000" b="1"/>
              <a:t>buck</a:t>
            </a:r>
            <a:r>
              <a:rPr lang="tr-TR" altLang="tr-TR" sz="2000"/>
              <a:t> and the distinct sign is smelling buck’s testicles.</a:t>
            </a:r>
            <a:endParaRPr lang="tr-TR" altLang="tr-TR" sz="2000" b="1"/>
          </a:p>
          <a:p>
            <a:pPr algn="just"/>
            <a:r>
              <a:rPr lang="tr-TR" altLang="tr-TR" sz="2000"/>
              <a:t>Usage of </a:t>
            </a:r>
            <a:r>
              <a:rPr lang="tr-TR" altLang="tr-TR" sz="2000" b="1"/>
              <a:t>teaser buck </a:t>
            </a:r>
            <a:r>
              <a:rPr lang="tr-TR" altLang="tr-TR" sz="2000"/>
              <a:t>is needed for correct detection of estrus. </a:t>
            </a:r>
          </a:p>
          <a:p>
            <a:pPr algn="just"/>
            <a:r>
              <a:rPr lang="tr-TR" altLang="tr-TR" sz="2000" b="1"/>
              <a:t>Ovulation</a:t>
            </a:r>
            <a:r>
              <a:rPr lang="tr-TR" altLang="tr-TR" sz="2000"/>
              <a:t> occurs closer to the end of estrus.</a:t>
            </a:r>
          </a:p>
          <a:p>
            <a:pPr algn="just"/>
            <a:endParaRPr lang="tr-TR" altLang="tr-TR" sz="2000"/>
          </a:p>
        </p:txBody>
      </p:sp>
      <p:sp>
        <p:nvSpPr>
          <p:cNvPr id="7987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1673594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