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96" r:id="rId5"/>
    <p:sldId id="260" r:id="rId6"/>
    <p:sldId id="263" r:id="rId7"/>
    <p:sldId id="302" r:id="rId8"/>
    <p:sldId id="303" r:id="rId9"/>
    <p:sldId id="304" r:id="rId10"/>
    <p:sldId id="305" r:id="rId11"/>
    <p:sldId id="301" r:id="rId12"/>
  </p:sldIdLst>
  <p:sldSz cx="12192000" cy="6858000"/>
  <p:notesSz cx="6858000" cy="9144000"/>
  <p:custShowLst>
    <p:custShow name="Özel Gösteri 1" id="0">
      <p:sldLst>
        <p:sld r:id="rId2"/>
        <p:sld r:id="rId3"/>
        <p:sld r:id="rId4"/>
        <p:sld r:id="rId5"/>
        <p:sld r:id="rId6"/>
        <p:sld r:id="rId7"/>
      </p:sldLst>
    </p:custShow>
  </p:custShowLst>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p:scale>
          <a:sx n="60" d="100"/>
          <a:sy n="60" d="100"/>
        </p:scale>
        <p:origin x="-1614" y="-6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3887256460"/>
      </p:ext>
    </p:extLst>
  </p:cSld>
  <p:clrMapOvr>
    <a:masterClrMapping/>
  </p:clrMapOvr>
  <p:transition>
    <p:pull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3638390429"/>
      </p:ext>
    </p:extLst>
  </p:cSld>
  <p:clrMapOvr>
    <a:masterClrMapping/>
  </p:clrMapOvr>
  <p:transition>
    <p:pull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240032324"/>
      </p:ext>
    </p:extLst>
  </p:cSld>
  <p:clrMapOvr>
    <a:masterClrMapping/>
  </p:clrMapOvr>
  <p:transition>
    <p:pull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866813312"/>
      </p:ext>
    </p:extLst>
  </p:cSld>
  <p:clrMapOvr>
    <a:masterClrMapping/>
  </p:clrMapOvr>
  <p:transition>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2898761468"/>
      </p:ext>
    </p:extLst>
  </p:cSld>
  <p:clrMapOvr>
    <a:masterClrMapping/>
  </p:clrMapOvr>
  <p:transition>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479785321"/>
      </p:ext>
    </p:extLst>
  </p:cSld>
  <p:clrMapOvr>
    <a:masterClrMapping/>
  </p:clrMapOvr>
  <p:transition>
    <p:pull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193621743"/>
      </p:ext>
    </p:extLst>
  </p:cSld>
  <p:clrMapOvr>
    <a:masterClrMapping/>
  </p:clrMapOvr>
  <p:transition>
    <p:pull di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10165775"/>
      </p:ext>
    </p:extLst>
  </p:cSld>
  <p:clrMapOvr>
    <a:masterClrMapping/>
  </p:clrMapOvr>
  <p:transition>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441612752"/>
      </p:ext>
    </p:extLst>
  </p:cSld>
  <p:clrMapOvr>
    <a:masterClrMapping/>
  </p:clrMapOvr>
  <p:transition>
    <p:pull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191962364"/>
      </p:ext>
    </p:extLst>
  </p:cSld>
  <p:clrMapOvr>
    <a:masterClrMapping/>
  </p:clrMapOvr>
  <p:transition>
    <p:pull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206922613"/>
      </p:ext>
    </p:extLst>
  </p:cSld>
  <p:clrMapOvr>
    <a:masterClrMapping/>
  </p:clrMapOvr>
  <p:transition>
    <p:pull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791692506"/>
      </p:ext>
    </p:extLst>
  </p:cSld>
  <p:clrMapOvr>
    <a:masterClrMapping/>
  </p:clrMapOvr>
  <p:transition>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532718843"/>
      </p:ext>
    </p:extLst>
  </p:cSld>
  <p:clrMapOvr>
    <a:masterClrMapping/>
  </p:clrMapOvr>
  <p:transition>
    <p:pull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1267345616"/>
      </p:ext>
    </p:extLst>
  </p:cSld>
  <p:clrMapOvr>
    <a:masterClrMapping/>
  </p:clrMapOvr>
  <p:transition>
    <p:pull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3313226164"/>
      </p:ext>
    </p:extLst>
  </p:cSld>
  <p:clrMapOvr>
    <a:masterClrMapping/>
  </p:clrMapOvr>
  <p:transition>
    <p:pull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963722515"/>
      </p:ext>
    </p:extLst>
  </p:cSld>
  <p:clrMapOvr>
    <a:masterClrMapping/>
  </p:clrMapOvr>
  <p:transition>
    <p:pull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598384D-4D17-46E4-A28C-0078A9D33403}" type="datetimeFigureOut">
              <a:rPr lang="tr-TR" smtClean="0"/>
              <a:pPr/>
              <a:t>18.11.2021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FB3973B-C548-487D-8C9B-393A63F81E70}" type="slidenum">
              <a:rPr lang="tr-TR" smtClean="0"/>
              <a:pPr/>
              <a:t>‹#›</a:t>
            </a:fld>
            <a:endParaRPr lang="tr-TR"/>
          </a:p>
        </p:txBody>
      </p:sp>
    </p:spTree>
    <p:extLst>
      <p:ext uri="{BB962C8B-B14F-4D97-AF65-F5344CB8AC3E}">
        <p14:creationId xmlns:p14="http://schemas.microsoft.com/office/powerpoint/2010/main" xmlns="" val="26189944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ransition>
    <p:pull dir="d"/>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algn="r"/>
            <a:r>
              <a:rPr lang="tr-TR" sz="3200" dirty="0" smtClean="0"/>
              <a:t>YETİŞKİN PSİKİYATRİK BOZUKLUKLARI I</a:t>
            </a:r>
            <a:endParaRPr lang="tr-TR" sz="3200" dirty="0"/>
          </a:p>
        </p:txBody>
      </p:sp>
      <p:sp>
        <p:nvSpPr>
          <p:cNvPr id="3" name="Alt Başlık 2"/>
          <p:cNvSpPr>
            <a:spLocks noGrp="1"/>
          </p:cNvSpPr>
          <p:nvPr>
            <p:ph type="subTitle" idx="1"/>
          </p:nvPr>
        </p:nvSpPr>
        <p:spPr>
          <a:xfrm>
            <a:off x="2289668" y="4777379"/>
            <a:ext cx="8915399" cy="1126283"/>
          </a:xfrm>
        </p:spPr>
        <p:txBody>
          <a:bodyPr>
            <a:normAutofit/>
          </a:bodyPr>
          <a:lstStyle/>
          <a:p>
            <a:pPr algn="r"/>
            <a:r>
              <a:rPr lang="tr-TR" dirty="0" smtClean="0"/>
              <a:t>Münevver ERYALÇIN</a:t>
            </a:r>
            <a:endParaRPr lang="tr-TR" dirty="0"/>
          </a:p>
        </p:txBody>
      </p:sp>
    </p:spTree>
    <p:extLst>
      <p:ext uri="{BB962C8B-B14F-4D97-AF65-F5344CB8AC3E}">
        <p14:creationId xmlns:p14="http://schemas.microsoft.com/office/powerpoint/2010/main" xmlns="" val="3241225869"/>
      </p:ext>
    </p:extLst>
  </p:cSld>
  <p:clrMapOvr>
    <a:masterClrMapping/>
  </p:clrMapOvr>
  <p:transition>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677917"/>
            <a:ext cx="8915400" cy="5233305"/>
          </a:xfrm>
        </p:spPr>
        <p:txBody>
          <a:bodyPr>
            <a:normAutofit/>
          </a:bodyPr>
          <a:lstStyle/>
          <a:p>
            <a:r>
              <a:rPr lang="tr-TR" sz="2800" dirty="0" err="1" smtClean="0"/>
              <a:t>Rezidüel</a:t>
            </a:r>
            <a:r>
              <a:rPr lang="tr-TR" sz="2800" dirty="0" smtClean="0"/>
              <a:t> aşama (tortu aşaması): Bu aşamada, hasta tedavi süreciyle birlikte daha stabil bir durum sergiler. Hasta </a:t>
            </a:r>
            <a:r>
              <a:rPr lang="tr-TR" sz="2800" dirty="0" err="1" smtClean="0"/>
              <a:t>psikotik</a:t>
            </a:r>
            <a:r>
              <a:rPr lang="tr-TR" sz="2800" dirty="0" smtClean="0"/>
              <a:t> belirtiler göstermeyebilir ancak tuhaf davranışları devam edebilir ve bilişsel işlevsizlik ve düşük enerji gibi negatif belirtiler gösterebilir.</a:t>
            </a:r>
          </a:p>
        </p:txBody>
      </p:sp>
    </p:spTree>
  </p:cSld>
  <p:clrMapOvr>
    <a:masterClrMapping/>
  </p:clrMapOvr>
  <p:transition>
    <p:pull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Kaynakça</a:t>
            </a:r>
          </a:p>
          <a:p>
            <a:r>
              <a:rPr lang="tr-TR" dirty="0" err="1" smtClean="0"/>
              <a:t>Akgül</a:t>
            </a:r>
            <a:r>
              <a:rPr lang="tr-TR" dirty="0" smtClean="0"/>
              <a:t> Gök, F. (2018). Şizofreni tanısı olan bireylerin ebeveynlerinin yaşantılarının güçlendirme yaklaşımı çerçevesinde incelenmesi. </a:t>
            </a:r>
            <a:r>
              <a:rPr lang="tr-TR" smtClean="0"/>
              <a:t>Ankara Üniversitesi, Ankara.</a:t>
            </a:r>
            <a:endParaRPr lang="tr-TR" dirty="0" smtClean="0"/>
          </a:p>
        </p:txBody>
      </p:sp>
    </p:spTree>
  </p:cSld>
  <p:clrMapOvr>
    <a:masterClrMapping/>
  </p:clrMapOvr>
  <p:transition>
    <p:pull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37360" y="625643"/>
            <a:ext cx="9767252" cy="5971100"/>
          </a:xfrm>
        </p:spPr>
        <p:txBody>
          <a:bodyPr>
            <a:normAutofit/>
          </a:bodyPr>
          <a:lstStyle/>
          <a:p>
            <a:pPr>
              <a:lnSpc>
                <a:spcPct val="150000"/>
              </a:lnSpc>
            </a:pPr>
            <a:r>
              <a:rPr lang="tr-TR" sz="3200" dirty="0" smtClean="0"/>
              <a:t>ŞİZOFRENİ</a:t>
            </a:r>
          </a:p>
          <a:p>
            <a:r>
              <a:rPr lang="tr-TR" sz="3200" dirty="0" smtClean="0"/>
              <a:t>Şizofreni; bireyin, duygu, düşünce ve davranışlarında değişikliklere neden olan ve bu durumun bireyin hem kendi yaşamını hem de çevresindeki bireylerin yaşamını büyük ölçüde etkilediği ruhsal bir hastalıktır (Çam ve Dülgerler, 2006; Lee ve ark., 2005; </a:t>
            </a:r>
            <a:r>
              <a:rPr lang="tr-TR" sz="3200" dirty="0" err="1" smtClean="0"/>
              <a:t>Öztürk</a:t>
            </a:r>
            <a:r>
              <a:rPr lang="tr-TR" sz="3200" dirty="0" smtClean="0"/>
              <a:t> ve </a:t>
            </a:r>
            <a:r>
              <a:rPr lang="tr-TR" sz="3200" dirty="0" err="1" smtClean="0"/>
              <a:t>Uluşahin</a:t>
            </a:r>
            <a:r>
              <a:rPr lang="tr-TR" sz="3200" dirty="0" smtClean="0"/>
              <a:t>, 2011).</a:t>
            </a:r>
            <a:endParaRPr lang="tr-TR" sz="3200" dirty="0"/>
          </a:p>
        </p:txBody>
      </p:sp>
    </p:spTree>
    <p:extLst>
      <p:ext uri="{BB962C8B-B14F-4D97-AF65-F5344CB8AC3E}">
        <p14:creationId xmlns:p14="http://schemas.microsoft.com/office/powerpoint/2010/main" xmlns="" val="4224528011"/>
      </p:ext>
    </p:extLst>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2390503" y="1410789"/>
            <a:ext cx="9114109" cy="4500433"/>
          </a:xfrm>
        </p:spPr>
        <p:txBody>
          <a:bodyPr>
            <a:normAutofit/>
          </a:bodyPr>
          <a:lstStyle/>
          <a:p>
            <a:r>
              <a:rPr lang="tr-TR" sz="3200" dirty="0" smtClean="0"/>
              <a:t>Şizofreni hastalığının nedeni tam olarak bilinmemesine rağmen şizofreni,biyolojik yatkınlık ve bireyin maruz kaldığı çevresel etkenlerin etkileşimi sonucu ortaya çıkan bir ruhsal hastalık olarak bilinmektedir. Başka bir ifadeyle şizofreni, gelişimin ilk dönemlerindeki çevresel stresörler ve genetik yatkınlığın bir sonucu olarak ortaya çıkmaktadır.</a:t>
            </a:r>
            <a:endParaRPr lang="tr-TR" sz="3200" dirty="0"/>
          </a:p>
        </p:txBody>
      </p:sp>
    </p:spTree>
    <p:extLst>
      <p:ext uri="{BB962C8B-B14F-4D97-AF65-F5344CB8AC3E}">
        <p14:creationId xmlns:p14="http://schemas.microsoft.com/office/powerpoint/2010/main" xmlns="" val="2242693622"/>
      </p:ext>
    </p:extLst>
  </p:cSld>
  <p:clrMapOvr>
    <a:masterClrMapping/>
  </p:clrMapOvr>
  <p:transition>
    <p:pull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842211"/>
            <a:ext cx="8915400" cy="5069011"/>
          </a:xfrm>
        </p:spPr>
        <p:txBody>
          <a:bodyPr>
            <a:normAutofit/>
          </a:bodyPr>
          <a:lstStyle/>
          <a:p>
            <a:r>
              <a:rPr lang="tr-TR" sz="3200" dirty="0" smtClean="0"/>
              <a:t>Yaşamın ilerleyen dönemlerindeki çevresel faktörler, ya beyne zarar </a:t>
            </a:r>
            <a:r>
              <a:rPr lang="tr-TR" sz="3200" dirty="0" err="1" smtClean="0"/>
              <a:t>verrmekte</a:t>
            </a:r>
            <a:r>
              <a:rPr lang="tr-TR" sz="3200" dirty="0" smtClean="0"/>
              <a:t> ve böylece şizofreni riskini artırmakta; ya da genetik ya da </a:t>
            </a:r>
            <a:r>
              <a:rPr lang="tr-TR" sz="3200" dirty="0" err="1" smtClean="0"/>
              <a:t>nöro</a:t>
            </a:r>
            <a:r>
              <a:rPr lang="tr-TR" sz="3200" dirty="0" smtClean="0"/>
              <a:t>-gelişimsel bozuklukların dışavurumunu azaltmakta ve böylece şizofreni riskini azaltmaktadır. Her ne kadar şizofreni hastalığının nedeni tam olarak bilinmese de </a:t>
            </a:r>
            <a:r>
              <a:rPr lang="tr-TR" sz="3200" dirty="0" err="1" smtClean="0"/>
              <a:t>klinisyenler</a:t>
            </a:r>
            <a:r>
              <a:rPr lang="tr-TR" sz="3200" dirty="0" smtClean="0"/>
              <a:t> ve araştırmacılar son dönemde –stres-yatkınlık- modeline ağırlık vermektedir.</a:t>
            </a:r>
            <a:endParaRPr lang="tr-TR" sz="3200" dirty="0"/>
          </a:p>
        </p:txBody>
      </p:sp>
    </p:spTree>
  </p:cSld>
  <p:clrMapOvr>
    <a:masterClrMapping/>
  </p:clrMapOvr>
  <p:transition>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721895"/>
            <a:ext cx="8915400" cy="5189327"/>
          </a:xfrm>
        </p:spPr>
        <p:txBody>
          <a:bodyPr>
            <a:normAutofit/>
          </a:bodyPr>
          <a:lstStyle/>
          <a:p>
            <a:r>
              <a:rPr lang="tr-TR" sz="2800" dirty="0" smtClean="0"/>
              <a:t>Bu modele göre bireyin hastalığa yatkınlığı olabilmekte ve stresli çevre koşulları hastalık semptomlarının gelişmesine neden olabilmektedir. Biyolojik unsurlar, genetik etkenler, beyin yapısındaki farklılaşma ve değişikliklerdir (</a:t>
            </a:r>
            <a:r>
              <a:rPr lang="tr-TR" sz="2800" dirty="0" err="1" smtClean="0"/>
              <a:t>Upadhyay</a:t>
            </a:r>
            <a:r>
              <a:rPr lang="tr-TR" sz="2800" dirty="0" smtClean="0"/>
              <a:t>, 2015; Kültür ve ark., 2007).</a:t>
            </a:r>
            <a:endParaRPr lang="tr-TR" sz="2800" dirty="0"/>
          </a:p>
        </p:txBody>
      </p:sp>
    </p:spTree>
    <p:extLst>
      <p:ext uri="{BB962C8B-B14F-4D97-AF65-F5344CB8AC3E}">
        <p14:creationId xmlns:p14="http://schemas.microsoft.com/office/powerpoint/2010/main" xmlns="" val="2710355515"/>
      </p:ext>
    </p:extLst>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endParaRPr lang="tr-TR" dirty="0"/>
          </a:p>
        </p:txBody>
      </p:sp>
      <p:sp>
        <p:nvSpPr>
          <p:cNvPr id="3" name="İçerik Yer Tutucusu 2"/>
          <p:cNvSpPr>
            <a:spLocks noGrp="1"/>
          </p:cNvSpPr>
          <p:nvPr>
            <p:ph idx="1"/>
          </p:nvPr>
        </p:nvSpPr>
        <p:spPr>
          <a:xfrm>
            <a:off x="2589212" y="862149"/>
            <a:ext cx="8915400" cy="5049073"/>
          </a:xfrm>
        </p:spPr>
        <p:txBody>
          <a:bodyPr>
            <a:normAutofit fontScale="92500" lnSpcReduction="10000"/>
          </a:bodyPr>
          <a:lstStyle/>
          <a:p>
            <a:r>
              <a:rPr lang="tr-TR" sz="3200" dirty="0" smtClean="0"/>
              <a:t>Köroğlu (2001) çok boyutlu bir hastalık olan şizofreninin, ortaya çıkma nedenin çeşitlilik gösterdiğini belirtmiş ve şizofreni ile ilişkili bazı faktörleri şu şekilde sıralamıştır;</a:t>
            </a:r>
          </a:p>
          <a:p>
            <a:r>
              <a:rPr lang="tr-TR" sz="3200" dirty="0" smtClean="0"/>
              <a:t> </a:t>
            </a:r>
            <a:r>
              <a:rPr lang="tr-TR" sz="3200" dirty="0" err="1" smtClean="0"/>
              <a:t>Nörofizyolojik</a:t>
            </a:r>
            <a:r>
              <a:rPr lang="tr-TR" sz="3200" dirty="0" smtClean="0"/>
              <a:t> değişiklikler,</a:t>
            </a:r>
          </a:p>
          <a:p>
            <a:r>
              <a:rPr lang="tr-TR" sz="3200" dirty="0" smtClean="0"/>
              <a:t> </a:t>
            </a:r>
            <a:r>
              <a:rPr lang="tr-TR" sz="3200" dirty="0" err="1" smtClean="0"/>
              <a:t>Nörokimyasal</a:t>
            </a:r>
            <a:r>
              <a:rPr lang="tr-TR" sz="3200" dirty="0" smtClean="0"/>
              <a:t> değişiklikler,</a:t>
            </a:r>
          </a:p>
          <a:p>
            <a:r>
              <a:rPr lang="tr-TR" sz="3200" dirty="0" smtClean="0"/>
              <a:t> Beyindeki yapısal değişiklikler,</a:t>
            </a:r>
          </a:p>
          <a:p>
            <a:r>
              <a:rPr lang="tr-TR" sz="3200" dirty="0" smtClean="0"/>
              <a:t> Endokrin faktörler,</a:t>
            </a:r>
          </a:p>
          <a:p>
            <a:r>
              <a:rPr lang="tr-TR" sz="3200" dirty="0" smtClean="0"/>
              <a:t> Genetik faktörler,</a:t>
            </a:r>
          </a:p>
          <a:p>
            <a:r>
              <a:rPr lang="tr-TR" sz="3200" dirty="0" smtClean="0"/>
              <a:t> </a:t>
            </a:r>
            <a:r>
              <a:rPr lang="tr-TR" sz="3200" dirty="0" err="1" smtClean="0"/>
              <a:t>İmmün</a:t>
            </a:r>
            <a:r>
              <a:rPr lang="tr-TR" sz="3200" dirty="0" smtClean="0"/>
              <a:t> ve </a:t>
            </a:r>
            <a:r>
              <a:rPr lang="tr-TR" sz="3200" dirty="0" err="1" smtClean="0"/>
              <a:t>viral</a:t>
            </a:r>
            <a:r>
              <a:rPr lang="tr-TR" sz="3200" dirty="0" smtClean="0"/>
              <a:t> faktörler.</a:t>
            </a:r>
            <a:endParaRPr lang="tr-TR" sz="3200" dirty="0"/>
          </a:p>
        </p:txBody>
      </p:sp>
    </p:spTree>
    <p:extLst>
      <p:ext uri="{BB962C8B-B14F-4D97-AF65-F5344CB8AC3E}">
        <p14:creationId xmlns:p14="http://schemas.microsoft.com/office/powerpoint/2010/main" xmlns="" val="2691285580"/>
      </p:ext>
    </p:extLst>
  </p:cSld>
  <p:clrMapOvr>
    <a:masterClrMapping/>
  </p:clrMapOvr>
  <p:transition>
    <p:pull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986589"/>
            <a:ext cx="8915400" cy="4924633"/>
          </a:xfrm>
        </p:spPr>
        <p:txBody>
          <a:bodyPr>
            <a:normAutofit fontScale="92500" lnSpcReduction="10000"/>
          </a:bodyPr>
          <a:lstStyle/>
          <a:p>
            <a:r>
              <a:rPr lang="tr-TR" sz="2800" dirty="0" smtClean="0"/>
              <a:t>Şizofrenide semptomlar, negatif ve pozitif olarak ele alınmaktadır. Pozitif semptomlar, sanrı, halüsinasyon, düşünce bozuklukları, tuhaf davranışlar ve kişinin benlik algısındaki değişimi içermektedir. Negatif semptomlar ise sosyal geri çekilmeyi, depresyonu, motivasyonda azalmayı, duygulanım </a:t>
            </a:r>
            <a:r>
              <a:rPr lang="tr-TR" sz="2800" dirty="0" err="1" smtClean="0"/>
              <a:t>küntlüğünü</a:t>
            </a:r>
            <a:r>
              <a:rPr lang="tr-TR" sz="2800" dirty="0" smtClean="0"/>
              <a:t>, ilgisizliği, hayattan zevk almamayı ve dikkat dağınıklığını kapsamaktadır. </a:t>
            </a:r>
          </a:p>
          <a:p>
            <a:r>
              <a:rPr lang="tr-TR" sz="2800" dirty="0" smtClean="0"/>
              <a:t>Bu semptomlar her ne kadar ilaçla düzenlenmeye çalışılsa da tamamen iyileşme gibi bir durum mümkün olmamaktadır (</a:t>
            </a:r>
            <a:r>
              <a:rPr lang="tr-TR" sz="2800" dirty="0" err="1" smtClean="0"/>
              <a:t>Glynn</a:t>
            </a:r>
            <a:r>
              <a:rPr lang="tr-TR" sz="2800" dirty="0" smtClean="0"/>
              <a:t>, 2012; </a:t>
            </a:r>
            <a:r>
              <a:rPr lang="tr-TR" sz="2800" dirty="0" err="1" smtClean="0"/>
              <a:t>McCann</a:t>
            </a:r>
            <a:r>
              <a:rPr lang="tr-TR" sz="2800" dirty="0" smtClean="0"/>
              <a:t> ve </a:t>
            </a:r>
            <a:r>
              <a:rPr lang="tr-TR" sz="2800" dirty="0" err="1" smtClean="0"/>
              <a:t>Clancy</a:t>
            </a:r>
            <a:r>
              <a:rPr lang="tr-TR" sz="2800" dirty="0" smtClean="0"/>
              <a:t>, 1996).</a:t>
            </a:r>
            <a:endParaRPr lang="tr-TR" sz="2800" dirty="0"/>
          </a:p>
        </p:txBody>
      </p:sp>
    </p:spTree>
  </p:cSld>
  <p:clrMapOvr>
    <a:masterClrMapping/>
  </p:clrMapOvr>
  <p:transition>
    <p:pull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649705"/>
            <a:ext cx="8915400" cy="5261517"/>
          </a:xfrm>
        </p:spPr>
        <p:txBody>
          <a:bodyPr>
            <a:normAutofit/>
          </a:bodyPr>
          <a:lstStyle/>
          <a:p>
            <a:r>
              <a:rPr lang="tr-TR" sz="2800" dirty="0" smtClean="0"/>
              <a:t>Şizofreninin üç aşaması bulunmaktadır (</a:t>
            </a:r>
            <a:r>
              <a:rPr lang="tr-TR" sz="2800" dirty="0" err="1" smtClean="0"/>
              <a:t>Veague</a:t>
            </a:r>
            <a:r>
              <a:rPr lang="tr-TR" sz="2800" dirty="0" smtClean="0"/>
              <a:t>, 2007; </a:t>
            </a:r>
            <a:r>
              <a:rPr lang="tr-TR" sz="2800" dirty="0" err="1" smtClean="0"/>
              <a:t>akt</a:t>
            </a:r>
            <a:r>
              <a:rPr lang="tr-TR" sz="2800" dirty="0" smtClean="0"/>
              <a:t>. </a:t>
            </a:r>
            <a:r>
              <a:rPr lang="tr-TR" sz="2800" dirty="0" err="1" smtClean="0"/>
              <a:t>Kamal</a:t>
            </a:r>
            <a:r>
              <a:rPr lang="tr-TR" sz="2800" dirty="0" smtClean="0"/>
              <a:t>, 2013): </a:t>
            </a:r>
          </a:p>
          <a:p>
            <a:r>
              <a:rPr lang="tr-TR" sz="2800" dirty="0" smtClean="0"/>
              <a:t>Ön belirti aşaması, akut ve </a:t>
            </a:r>
            <a:r>
              <a:rPr lang="tr-TR" sz="2800" dirty="0" err="1" smtClean="0"/>
              <a:t>rezidüel</a:t>
            </a:r>
            <a:r>
              <a:rPr lang="tr-TR" sz="2800" dirty="0" smtClean="0"/>
              <a:t> (tortu) aşama.</a:t>
            </a:r>
          </a:p>
          <a:p>
            <a:r>
              <a:rPr lang="tr-TR" sz="2800" dirty="0" smtClean="0"/>
              <a:t>Ön belirti aşaması: Bu aşamada bireyin günlük rutinlerinde motivasyon kaybı ve kendine yabancılaşma görülmektedir. Bu belirtiler genellikle erken çocukluk döneminde gözlemlenir.</a:t>
            </a:r>
            <a:endParaRPr lang="tr-TR" sz="2800" dirty="0"/>
          </a:p>
        </p:txBody>
      </p:sp>
    </p:spTree>
  </p:cSld>
  <p:clrMapOvr>
    <a:masterClrMapping/>
  </p:clrMapOvr>
  <p:transition>
    <p:pull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697832"/>
            <a:ext cx="8915400" cy="5213390"/>
          </a:xfrm>
        </p:spPr>
        <p:txBody>
          <a:bodyPr>
            <a:normAutofit/>
          </a:bodyPr>
          <a:lstStyle/>
          <a:p>
            <a:r>
              <a:rPr lang="tr-TR" sz="3200" dirty="0" smtClean="0"/>
              <a:t>Akut aşama: Bu aşama bireyin halüsinasyonlar görmeye başlaması ve kontrol dışı davranışlarda bulunması gibi </a:t>
            </a:r>
            <a:r>
              <a:rPr lang="tr-TR" sz="3200" dirty="0" err="1" smtClean="0"/>
              <a:t>psikotik</a:t>
            </a:r>
            <a:r>
              <a:rPr lang="tr-TR" sz="3200" dirty="0" smtClean="0"/>
              <a:t> semptomların başladığı evredir. Bu aşamada hastalığın bütün etkileri görülebilir.</a:t>
            </a:r>
          </a:p>
        </p:txBody>
      </p:sp>
    </p:spTree>
  </p:cSld>
  <p:clrMapOvr>
    <a:masterClrMapping/>
  </p:clrMapOvr>
  <p:transition>
    <p:pull dir="d"/>
  </p:transition>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Şehir Hayatı">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748</TotalTime>
  <Words>468</Words>
  <Application>Microsoft Office PowerPoint</Application>
  <PresentationFormat>Özel</PresentationFormat>
  <Paragraphs>24</Paragraphs>
  <Slides>11</Slides>
  <Notes>0</Notes>
  <HiddenSlides>0</HiddenSlides>
  <MMClips>0</MMClips>
  <ScaleCrop>false</ScaleCrop>
  <HeadingPairs>
    <vt:vector size="6" baseType="variant">
      <vt:variant>
        <vt:lpstr>Tema</vt:lpstr>
      </vt:variant>
      <vt:variant>
        <vt:i4>1</vt:i4>
      </vt:variant>
      <vt:variant>
        <vt:lpstr>Slayt Başlıkları</vt:lpstr>
      </vt:variant>
      <vt:variant>
        <vt:i4>11</vt:i4>
      </vt:variant>
      <vt:variant>
        <vt:lpstr>Özel Gösteriler</vt:lpstr>
      </vt:variant>
      <vt:variant>
        <vt:i4>1</vt:i4>
      </vt:variant>
    </vt:vector>
  </HeadingPairs>
  <TitlesOfParts>
    <vt:vector size="13" baseType="lpstr">
      <vt:lpstr>Duman</vt:lpstr>
      <vt:lpstr>YETİŞKİN PSİKİYATRİK BOZUKLUKLARI I</vt:lpstr>
      <vt:lpstr>Slayt 2</vt:lpstr>
      <vt:lpstr>Slayt 3</vt:lpstr>
      <vt:lpstr>Slayt 4</vt:lpstr>
      <vt:lpstr>Slayt 5</vt:lpstr>
      <vt:lpstr> </vt:lpstr>
      <vt:lpstr>Slayt 7</vt:lpstr>
      <vt:lpstr>Slayt 8</vt:lpstr>
      <vt:lpstr>Slayt 9</vt:lpstr>
      <vt:lpstr>Slayt 10</vt:lpstr>
      <vt:lpstr>Slayt 11</vt:lpstr>
      <vt:lpstr>Özel Gösteri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2010 ABD Sağlık Hizmetleri Reformu</dc:title>
  <dc:creator>toshiba pc</dc:creator>
  <cp:lastModifiedBy>Münevver ERYALÇIN</cp:lastModifiedBy>
  <cp:revision>98</cp:revision>
  <dcterms:created xsi:type="dcterms:W3CDTF">2014-05-19T11:47:06Z</dcterms:created>
  <dcterms:modified xsi:type="dcterms:W3CDTF">2021-11-18T12:08:16Z</dcterms:modified>
</cp:coreProperties>
</file>