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6" d="100"/>
          <a:sy n="76" d="100"/>
        </p:scale>
        <p:origin x="-480" y="1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3CA059C8-9C60-443A-827A-536439E89EE7}" type="datetimeFigureOut">
              <a:rPr lang="tr-TR" smtClean="0"/>
              <a:t>11.5.2020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141AB8B-124B-470A-ABFE-1A5E6D059F27}" type="slidenum">
              <a:rPr lang="tr-TR" smtClean="0"/>
              <a:t>‹#›</a:t>
            </a:fld>
            <a:endParaRPr lang="tr-TR"/>
          </a:p>
        </p:txBody>
      </p:sp>
    </p:spTree>
    <p:extLst>
      <p:ext uri="{BB962C8B-B14F-4D97-AF65-F5344CB8AC3E}">
        <p14:creationId xmlns:p14="http://schemas.microsoft.com/office/powerpoint/2010/main" val="1651632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CA059C8-9C60-443A-827A-536439E89EE7}" type="datetimeFigureOut">
              <a:rPr lang="tr-TR" smtClean="0"/>
              <a:t>11.5.2020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141AB8B-124B-470A-ABFE-1A5E6D059F27}" type="slidenum">
              <a:rPr lang="tr-TR" smtClean="0"/>
              <a:t>‹#›</a:t>
            </a:fld>
            <a:endParaRPr lang="tr-TR"/>
          </a:p>
        </p:txBody>
      </p:sp>
    </p:spTree>
    <p:extLst>
      <p:ext uri="{BB962C8B-B14F-4D97-AF65-F5344CB8AC3E}">
        <p14:creationId xmlns:p14="http://schemas.microsoft.com/office/powerpoint/2010/main" val="3910916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CA059C8-9C60-443A-827A-536439E89EE7}" type="datetimeFigureOut">
              <a:rPr lang="tr-TR" smtClean="0"/>
              <a:t>11.5.2020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141AB8B-124B-470A-ABFE-1A5E6D059F27}"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008811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3CA059C8-9C60-443A-827A-536439E89EE7}" type="datetimeFigureOut">
              <a:rPr lang="tr-TR" smtClean="0"/>
              <a:t>11.5.2020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141AB8B-124B-470A-ABFE-1A5E6D059F27}" type="slidenum">
              <a:rPr lang="tr-TR" smtClean="0"/>
              <a:t>‹#›</a:t>
            </a:fld>
            <a:endParaRPr lang="tr-TR"/>
          </a:p>
        </p:txBody>
      </p:sp>
    </p:spTree>
    <p:extLst>
      <p:ext uri="{BB962C8B-B14F-4D97-AF65-F5344CB8AC3E}">
        <p14:creationId xmlns:p14="http://schemas.microsoft.com/office/powerpoint/2010/main" val="5478226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3CA059C8-9C60-443A-827A-536439E89EE7}" type="datetimeFigureOut">
              <a:rPr lang="tr-TR" smtClean="0"/>
              <a:t>11.5.2020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141AB8B-124B-470A-ABFE-1A5E6D059F27}"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698254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3CA059C8-9C60-443A-827A-536439E89EE7}" type="datetimeFigureOut">
              <a:rPr lang="tr-TR" smtClean="0"/>
              <a:t>11.5.2020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141AB8B-124B-470A-ABFE-1A5E6D059F27}" type="slidenum">
              <a:rPr lang="tr-TR" smtClean="0"/>
              <a:t>‹#›</a:t>
            </a:fld>
            <a:endParaRPr lang="tr-TR"/>
          </a:p>
        </p:txBody>
      </p:sp>
    </p:spTree>
    <p:extLst>
      <p:ext uri="{BB962C8B-B14F-4D97-AF65-F5344CB8AC3E}">
        <p14:creationId xmlns:p14="http://schemas.microsoft.com/office/powerpoint/2010/main" val="17366851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CA059C8-9C60-443A-827A-536439E89EE7}" type="datetimeFigureOut">
              <a:rPr lang="tr-TR" smtClean="0"/>
              <a:t>11.5.2020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141AB8B-124B-470A-ABFE-1A5E6D059F27}" type="slidenum">
              <a:rPr lang="tr-TR" smtClean="0"/>
              <a:t>‹#›</a:t>
            </a:fld>
            <a:endParaRPr lang="tr-TR"/>
          </a:p>
        </p:txBody>
      </p:sp>
    </p:spTree>
    <p:extLst>
      <p:ext uri="{BB962C8B-B14F-4D97-AF65-F5344CB8AC3E}">
        <p14:creationId xmlns:p14="http://schemas.microsoft.com/office/powerpoint/2010/main" val="5446802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CA059C8-9C60-443A-827A-536439E89EE7}" type="datetimeFigureOut">
              <a:rPr lang="tr-TR" smtClean="0"/>
              <a:t>11.5.2020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141AB8B-124B-470A-ABFE-1A5E6D059F27}" type="slidenum">
              <a:rPr lang="tr-TR" smtClean="0"/>
              <a:t>‹#›</a:t>
            </a:fld>
            <a:endParaRPr lang="tr-TR"/>
          </a:p>
        </p:txBody>
      </p:sp>
    </p:spTree>
    <p:extLst>
      <p:ext uri="{BB962C8B-B14F-4D97-AF65-F5344CB8AC3E}">
        <p14:creationId xmlns:p14="http://schemas.microsoft.com/office/powerpoint/2010/main" val="1342872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CA059C8-9C60-443A-827A-536439E89EE7}" type="datetimeFigureOut">
              <a:rPr lang="tr-TR" smtClean="0"/>
              <a:t>11.5.2020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141AB8B-124B-470A-ABFE-1A5E6D059F27}" type="slidenum">
              <a:rPr lang="tr-TR" smtClean="0"/>
              <a:t>‹#›</a:t>
            </a:fld>
            <a:endParaRPr lang="tr-TR"/>
          </a:p>
        </p:txBody>
      </p:sp>
    </p:spTree>
    <p:extLst>
      <p:ext uri="{BB962C8B-B14F-4D97-AF65-F5344CB8AC3E}">
        <p14:creationId xmlns:p14="http://schemas.microsoft.com/office/powerpoint/2010/main" val="2472053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CA059C8-9C60-443A-827A-536439E89EE7}" type="datetimeFigureOut">
              <a:rPr lang="tr-TR" smtClean="0"/>
              <a:t>11.5.2020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141AB8B-124B-470A-ABFE-1A5E6D059F27}" type="slidenum">
              <a:rPr lang="tr-TR" smtClean="0"/>
              <a:t>‹#›</a:t>
            </a:fld>
            <a:endParaRPr lang="tr-TR"/>
          </a:p>
        </p:txBody>
      </p:sp>
    </p:spTree>
    <p:extLst>
      <p:ext uri="{BB962C8B-B14F-4D97-AF65-F5344CB8AC3E}">
        <p14:creationId xmlns:p14="http://schemas.microsoft.com/office/powerpoint/2010/main" val="2841972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CA059C8-9C60-443A-827A-536439E89EE7}" type="datetimeFigureOut">
              <a:rPr lang="tr-TR" smtClean="0"/>
              <a:t>11.5.2020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141AB8B-124B-470A-ABFE-1A5E6D059F27}" type="slidenum">
              <a:rPr lang="tr-TR" smtClean="0"/>
              <a:t>‹#›</a:t>
            </a:fld>
            <a:endParaRPr lang="tr-TR"/>
          </a:p>
        </p:txBody>
      </p:sp>
    </p:spTree>
    <p:extLst>
      <p:ext uri="{BB962C8B-B14F-4D97-AF65-F5344CB8AC3E}">
        <p14:creationId xmlns:p14="http://schemas.microsoft.com/office/powerpoint/2010/main" val="2920504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CA059C8-9C60-443A-827A-536439E89EE7}" type="datetimeFigureOut">
              <a:rPr lang="tr-TR" smtClean="0"/>
              <a:t>11.5.2020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141AB8B-124B-470A-ABFE-1A5E6D059F27}" type="slidenum">
              <a:rPr lang="tr-TR" smtClean="0"/>
              <a:t>‹#›</a:t>
            </a:fld>
            <a:endParaRPr lang="tr-TR"/>
          </a:p>
        </p:txBody>
      </p:sp>
    </p:spTree>
    <p:extLst>
      <p:ext uri="{BB962C8B-B14F-4D97-AF65-F5344CB8AC3E}">
        <p14:creationId xmlns:p14="http://schemas.microsoft.com/office/powerpoint/2010/main" val="1957727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CA059C8-9C60-443A-827A-536439E89EE7}" type="datetimeFigureOut">
              <a:rPr lang="tr-TR" smtClean="0"/>
              <a:t>11.5.2020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141AB8B-124B-470A-ABFE-1A5E6D059F27}" type="slidenum">
              <a:rPr lang="tr-TR" smtClean="0"/>
              <a:t>‹#›</a:t>
            </a:fld>
            <a:endParaRPr lang="tr-TR"/>
          </a:p>
        </p:txBody>
      </p:sp>
    </p:spTree>
    <p:extLst>
      <p:ext uri="{BB962C8B-B14F-4D97-AF65-F5344CB8AC3E}">
        <p14:creationId xmlns:p14="http://schemas.microsoft.com/office/powerpoint/2010/main" val="385213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A059C8-9C60-443A-827A-536439E89EE7}" type="datetimeFigureOut">
              <a:rPr lang="tr-TR" smtClean="0"/>
              <a:t>11.5.2020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141AB8B-124B-470A-ABFE-1A5E6D059F27}" type="slidenum">
              <a:rPr lang="tr-TR" smtClean="0"/>
              <a:t>‹#›</a:t>
            </a:fld>
            <a:endParaRPr lang="tr-TR"/>
          </a:p>
        </p:txBody>
      </p:sp>
    </p:spTree>
    <p:extLst>
      <p:ext uri="{BB962C8B-B14F-4D97-AF65-F5344CB8AC3E}">
        <p14:creationId xmlns:p14="http://schemas.microsoft.com/office/powerpoint/2010/main" val="43540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CA059C8-9C60-443A-827A-536439E89EE7}" type="datetimeFigureOut">
              <a:rPr lang="tr-TR" smtClean="0"/>
              <a:t>11.5.2020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141AB8B-124B-470A-ABFE-1A5E6D059F27}" type="slidenum">
              <a:rPr lang="tr-TR" smtClean="0"/>
              <a:t>‹#›</a:t>
            </a:fld>
            <a:endParaRPr lang="tr-TR"/>
          </a:p>
        </p:txBody>
      </p:sp>
    </p:spTree>
    <p:extLst>
      <p:ext uri="{BB962C8B-B14F-4D97-AF65-F5344CB8AC3E}">
        <p14:creationId xmlns:p14="http://schemas.microsoft.com/office/powerpoint/2010/main" val="2431101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CA059C8-9C60-443A-827A-536439E89EE7}" type="datetimeFigureOut">
              <a:rPr lang="tr-TR" smtClean="0"/>
              <a:t>11.5.2020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141AB8B-124B-470A-ABFE-1A5E6D059F27}" type="slidenum">
              <a:rPr lang="tr-TR" smtClean="0"/>
              <a:t>‹#›</a:t>
            </a:fld>
            <a:endParaRPr lang="tr-TR"/>
          </a:p>
        </p:txBody>
      </p:sp>
    </p:spTree>
    <p:extLst>
      <p:ext uri="{BB962C8B-B14F-4D97-AF65-F5344CB8AC3E}">
        <p14:creationId xmlns:p14="http://schemas.microsoft.com/office/powerpoint/2010/main" val="131250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CA059C8-9C60-443A-827A-536439E89EE7}" type="datetimeFigureOut">
              <a:rPr lang="tr-TR" smtClean="0"/>
              <a:t>11.5.2020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141AB8B-124B-470A-ABFE-1A5E6D059F27}" type="slidenum">
              <a:rPr lang="tr-TR" smtClean="0"/>
              <a:t>‹#›</a:t>
            </a:fld>
            <a:endParaRPr lang="tr-TR"/>
          </a:p>
        </p:txBody>
      </p:sp>
    </p:spTree>
    <p:extLst>
      <p:ext uri="{BB962C8B-B14F-4D97-AF65-F5344CB8AC3E}">
        <p14:creationId xmlns:p14="http://schemas.microsoft.com/office/powerpoint/2010/main" val="37929828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3865052" y="1832876"/>
            <a:ext cx="6445605" cy="897340"/>
          </a:xfrm>
        </p:spPr>
        <p:txBody>
          <a:bodyPr>
            <a:normAutofit/>
          </a:bodyPr>
          <a:lstStyle/>
          <a:p>
            <a:r>
              <a:rPr lang="tr-TR" sz="4400" b="1" dirty="0" smtClean="0">
                <a:solidFill>
                  <a:schemeClr val="tx1"/>
                </a:solidFill>
              </a:rPr>
              <a:t>Turizm Ve Rekreasyon</a:t>
            </a:r>
            <a:endParaRPr lang="tr-TR" sz="4400" b="1" dirty="0">
              <a:solidFill>
                <a:schemeClr val="tx1"/>
              </a:solidFill>
            </a:endParaRPr>
          </a:p>
        </p:txBody>
      </p:sp>
      <p:sp>
        <p:nvSpPr>
          <p:cNvPr id="3" name="Alt Başlık 2"/>
          <p:cNvSpPr>
            <a:spLocks noGrp="1"/>
          </p:cNvSpPr>
          <p:nvPr>
            <p:ph type="subTitle" idx="1"/>
          </p:nvPr>
        </p:nvSpPr>
        <p:spPr>
          <a:xfrm>
            <a:off x="4922980" y="3153297"/>
            <a:ext cx="4589509" cy="981976"/>
          </a:xfrm>
        </p:spPr>
        <p:txBody>
          <a:bodyPr>
            <a:normAutofit/>
          </a:bodyPr>
          <a:lstStyle/>
          <a:p>
            <a:r>
              <a:rPr lang="tr-TR" sz="2800" b="1" dirty="0" smtClean="0">
                <a:solidFill>
                  <a:schemeClr val="tx1"/>
                </a:solidFill>
              </a:rPr>
              <a:t>KAVRAM MAKALESİ</a:t>
            </a:r>
            <a:endParaRPr lang="tr-TR" sz="2800" b="1" dirty="0">
              <a:solidFill>
                <a:schemeClr val="tx1"/>
              </a:solidFill>
            </a:endParaRPr>
          </a:p>
        </p:txBody>
      </p:sp>
    </p:spTree>
    <p:extLst>
      <p:ext uri="{BB962C8B-B14F-4D97-AF65-F5344CB8AC3E}">
        <p14:creationId xmlns:p14="http://schemas.microsoft.com/office/powerpoint/2010/main" val="116596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156196" y="678701"/>
            <a:ext cx="5431959" cy="836200"/>
          </a:xfrm>
        </p:spPr>
        <p:txBody>
          <a:bodyPr>
            <a:normAutofit/>
          </a:bodyPr>
          <a:lstStyle/>
          <a:p>
            <a:r>
              <a:rPr lang="tr-TR" sz="3200" b="1" dirty="0"/>
              <a:t>REKREASYON KAVRAMI</a:t>
            </a:r>
          </a:p>
        </p:txBody>
      </p:sp>
      <p:sp>
        <p:nvSpPr>
          <p:cNvPr id="3" name="İçerik Yer Tutucusu 2"/>
          <p:cNvSpPr>
            <a:spLocks noGrp="1"/>
          </p:cNvSpPr>
          <p:nvPr>
            <p:ph idx="1"/>
          </p:nvPr>
        </p:nvSpPr>
        <p:spPr>
          <a:xfrm>
            <a:off x="3380781" y="2338316"/>
            <a:ext cx="8069690" cy="3777622"/>
          </a:xfrm>
        </p:spPr>
        <p:txBody>
          <a:bodyPr/>
          <a:lstStyle/>
          <a:p>
            <a:r>
              <a:rPr lang="tr-TR" b="1" dirty="0"/>
              <a:t>Rekreasyon kavramı günümüzde pek çok yerde en sık kullanılan kelimelerden biri haline gelmiştir. Hatta pek çok insan boş zaman ve rekreasyon kelimesini bir diğerinin yerine kullanmaktadır. Ancak, bu iki kavram her ne kadar da birbiri ile yakından ilişkili olsa da farklı anlamlar taşırlar (</a:t>
            </a:r>
            <a:r>
              <a:rPr lang="tr-TR" b="1" dirty="0" err="1"/>
              <a:t>Karaküçük</a:t>
            </a:r>
            <a:r>
              <a:rPr lang="tr-TR" b="1" dirty="0"/>
              <a:t> ve Gürbüz, 2007: 30). Rekreasyon birçok anlamın yüklendiği ve kapsamına çok çeşitli aktivitelerin alındığı, sıkça kullanılan bir kavramdır. </a:t>
            </a:r>
            <a:r>
              <a:rPr lang="tr-TR" b="1" dirty="0" err="1"/>
              <a:t>Simmons</a:t>
            </a:r>
            <a:r>
              <a:rPr lang="tr-TR" b="1" dirty="0"/>
              <a:t> (2000)’a göre, rekreasyon kişiyi yenileyen keyifli ve sosyal bir aktivite olarak kabul edilebilir. Ancak hangi faaliyetlerin rekreasyon olduğuna dair fikir birliği yoktur (</a:t>
            </a:r>
            <a:r>
              <a:rPr lang="tr-TR" b="1" dirty="0" err="1"/>
              <a:t>Brey</a:t>
            </a:r>
            <a:r>
              <a:rPr lang="tr-TR" b="1" dirty="0"/>
              <a:t> ve </a:t>
            </a:r>
            <a:r>
              <a:rPr lang="tr-TR" b="1" dirty="0" err="1"/>
              <a:t>Lehto</a:t>
            </a:r>
            <a:r>
              <a:rPr lang="tr-TR" b="1" dirty="0"/>
              <a:t>, 2007).</a:t>
            </a:r>
          </a:p>
        </p:txBody>
      </p:sp>
    </p:spTree>
    <p:extLst>
      <p:ext uri="{BB962C8B-B14F-4D97-AF65-F5344CB8AC3E}">
        <p14:creationId xmlns:p14="http://schemas.microsoft.com/office/powerpoint/2010/main" val="24107993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780280" y="2160896"/>
            <a:ext cx="8874908" cy="3777622"/>
          </a:xfrm>
        </p:spPr>
        <p:txBody>
          <a:bodyPr/>
          <a:lstStyle/>
          <a:p>
            <a:r>
              <a:rPr lang="tr-TR" b="1" dirty="0"/>
              <a:t>Rekreasyon kavramının tanımlanmasında birçok rekreasyon teorisi, oyun ve rekreasyonu bir ve aynı kavram olarak değerlendirirken, bazıları ise farklı kavramlar olduğunu belirtmekte ve rekreasyonun bir yetişkin aktivitesi oyunun ise bir çocuk aktivitesi olduğunu savunmaktadır (</a:t>
            </a:r>
            <a:r>
              <a:rPr lang="tr-TR" b="1" dirty="0" err="1"/>
              <a:t>Torkildsen</a:t>
            </a:r>
            <a:r>
              <a:rPr lang="tr-TR" b="1" dirty="0"/>
              <a:t>, 1993: 64). Rekreasyon kelimesi, Latince yeniden yaratma tazelenme anlamındaki </a:t>
            </a:r>
            <a:r>
              <a:rPr lang="tr-TR" b="1" dirty="0" err="1"/>
              <a:t>recreare</a:t>
            </a:r>
            <a:r>
              <a:rPr lang="tr-TR" b="1" dirty="0"/>
              <a:t> kelimesinden türetilmiştir. Daha sonraki yıllarda çeşitli sözlüklerde “manevi gücün ya da ruhun canlandırılması yeniden doğum” anlamında ifade edilmiştir. Gerçekte rekreasyon bir yenilenme deneyimi, günlük rutinden kaçış, canlanma ve değişime karşılık gelmektedir (</a:t>
            </a:r>
            <a:r>
              <a:rPr lang="tr-TR" b="1" dirty="0" err="1"/>
              <a:t>Jensen</a:t>
            </a:r>
            <a:r>
              <a:rPr lang="tr-TR" b="1" dirty="0"/>
              <a:t> ve </a:t>
            </a:r>
            <a:r>
              <a:rPr lang="tr-TR" b="1" dirty="0" err="1"/>
              <a:t>Guthrie</a:t>
            </a:r>
            <a:r>
              <a:rPr lang="tr-TR" b="1" dirty="0"/>
              <a:t>, 2006:17). Tanımlarda rekreasyonun özellikle canlanmaya ve yenilenmeye etkisi aktarılmıştır. Dolayısıyla rekreasyon tanımlanırken insanları iş için yenileyen bir aktivite olarak sınırlandırılmıştır (</a:t>
            </a:r>
            <a:r>
              <a:rPr lang="tr-TR" b="1" dirty="0" err="1"/>
              <a:t>Torkildsen</a:t>
            </a:r>
            <a:r>
              <a:rPr lang="tr-TR" b="1" dirty="0"/>
              <a:t>, 2005: 52)</a:t>
            </a:r>
          </a:p>
        </p:txBody>
      </p:sp>
    </p:spTree>
    <p:extLst>
      <p:ext uri="{BB962C8B-B14F-4D97-AF65-F5344CB8AC3E}">
        <p14:creationId xmlns:p14="http://schemas.microsoft.com/office/powerpoint/2010/main" val="2240739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047014" y="719645"/>
            <a:ext cx="6005165" cy="617836"/>
          </a:xfrm>
        </p:spPr>
        <p:txBody>
          <a:bodyPr/>
          <a:lstStyle/>
          <a:p>
            <a:r>
              <a:rPr lang="tr-TR" sz="3200" b="1" dirty="0"/>
              <a:t>REKREASYONUN ÖZELLİKLERİ </a:t>
            </a:r>
            <a:endParaRPr lang="tr-TR" b="1" dirty="0"/>
          </a:p>
        </p:txBody>
      </p:sp>
      <p:sp>
        <p:nvSpPr>
          <p:cNvPr id="3" name="İçerik Yer Tutucusu 2"/>
          <p:cNvSpPr>
            <a:spLocks noGrp="1"/>
          </p:cNvSpPr>
          <p:nvPr>
            <p:ph idx="1"/>
          </p:nvPr>
        </p:nvSpPr>
        <p:spPr>
          <a:xfrm>
            <a:off x="2589212" y="2133600"/>
            <a:ext cx="8820316" cy="3830472"/>
          </a:xfrm>
        </p:spPr>
        <p:txBody>
          <a:bodyPr>
            <a:normAutofit/>
          </a:bodyPr>
          <a:lstStyle/>
          <a:p>
            <a:r>
              <a:rPr lang="tr-TR" b="1" dirty="0" err="1" smtClean="0"/>
              <a:t>Rekreatif</a:t>
            </a:r>
            <a:r>
              <a:rPr lang="tr-TR" b="1" dirty="0" smtClean="0"/>
              <a:t> </a:t>
            </a:r>
            <a:r>
              <a:rPr lang="tr-TR" b="1" dirty="0"/>
              <a:t>etkinlikler, bireyin yaşamındaki birçok sıkıntıdan kurtulmasını ve bireyin kendisini geliştirmesini sağlayarak, kendisini, ilişkilerini ve </a:t>
            </a:r>
            <a:r>
              <a:rPr lang="tr-TR" b="1" dirty="0" err="1"/>
              <a:t>sosyo</a:t>
            </a:r>
            <a:r>
              <a:rPr lang="tr-TR" b="1" dirty="0"/>
              <a:t>-kültürel uyumunu olumlu yönde etkilemektedir (Tütüncü vd., 2011). Yapılan rekreasyon tanımları ile bağlantılı olarak, rekreasyon aktivitelerinin katılanlara mutluluk, tatmin, yaratıcılık, ruhsal denge, karakter, rekabet etme gücü, ruhsal kapasite, özgürlük, fiziksel ve ruhsal kondisyon ve daha geniş dünya görüşü kazandırması gerektiği ortaya çıkar (Hacıoğlu, Gökdeniz ve Dinç, 2009: 30</a:t>
            </a:r>
            <a:r>
              <a:rPr lang="tr-TR" b="1" dirty="0" smtClean="0"/>
              <a:t>).</a:t>
            </a:r>
          </a:p>
          <a:p>
            <a:r>
              <a:rPr lang="tr-TR" b="1" dirty="0"/>
              <a:t>Rekreasyonun birçok araştırmacı (Hazar, 2003; </a:t>
            </a:r>
            <a:r>
              <a:rPr lang="tr-TR" b="1" dirty="0" err="1"/>
              <a:t>Jensen</a:t>
            </a:r>
            <a:r>
              <a:rPr lang="tr-TR" b="1" dirty="0"/>
              <a:t> ve </a:t>
            </a:r>
            <a:r>
              <a:rPr lang="tr-TR" b="1" dirty="0" err="1"/>
              <a:t>Guthrie</a:t>
            </a:r>
            <a:r>
              <a:rPr lang="tr-TR" b="1" dirty="0"/>
              <a:t>, 2006; </a:t>
            </a:r>
            <a:r>
              <a:rPr lang="tr-TR" b="1" dirty="0" err="1"/>
              <a:t>Karaküçük</a:t>
            </a:r>
            <a:r>
              <a:rPr lang="tr-TR" b="1" dirty="0"/>
              <a:t>, 2008; </a:t>
            </a:r>
            <a:r>
              <a:rPr lang="tr-TR" b="1" dirty="0" err="1"/>
              <a:t>McLean</a:t>
            </a:r>
            <a:r>
              <a:rPr lang="tr-TR" b="1" dirty="0"/>
              <a:t>, </a:t>
            </a:r>
            <a:r>
              <a:rPr lang="tr-TR" b="1" dirty="0" err="1"/>
              <a:t>Hurd</a:t>
            </a:r>
            <a:r>
              <a:rPr lang="tr-TR" b="1" dirty="0"/>
              <a:t> ve </a:t>
            </a:r>
            <a:r>
              <a:rPr lang="tr-TR" b="1" dirty="0" err="1"/>
              <a:t>Rogers</a:t>
            </a:r>
            <a:r>
              <a:rPr lang="tr-TR" b="1" dirty="0"/>
              <a:t>, 2008; Hacıoğlu vd., 2009; Sevil, 2012) tarafından kabul edilen bazı temel özelliklerinden bahsetmek mümkündür. Buna göre rekreasyonun temel özelliklerini şunlar oluşturmaktadır (</a:t>
            </a:r>
            <a:r>
              <a:rPr lang="tr-TR" b="1" dirty="0" err="1"/>
              <a:t>Karaküçük</a:t>
            </a:r>
            <a:r>
              <a:rPr lang="tr-TR" b="1" dirty="0"/>
              <a:t>, 2008: 69; Hazar, 2003: 27):</a:t>
            </a:r>
          </a:p>
        </p:txBody>
      </p:sp>
    </p:spTree>
    <p:extLst>
      <p:ext uri="{BB962C8B-B14F-4D97-AF65-F5344CB8AC3E}">
        <p14:creationId xmlns:p14="http://schemas.microsoft.com/office/powerpoint/2010/main" val="1804104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75564" y="946245"/>
            <a:ext cx="8915400" cy="5167952"/>
          </a:xfrm>
        </p:spPr>
        <p:txBody>
          <a:bodyPr>
            <a:normAutofit fontScale="92500" lnSpcReduction="10000"/>
          </a:bodyPr>
          <a:lstStyle/>
          <a:p>
            <a:r>
              <a:rPr lang="tr-TR" b="1" dirty="0"/>
              <a:t>Rekreasyon faaliyetleri her yaştaki bireylerin istek ve ilgilerine göre gönüllü olarak boş zamanlarında katıldıkları ve insanlar üzerindeki olumlu etkileri yaş, gelir, meslek, ihtiyaç vb. faktörlere göre değişiklik gösteren etkinliklerdir</a:t>
            </a:r>
            <a:r>
              <a:rPr lang="tr-TR" b="1" dirty="0" smtClean="0"/>
              <a:t>.</a:t>
            </a:r>
          </a:p>
          <a:p>
            <a:r>
              <a:rPr lang="tr-TR" b="1" dirty="0" err="1" smtClean="0"/>
              <a:t>Rekreasyonel</a:t>
            </a:r>
            <a:r>
              <a:rPr lang="tr-TR" b="1" dirty="0" smtClean="0"/>
              <a:t> </a:t>
            </a:r>
            <a:r>
              <a:rPr lang="tr-TR" b="1" dirty="0"/>
              <a:t>faaliyetler toplumun geleneklerine, törelerine, ahlaki ve manevi değerlerine uygun olarak ve sosyal değerlere ters düşmeden her türlü açık veya kapalı alanlar ile her mevsim ve iklim şartlarında uygulanabilmektedir. </a:t>
            </a:r>
          </a:p>
          <a:p>
            <a:r>
              <a:rPr lang="tr-TR" b="1" dirty="0" smtClean="0"/>
              <a:t>Rekreasyon</a:t>
            </a:r>
            <a:r>
              <a:rPr lang="tr-TR" b="1" dirty="0"/>
              <a:t>, </a:t>
            </a:r>
            <a:r>
              <a:rPr lang="tr-TR" b="1" dirty="0" err="1"/>
              <a:t>rekreatif</a:t>
            </a:r>
            <a:r>
              <a:rPr lang="tr-TR" b="1" dirty="0"/>
              <a:t> etkinliklere katılma sonucu ortaya çıkan bir deneyimdir ve haz ve neşe sağlayan çok çeşitli faaliyetler içerir. </a:t>
            </a:r>
          </a:p>
          <a:p>
            <a:r>
              <a:rPr lang="tr-TR" b="1" dirty="0" smtClean="0"/>
              <a:t>Rekreasyon </a:t>
            </a:r>
            <a:r>
              <a:rPr lang="tr-TR" b="1" dirty="0"/>
              <a:t>bir faaliyeti gerektirir ve katılımcılar zamanı, etkinlik türünü ve yeri kendileri seçer, bir faaliyet yapılırken, ikinci veya daha fazla faaliyetlere de ilgi duyma veya gerçekleştirme imkânı verir. </a:t>
            </a:r>
          </a:p>
          <a:p>
            <a:r>
              <a:rPr lang="tr-TR" b="1" dirty="0" smtClean="0"/>
              <a:t>Rekreasyonun </a:t>
            </a:r>
            <a:r>
              <a:rPr lang="tr-TR" b="1" dirty="0"/>
              <a:t>her kişiye göre bir amacı vardır ve etkinliklerin belirlenmesinde insan ihtiyaçları dikkate alınmalıdır. </a:t>
            </a:r>
          </a:p>
          <a:p>
            <a:r>
              <a:rPr lang="tr-TR" b="1" dirty="0" smtClean="0"/>
              <a:t>Rekreasyon </a:t>
            </a:r>
            <a:r>
              <a:rPr lang="tr-TR" b="1" dirty="0"/>
              <a:t>özgürlük hissi verir ve insanların başarı kazanma, kendini kanıtlama, kişiliğini ifade etme, takdir edilme, toplumsal statü kazanma, yeni deneyimler edinme ihtiyaçlarına yöneliktir. </a:t>
            </a:r>
            <a:endParaRPr lang="tr-TR" b="1" dirty="0" smtClean="0"/>
          </a:p>
          <a:p>
            <a:r>
              <a:rPr lang="tr-TR" b="1" dirty="0" smtClean="0"/>
              <a:t>Rekreasyon </a:t>
            </a:r>
            <a:r>
              <a:rPr lang="tr-TR" b="1" dirty="0"/>
              <a:t>eylemi, planlı veya plansız, beceri sahibi kişilerle veya beceri sahibi olmayan kişilerle ya organize ya da organize olmamış mekânlarda yapılabilir.</a:t>
            </a:r>
          </a:p>
        </p:txBody>
      </p:sp>
    </p:spTree>
    <p:extLst>
      <p:ext uri="{BB962C8B-B14F-4D97-AF65-F5344CB8AC3E}">
        <p14:creationId xmlns:p14="http://schemas.microsoft.com/office/powerpoint/2010/main" val="37642163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279027" y="624110"/>
            <a:ext cx="3057248" cy="754314"/>
          </a:xfrm>
        </p:spPr>
        <p:txBody>
          <a:bodyPr/>
          <a:lstStyle/>
          <a:p>
            <a:r>
              <a:rPr lang="tr-TR" b="1" dirty="0" smtClean="0"/>
              <a:t>Kaynakça</a:t>
            </a:r>
            <a:endParaRPr lang="tr-TR" b="1" dirty="0"/>
          </a:p>
        </p:txBody>
      </p:sp>
      <p:sp>
        <p:nvSpPr>
          <p:cNvPr id="3" name="İçerik Yer Tutucusu 2"/>
          <p:cNvSpPr>
            <a:spLocks noGrp="1"/>
          </p:cNvSpPr>
          <p:nvPr>
            <p:ph idx="1"/>
          </p:nvPr>
        </p:nvSpPr>
        <p:spPr>
          <a:xfrm>
            <a:off x="2702256" y="1487606"/>
            <a:ext cx="9489743" cy="5370394"/>
          </a:xfrm>
        </p:spPr>
        <p:txBody>
          <a:bodyPr>
            <a:normAutofit fontScale="92500" lnSpcReduction="10000"/>
          </a:bodyPr>
          <a:lstStyle/>
          <a:p>
            <a:r>
              <a:rPr lang="en-US" b="1" dirty="0" err="1"/>
              <a:t>Brey</a:t>
            </a:r>
            <a:r>
              <a:rPr lang="en-US" b="1" dirty="0"/>
              <a:t>, E. T. and </a:t>
            </a:r>
            <a:r>
              <a:rPr lang="en-US" b="1" dirty="0" err="1"/>
              <a:t>Lehto</a:t>
            </a:r>
            <a:r>
              <a:rPr lang="en-US" b="1" dirty="0"/>
              <a:t>, X. Y. (2007). The relationship between Daily and Vacation Activities. Annals of tourism Research, 34(1), </a:t>
            </a:r>
            <a:r>
              <a:rPr lang="en-US" b="1" dirty="0" smtClean="0"/>
              <a:t>160-180</a:t>
            </a:r>
            <a:r>
              <a:rPr lang="tr-TR" b="1" dirty="0" smtClean="0"/>
              <a:t>.</a:t>
            </a:r>
          </a:p>
          <a:p>
            <a:r>
              <a:rPr lang="tr-TR" b="1" dirty="0"/>
              <a:t>Gül, T. (2014). Rekreasyon Olgusuna Genel Yaklaşım. A. Yaylı (Editör), Rekreasyona Giriş. Ankara: Detay Yayıncılık, s. 1-67</a:t>
            </a:r>
            <a:r>
              <a:rPr lang="tr-TR" b="1" dirty="0" smtClean="0"/>
              <a:t>.</a:t>
            </a:r>
          </a:p>
          <a:p>
            <a:r>
              <a:rPr lang="tr-TR" b="1" dirty="0"/>
              <a:t>Hacıoğlu, N., Dinç, Y. ve Gökdeniz, A. (2009). Boş Zaman ve Rekreasyon Yönetimi. Ankara: Detay Yayıncılık. </a:t>
            </a:r>
            <a:endParaRPr lang="tr-TR" b="1" dirty="0" smtClean="0"/>
          </a:p>
          <a:p>
            <a:r>
              <a:rPr lang="tr-TR" b="1" dirty="0" smtClean="0"/>
              <a:t>Hazar</a:t>
            </a:r>
            <a:r>
              <a:rPr lang="tr-TR" b="1" dirty="0"/>
              <a:t>, A. (2003). Rekreasyon ve Animasyon (2. Baskı). Ankara: Detay Yayıncılık. </a:t>
            </a:r>
            <a:endParaRPr lang="tr-TR" b="1" dirty="0" smtClean="0"/>
          </a:p>
          <a:p>
            <a:r>
              <a:rPr lang="tr-TR" b="1" dirty="0" err="1" smtClean="0"/>
              <a:t>Jensen</a:t>
            </a:r>
            <a:r>
              <a:rPr lang="tr-TR" b="1" dirty="0"/>
              <a:t>, C. R. </a:t>
            </a:r>
            <a:r>
              <a:rPr lang="tr-TR" b="1" dirty="0" err="1"/>
              <a:t>and</a:t>
            </a:r>
            <a:r>
              <a:rPr lang="tr-TR" b="1" dirty="0"/>
              <a:t> </a:t>
            </a:r>
            <a:r>
              <a:rPr lang="tr-TR" b="1" dirty="0" err="1"/>
              <a:t>Guthrie</a:t>
            </a:r>
            <a:r>
              <a:rPr lang="tr-TR" b="1" dirty="0"/>
              <a:t>, S. (2006). </a:t>
            </a:r>
            <a:r>
              <a:rPr lang="tr-TR" b="1" dirty="0" err="1"/>
              <a:t>Outdoor</a:t>
            </a:r>
            <a:r>
              <a:rPr lang="tr-TR" b="1" dirty="0"/>
              <a:t> </a:t>
            </a:r>
            <a:r>
              <a:rPr lang="tr-TR" b="1" dirty="0" err="1"/>
              <a:t>Recreation</a:t>
            </a:r>
            <a:r>
              <a:rPr lang="tr-TR" b="1" dirty="0"/>
              <a:t> in </a:t>
            </a:r>
            <a:r>
              <a:rPr lang="tr-TR" b="1" dirty="0" err="1"/>
              <a:t>America</a:t>
            </a:r>
            <a:r>
              <a:rPr lang="tr-TR" b="1" dirty="0"/>
              <a:t> (6th ed.). </a:t>
            </a:r>
            <a:r>
              <a:rPr lang="tr-TR" b="1" dirty="0" err="1"/>
              <a:t>Champaign</a:t>
            </a:r>
            <a:r>
              <a:rPr lang="tr-TR" b="1" dirty="0"/>
              <a:t>, IL: Human </a:t>
            </a:r>
            <a:r>
              <a:rPr lang="tr-TR" b="1" dirty="0" err="1"/>
              <a:t>Kinetics</a:t>
            </a:r>
            <a:r>
              <a:rPr lang="tr-TR" b="1" dirty="0" smtClean="0"/>
              <a:t>.</a:t>
            </a:r>
          </a:p>
          <a:p>
            <a:r>
              <a:rPr lang="tr-TR" b="1" dirty="0" err="1"/>
              <a:t>Karaküçük</a:t>
            </a:r>
            <a:r>
              <a:rPr lang="tr-TR" b="1" dirty="0"/>
              <a:t>, S.(2008). Rekreasyon: Boş Zamanları Değerlendirme. Ankara: Gazi Kitabevi</a:t>
            </a:r>
            <a:r>
              <a:rPr lang="tr-TR" b="1" dirty="0" smtClean="0"/>
              <a:t>.</a:t>
            </a:r>
          </a:p>
          <a:p>
            <a:r>
              <a:rPr lang="tr-TR" b="1" dirty="0" err="1"/>
              <a:t>Karaküçük</a:t>
            </a:r>
            <a:r>
              <a:rPr lang="tr-TR" b="1" dirty="0"/>
              <a:t>, S. ve Gürbüz, B. (2007). Rekreasyon ve Kent(</a:t>
            </a:r>
            <a:r>
              <a:rPr lang="tr-TR" b="1" dirty="0" err="1"/>
              <a:t>li</a:t>
            </a:r>
            <a:r>
              <a:rPr lang="tr-TR" b="1" dirty="0"/>
              <a:t>)</a:t>
            </a:r>
            <a:r>
              <a:rPr lang="tr-TR" b="1" dirty="0" err="1"/>
              <a:t>leşme</a:t>
            </a:r>
            <a:r>
              <a:rPr lang="tr-TR" b="1" dirty="0"/>
              <a:t>. Ankara: Gazi Kitabevi. </a:t>
            </a:r>
            <a:endParaRPr lang="tr-TR" b="1" dirty="0" smtClean="0"/>
          </a:p>
          <a:p>
            <a:r>
              <a:rPr lang="en-US" b="1" dirty="0" err="1"/>
              <a:t>Torkildsen</a:t>
            </a:r>
            <a:r>
              <a:rPr lang="en-US" b="1" dirty="0"/>
              <a:t>, G. (1993). Leisure and Recreation Management (Third Edition ). London: </a:t>
            </a:r>
            <a:r>
              <a:rPr lang="en-US" b="1" dirty="0" err="1"/>
              <a:t>Spon</a:t>
            </a:r>
            <a:r>
              <a:rPr lang="en-US" b="1" dirty="0"/>
              <a:t> Press</a:t>
            </a:r>
            <a:r>
              <a:rPr lang="en-US" b="1" dirty="0" smtClean="0"/>
              <a:t>.</a:t>
            </a:r>
            <a:endParaRPr lang="tr-TR" b="1" dirty="0" smtClean="0"/>
          </a:p>
          <a:p>
            <a:r>
              <a:rPr lang="tr-TR" b="1" dirty="0"/>
              <a:t>Tütüncü, Ö., Aydın, İ., </a:t>
            </a:r>
            <a:r>
              <a:rPr lang="tr-TR" b="1" dirty="0" err="1"/>
              <a:t>Küçükusta</a:t>
            </a:r>
            <a:r>
              <a:rPr lang="tr-TR" b="1" dirty="0"/>
              <a:t>, D., Avcı, N. ve Taş, İ. (2011). Üniversite Öğrencilerinin Rekreasyon Faaliyetlerine Katılımını Etkileyen Unsurların Analizi. Spor Bilimleri Dergisi, 2(22), 69-83.</a:t>
            </a:r>
            <a:endParaRPr lang="tr-TR" b="1" dirty="0" smtClean="0"/>
          </a:p>
          <a:p>
            <a:endParaRPr lang="tr-TR" dirty="0"/>
          </a:p>
        </p:txBody>
      </p:sp>
    </p:spTree>
    <p:extLst>
      <p:ext uri="{BB962C8B-B14F-4D97-AF65-F5344CB8AC3E}">
        <p14:creationId xmlns:p14="http://schemas.microsoft.com/office/powerpoint/2010/main" val="411590566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22</TotalTime>
  <Words>809</Words>
  <Application>Microsoft Office PowerPoint</Application>
  <PresentationFormat>Özel</PresentationFormat>
  <Paragraphs>25</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Duman</vt:lpstr>
      <vt:lpstr>Turizm Ve Rekreasyon</vt:lpstr>
      <vt:lpstr>REKREASYON KAVRAMI</vt:lpstr>
      <vt:lpstr>PowerPoint Sunusu</vt:lpstr>
      <vt:lpstr>REKREASYONUN ÖZELLİKLERİ </vt:lpstr>
      <vt:lpstr>PowerPoint Sunusu</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Ve Rekreasyon</dc:title>
  <dc:creator>Microsoft hesabı</dc:creator>
  <cp:lastModifiedBy>kumsaal</cp:lastModifiedBy>
  <cp:revision>4</cp:revision>
  <dcterms:created xsi:type="dcterms:W3CDTF">2020-05-10T21:21:25Z</dcterms:created>
  <dcterms:modified xsi:type="dcterms:W3CDTF">2020-05-10T22:09:25Z</dcterms:modified>
</cp:coreProperties>
</file>