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28772"/>
          </a:xfrm>
        </p:spPr>
        <p:txBody>
          <a:bodyPr/>
          <a:lstStyle/>
          <a:p>
            <a:pPr algn="ctr"/>
            <a:r>
              <a:rPr lang="tr-TR" dirty="0" smtClean="0"/>
              <a:t>ORTOPEDİK HASTALIKLAR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İMMOBİLİZASYON SIRASINDA FTR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Ödemi ve ağrıyı azaltmak</a:t>
            </a:r>
          </a:p>
          <a:p>
            <a:r>
              <a:rPr lang="tr-TR" dirty="0" smtClean="0"/>
              <a:t>Bölgenin kan akışını artırmak</a:t>
            </a:r>
          </a:p>
          <a:p>
            <a:r>
              <a:rPr lang="tr-TR" dirty="0" smtClean="0"/>
              <a:t>Aktif veya </a:t>
            </a:r>
            <a:r>
              <a:rPr lang="tr-TR" dirty="0" err="1" smtClean="0"/>
              <a:t>izometrik</a:t>
            </a:r>
            <a:r>
              <a:rPr lang="tr-TR" dirty="0" smtClean="0"/>
              <a:t> </a:t>
            </a:r>
            <a:r>
              <a:rPr lang="tr-TR" dirty="0" err="1" smtClean="0"/>
              <a:t>kontraksiyonlar</a:t>
            </a:r>
            <a:r>
              <a:rPr lang="tr-TR" dirty="0" smtClean="0"/>
              <a:t> ile kas fonksiyonunu artırmak</a:t>
            </a:r>
          </a:p>
          <a:p>
            <a:r>
              <a:rPr lang="tr-TR" dirty="0" smtClean="0"/>
              <a:t>Mümkün olan yerdeki NEH’ </a:t>
            </a:r>
            <a:r>
              <a:rPr lang="tr-TR" dirty="0" err="1" smtClean="0"/>
              <a:t>ni</a:t>
            </a:r>
            <a:r>
              <a:rPr lang="tr-TR" dirty="0" smtClean="0"/>
              <a:t> sağlamak</a:t>
            </a:r>
          </a:p>
          <a:p>
            <a:r>
              <a:rPr lang="tr-TR" dirty="0" smtClean="0"/>
              <a:t>Yaralanmanın izin verdiği ölçüde fonksiyonelliği artırmak</a:t>
            </a:r>
          </a:p>
          <a:p>
            <a:r>
              <a:rPr lang="tr-TR" dirty="0" smtClean="0"/>
              <a:t>Koltuk değneği, baston gibi aletlerin nasıl kullanılacağını öğretmek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İMMOBİLİZASYON SONRASINDA FTR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Ödemi azaltmak</a:t>
            </a:r>
          </a:p>
          <a:p>
            <a:endParaRPr lang="tr-TR" dirty="0" smtClean="0"/>
          </a:p>
          <a:p>
            <a:r>
              <a:rPr lang="tr-TR" dirty="0" smtClean="0"/>
              <a:t>Tam eklem hareketini kazanmak</a:t>
            </a:r>
          </a:p>
          <a:p>
            <a:endParaRPr lang="tr-TR" dirty="0" smtClean="0"/>
          </a:p>
          <a:p>
            <a:r>
              <a:rPr lang="tr-TR" dirty="0" smtClean="0"/>
              <a:t>Tam kas gücünü kazanmak</a:t>
            </a:r>
          </a:p>
          <a:p>
            <a:endParaRPr lang="tr-TR" dirty="0" smtClean="0"/>
          </a:p>
          <a:p>
            <a:r>
              <a:rPr lang="tr-TR" dirty="0" smtClean="0"/>
              <a:t>Tam fonksiyonu sağlamak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TOTAL KALÇA PROTEZLERİNDE FTR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Endoprotez</a:t>
            </a:r>
            <a:r>
              <a:rPr lang="tr-TR" b="1" dirty="0" smtClean="0"/>
              <a:t>: </a:t>
            </a:r>
            <a:r>
              <a:rPr lang="tr-TR" dirty="0" smtClean="0"/>
              <a:t>Eklemin bir ya da iki yüzünün çıkarılarak yerine paslanmaz çelik, titanyum gibi malzemelerden yapılan yapay eklemlerin konması işlemidir.</a:t>
            </a:r>
          </a:p>
          <a:p>
            <a:endParaRPr lang="tr-TR" b="1" dirty="0" smtClean="0"/>
          </a:p>
          <a:p>
            <a:r>
              <a:rPr lang="tr-TR" dirty="0" err="1" smtClean="0"/>
              <a:t>Geriatrik</a:t>
            </a:r>
            <a:r>
              <a:rPr lang="tr-TR" dirty="0" smtClean="0"/>
              <a:t> hasta popülasyonunda gerek </a:t>
            </a:r>
            <a:r>
              <a:rPr lang="tr-TR" dirty="0" err="1" smtClean="0"/>
              <a:t>romatizmal</a:t>
            </a:r>
            <a:r>
              <a:rPr lang="tr-TR" dirty="0" smtClean="0"/>
              <a:t> hastalıklar gerekse de kalça kırıkları sonrası TKP sıklıkla uygulanan cerrahi tedavi seçeneğidir.</a:t>
            </a:r>
          </a:p>
          <a:p>
            <a:endParaRPr lang="tr-TR" dirty="0" smtClean="0"/>
          </a:p>
          <a:p>
            <a:r>
              <a:rPr lang="tr-TR" dirty="0" smtClean="0"/>
              <a:t>Protezlerin ömrü ortalama 10-15 yıl olduğu için 55-65 yaş üzerindekiler için uygundur.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Tromboembolik</a:t>
            </a:r>
            <a:r>
              <a:rPr lang="tr-TR" dirty="0" smtClean="0"/>
              <a:t> olayları önlemek için;</a:t>
            </a:r>
          </a:p>
          <a:p>
            <a:endParaRPr lang="tr-TR" dirty="0" smtClean="0"/>
          </a:p>
          <a:p>
            <a:r>
              <a:rPr lang="tr-TR" dirty="0" err="1" smtClean="0"/>
              <a:t>Elevasyon</a:t>
            </a:r>
            <a:endParaRPr lang="tr-TR" dirty="0" smtClean="0"/>
          </a:p>
          <a:p>
            <a:r>
              <a:rPr lang="tr-TR" dirty="0" smtClean="0"/>
              <a:t>Kompresyon bandajları ve elastik çoraplar</a:t>
            </a:r>
          </a:p>
          <a:p>
            <a:r>
              <a:rPr lang="tr-TR" dirty="0" smtClean="0"/>
              <a:t>Al </a:t>
            </a:r>
            <a:r>
              <a:rPr lang="tr-TR" dirty="0" err="1" smtClean="0"/>
              <a:t>ekstremite</a:t>
            </a:r>
            <a:r>
              <a:rPr lang="tr-TR" dirty="0" smtClean="0"/>
              <a:t> egzersizleri</a:t>
            </a:r>
          </a:p>
          <a:p>
            <a:r>
              <a:rPr lang="tr-TR" dirty="0" smtClean="0"/>
              <a:t>Solunum egzersizleri</a:t>
            </a:r>
          </a:p>
          <a:p>
            <a:r>
              <a:rPr lang="tr-TR" dirty="0" smtClean="0"/>
              <a:t>Aktif ayak bileği hareketleri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TOTAL DİZ PROTEZİ CERRAHİSİ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</a:t>
            </a:r>
          </a:p>
          <a:p>
            <a:pPr>
              <a:buNone/>
            </a:pPr>
            <a:r>
              <a:rPr lang="tr-TR" dirty="0" smtClean="0"/>
              <a:t>        Konservatif yöntemlere cevap vermeyen dizin </a:t>
            </a:r>
            <a:r>
              <a:rPr lang="tr-TR" dirty="0" err="1" smtClean="0"/>
              <a:t>dejeneratif</a:t>
            </a:r>
            <a:r>
              <a:rPr lang="tr-TR" dirty="0" smtClean="0"/>
              <a:t> ve ağrılı durumlarında ağrıyı azaltarak fonksiyonu artırmak ve semptomları düzeltmek için cerrahi tedaviler </a:t>
            </a:r>
            <a:r>
              <a:rPr lang="tr-TR" dirty="0" err="1" smtClean="0"/>
              <a:t>uyulanır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REHABİLİTASYONDA YAKLAŞIM GENEL OLRAK;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Solunum egzersizleri</a:t>
            </a:r>
          </a:p>
          <a:p>
            <a:r>
              <a:rPr lang="tr-TR" dirty="0" err="1" smtClean="0"/>
              <a:t>İzometrik</a:t>
            </a:r>
            <a:r>
              <a:rPr lang="tr-TR" dirty="0" smtClean="0"/>
              <a:t> egzersizler</a:t>
            </a:r>
          </a:p>
          <a:p>
            <a:r>
              <a:rPr lang="tr-TR" dirty="0" smtClean="0"/>
              <a:t>Kas kuvvetlendirme egzersizleri</a:t>
            </a:r>
          </a:p>
          <a:p>
            <a:r>
              <a:rPr lang="tr-TR" dirty="0" smtClean="0"/>
              <a:t>Diz açma egzersizleri</a:t>
            </a:r>
          </a:p>
          <a:p>
            <a:r>
              <a:rPr lang="tr-TR" dirty="0" smtClean="0"/>
              <a:t>Dolaşımı </a:t>
            </a:r>
            <a:r>
              <a:rPr lang="tr-TR" dirty="0" err="1" smtClean="0"/>
              <a:t>artırcı</a:t>
            </a:r>
            <a:r>
              <a:rPr lang="tr-TR" dirty="0" smtClean="0"/>
              <a:t> ve ödem giderici egzersizler</a:t>
            </a:r>
          </a:p>
          <a:p>
            <a:r>
              <a:rPr lang="tr-TR" dirty="0" err="1" smtClean="0"/>
              <a:t>Mobilizasyon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CPM’ den oluşmaktadır.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CPM</a:t>
            </a:r>
            <a:br>
              <a:rPr lang="tr-TR" b="1" dirty="0" smtClean="0"/>
            </a:br>
            <a:r>
              <a:rPr lang="tr-TR" b="1" dirty="0" smtClean="0"/>
              <a:t>(CONTINUOUS PASSIVE MOTION)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Adezyonları</a:t>
            </a:r>
            <a:r>
              <a:rPr lang="tr-TR" dirty="0" smtClean="0"/>
              <a:t> ve eklem sertliklerini önler</a:t>
            </a:r>
          </a:p>
          <a:p>
            <a:r>
              <a:rPr lang="tr-TR" dirty="0" smtClean="0"/>
              <a:t>Eklem hareketliliğini artırır</a:t>
            </a:r>
          </a:p>
          <a:p>
            <a:r>
              <a:rPr lang="tr-TR" dirty="0" smtClean="0"/>
              <a:t>Derin </a:t>
            </a:r>
            <a:r>
              <a:rPr lang="tr-TR" dirty="0" err="1" smtClean="0"/>
              <a:t>ven</a:t>
            </a:r>
            <a:r>
              <a:rPr lang="tr-TR" dirty="0" smtClean="0"/>
              <a:t> </a:t>
            </a:r>
            <a:r>
              <a:rPr lang="tr-TR" dirty="0" err="1" smtClean="0"/>
              <a:t>trombozu</a:t>
            </a:r>
            <a:r>
              <a:rPr lang="tr-TR" dirty="0" smtClean="0"/>
              <a:t> riskini azaltır</a:t>
            </a:r>
          </a:p>
          <a:p>
            <a:r>
              <a:rPr lang="tr-TR" dirty="0" smtClean="0"/>
              <a:t>Ağrıyı azaltır</a:t>
            </a:r>
          </a:p>
          <a:p>
            <a:r>
              <a:rPr lang="tr-TR" dirty="0" smtClean="0"/>
              <a:t>Ödemi azaltır</a:t>
            </a:r>
          </a:p>
          <a:p>
            <a:r>
              <a:rPr lang="tr-TR" dirty="0" err="1" smtClean="0"/>
              <a:t>Proprioseptif</a:t>
            </a:r>
            <a:r>
              <a:rPr lang="tr-TR" dirty="0" smtClean="0"/>
              <a:t> eğitimi erken dönemde başlatmış olur</a:t>
            </a:r>
          </a:p>
          <a:p>
            <a:r>
              <a:rPr lang="tr-TR" dirty="0" smtClean="0"/>
              <a:t>Taburculuk süresini kısaltır</a:t>
            </a:r>
          </a:p>
          <a:p>
            <a:r>
              <a:rPr lang="tr-TR" dirty="0" smtClean="0"/>
              <a:t>Hastanın güvenini artırır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MENİSKÜS YARALANMALARI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Menisküsler</a:t>
            </a:r>
            <a:r>
              <a:rPr lang="tr-TR" dirty="0" smtClean="0"/>
              <a:t> diz travmaları sonrası en sık yaralanan dokulardandır.</a:t>
            </a:r>
          </a:p>
          <a:p>
            <a:r>
              <a:rPr lang="tr-TR" dirty="0" smtClean="0"/>
              <a:t> Genç hastalardaki yırtıklar daha önceden sağlam olan </a:t>
            </a:r>
            <a:r>
              <a:rPr lang="tr-TR" dirty="0" err="1" smtClean="0"/>
              <a:t>menisküste</a:t>
            </a:r>
            <a:r>
              <a:rPr lang="tr-TR" dirty="0" smtClean="0"/>
              <a:t> genellikle ciddi bir </a:t>
            </a:r>
            <a:r>
              <a:rPr lang="tr-TR" dirty="0" err="1" smtClean="0"/>
              <a:t>rotasyonel</a:t>
            </a:r>
            <a:r>
              <a:rPr lang="tr-TR" dirty="0" smtClean="0"/>
              <a:t> travma sonrası meydana gelir.</a:t>
            </a:r>
          </a:p>
          <a:p>
            <a:endParaRPr lang="tr-TR" dirty="0" smtClean="0"/>
          </a:p>
          <a:p>
            <a:r>
              <a:rPr lang="tr-TR" dirty="0" smtClean="0"/>
              <a:t>Yaşlılarda yırtıklar ise daha önceden dejenere olmuş </a:t>
            </a:r>
            <a:r>
              <a:rPr lang="tr-TR" dirty="0" err="1" smtClean="0"/>
              <a:t>menisküste</a:t>
            </a:r>
            <a:r>
              <a:rPr lang="tr-TR" dirty="0" smtClean="0"/>
              <a:t> meydana gelir ve dizdeki genel yıpranmanın bir yansımasıdır.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MENİSEKTOMİ SONRASI REHABİLİTASYON AMAÇLARI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Effüzyonu</a:t>
            </a:r>
            <a:r>
              <a:rPr lang="tr-TR" dirty="0" smtClean="0"/>
              <a:t> önlemek</a:t>
            </a:r>
          </a:p>
          <a:p>
            <a:r>
              <a:rPr lang="tr-TR" dirty="0" err="1" smtClean="0"/>
              <a:t>Quadriceps</a:t>
            </a:r>
            <a:r>
              <a:rPr lang="tr-TR" dirty="0" smtClean="0"/>
              <a:t> ve </a:t>
            </a:r>
            <a:r>
              <a:rPr lang="tr-TR" dirty="0" err="1" smtClean="0"/>
              <a:t>hamstringlerdeki</a:t>
            </a:r>
            <a:r>
              <a:rPr lang="tr-TR" dirty="0" smtClean="0"/>
              <a:t> refleks </a:t>
            </a:r>
            <a:r>
              <a:rPr lang="tr-TR" dirty="0" err="1" smtClean="0"/>
              <a:t>inhibisyon</a:t>
            </a:r>
            <a:r>
              <a:rPr lang="tr-TR" dirty="0" smtClean="0"/>
              <a:t> ve </a:t>
            </a:r>
            <a:r>
              <a:rPr lang="tr-TR" dirty="0" err="1" smtClean="0"/>
              <a:t>atrofiyi</a:t>
            </a:r>
            <a:r>
              <a:rPr lang="tr-TR" dirty="0" smtClean="0"/>
              <a:t> önlemek</a:t>
            </a:r>
          </a:p>
          <a:p>
            <a:r>
              <a:rPr lang="tr-TR" dirty="0" smtClean="0"/>
              <a:t>Doku iyileşmesini hızlandırmak</a:t>
            </a:r>
          </a:p>
          <a:p>
            <a:r>
              <a:rPr lang="tr-TR" dirty="0" smtClean="0"/>
              <a:t>Yürüme eğitimi vermek</a:t>
            </a:r>
          </a:p>
          <a:p>
            <a:r>
              <a:rPr lang="tr-TR" dirty="0" smtClean="0"/>
              <a:t>Dizde kontrollü hareketliliği sağlamak</a:t>
            </a:r>
          </a:p>
          <a:p>
            <a:r>
              <a:rPr lang="tr-TR" dirty="0" smtClean="0"/>
              <a:t>Kasları kuvvetlendirmek</a:t>
            </a:r>
          </a:p>
          <a:p>
            <a:r>
              <a:rPr lang="tr-TR" dirty="0" smtClean="0"/>
              <a:t>Fonksiyonlara geri dönüşü sağlamaktır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MENİSKÜS  TAMİRİ SONRASI FTR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Maksimum koruma dönemi (0-3 hafta)</a:t>
            </a:r>
          </a:p>
          <a:p>
            <a:endParaRPr lang="tr-TR" dirty="0" smtClean="0"/>
          </a:p>
          <a:p>
            <a:r>
              <a:rPr lang="tr-TR" dirty="0" smtClean="0"/>
              <a:t>Orta koruma dönemi (4-8 hafta)</a:t>
            </a:r>
          </a:p>
          <a:p>
            <a:endParaRPr lang="tr-TR" dirty="0" smtClean="0"/>
          </a:p>
          <a:p>
            <a:r>
              <a:rPr lang="tr-TR" dirty="0" smtClean="0"/>
              <a:t>Minimum koruma dönemi(9-20 hafta)</a:t>
            </a:r>
          </a:p>
          <a:p>
            <a:endParaRPr lang="tr-TR" dirty="0" smtClean="0"/>
          </a:p>
          <a:p>
            <a:r>
              <a:rPr lang="tr-TR" dirty="0" smtClean="0"/>
              <a:t>Aktivitelere dönüş dönemi ( 20. hafta sonrası)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Ortopedik rehabilitasyon konservatif ya da cerrahi tedavi gerektiren kas-iskelet sistemine ait tüm ortopedik vakalarda tedavi öncesi ve sonrası uzun ve kısa süreli amaçları hedefleyerek yapılan rehabilitasyondur.</a:t>
            </a:r>
          </a:p>
          <a:p>
            <a:endParaRPr lang="tr-TR" dirty="0" smtClean="0"/>
          </a:p>
          <a:p>
            <a:r>
              <a:rPr lang="tr-TR" dirty="0" smtClean="0"/>
              <a:t>Yapılan iş hastayı sadece fonksiyonel açıdan optimum iyilik düzeyine getirmek ve </a:t>
            </a:r>
            <a:r>
              <a:rPr lang="tr-TR" dirty="0" err="1" smtClean="0"/>
              <a:t>rehabilite</a:t>
            </a:r>
            <a:r>
              <a:rPr lang="tr-TR" dirty="0" smtClean="0"/>
              <a:t> etmek değil, aynı zamanda hastanın mevcut durumunu ve yapılan cerrahiyi de korumaktır.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PATELLOFEMORAL AĞRI SENDOMU (PFS)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PFS dizdeki yapısal ve fonksiyonel birçok faktörden etkilenir.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Patellofemoral</a:t>
            </a:r>
            <a:r>
              <a:rPr lang="tr-TR" dirty="0" smtClean="0"/>
              <a:t> ağrının rehabilitasyonunda ilk amaç ağrıyı azaltmak ve fonksiyonları düzeltmektir.</a:t>
            </a:r>
          </a:p>
          <a:p>
            <a:endParaRPr lang="tr-TR" dirty="0" smtClean="0"/>
          </a:p>
          <a:p>
            <a:r>
              <a:rPr lang="tr-TR" dirty="0" smtClean="0"/>
              <a:t>Bunun için tedavide 4 ana prensip vardır.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Patellofemoral</a:t>
            </a:r>
            <a:r>
              <a:rPr lang="tr-TR" dirty="0" smtClean="0"/>
              <a:t> ekleme kronik tekrarlayıcı yük bindiren aktiviteleri önlemek veya azaltmak</a:t>
            </a:r>
          </a:p>
          <a:p>
            <a:endParaRPr lang="tr-TR" dirty="0" smtClean="0"/>
          </a:p>
          <a:p>
            <a:r>
              <a:rPr lang="tr-TR" dirty="0" err="1" smtClean="0"/>
              <a:t>Patella</a:t>
            </a:r>
            <a:r>
              <a:rPr lang="tr-TR" dirty="0" smtClean="0"/>
              <a:t> </a:t>
            </a:r>
            <a:r>
              <a:rPr lang="tr-TR" dirty="0" err="1" smtClean="0"/>
              <a:t>nın</a:t>
            </a:r>
            <a:r>
              <a:rPr lang="tr-TR" dirty="0" smtClean="0"/>
              <a:t> </a:t>
            </a:r>
            <a:r>
              <a:rPr lang="tr-TR" dirty="0" err="1" smtClean="0"/>
              <a:t>troklear</a:t>
            </a:r>
            <a:r>
              <a:rPr lang="tr-TR" dirty="0" smtClean="0"/>
              <a:t> </a:t>
            </a:r>
            <a:r>
              <a:rPr lang="tr-TR" dirty="0" err="1" smtClean="0"/>
              <a:t>sulcus</a:t>
            </a:r>
            <a:r>
              <a:rPr lang="tr-TR" dirty="0" smtClean="0"/>
              <a:t> içine en ideal </a:t>
            </a:r>
            <a:r>
              <a:rPr lang="tr-TR" dirty="0" err="1" smtClean="0"/>
              <a:t>ekilde</a:t>
            </a:r>
            <a:r>
              <a:rPr lang="tr-TR" dirty="0" smtClean="0"/>
              <a:t> yerleşmesini sağlamak</a:t>
            </a:r>
          </a:p>
          <a:p>
            <a:endParaRPr lang="tr-TR" dirty="0" smtClean="0"/>
          </a:p>
          <a:p>
            <a:r>
              <a:rPr lang="tr-TR" dirty="0" smtClean="0"/>
              <a:t>Diz çevresi kasları kuvvetlendirmek</a:t>
            </a:r>
          </a:p>
          <a:p>
            <a:endParaRPr lang="tr-TR" dirty="0" smtClean="0"/>
          </a:p>
          <a:p>
            <a:r>
              <a:rPr lang="tr-TR" dirty="0" smtClean="0"/>
              <a:t>Tüm alt </a:t>
            </a:r>
            <a:r>
              <a:rPr lang="tr-TR" dirty="0" err="1" smtClean="0"/>
              <a:t>ekstremitedeki</a:t>
            </a:r>
            <a:r>
              <a:rPr lang="tr-TR" dirty="0" smtClean="0"/>
              <a:t> </a:t>
            </a:r>
            <a:r>
              <a:rPr lang="tr-TR" dirty="0" err="1" smtClean="0"/>
              <a:t>biomekaniksel</a:t>
            </a:r>
            <a:r>
              <a:rPr lang="tr-TR" dirty="0" smtClean="0"/>
              <a:t> yetersizlikleri ortadan kaldırmak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ÖN ÇAPRAZ BAĞ CERRAHİSİ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ACL Tamiri Sonrası Prensipler:</a:t>
            </a:r>
          </a:p>
          <a:p>
            <a:r>
              <a:rPr lang="tr-TR" dirty="0" err="1" smtClean="0"/>
              <a:t>Artrofibrozisten</a:t>
            </a:r>
            <a:r>
              <a:rPr lang="tr-TR" dirty="0" smtClean="0"/>
              <a:t> kaçınmak için cerrahi öncesi </a:t>
            </a:r>
            <a:r>
              <a:rPr lang="tr-TR" dirty="0" err="1" smtClean="0"/>
              <a:t>inflamasyonu</a:t>
            </a:r>
            <a:r>
              <a:rPr lang="tr-TR" dirty="0" smtClean="0"/>
              <a:t> azaltmak ve tam ROM’ u sağlamak</a:t>
            </a:r>
          </a:p>
          <a:p>
            <a:endParaRPr lang="tr-TR" dirty="0" smtClean="0"/>
          </a:p>
          <a:p>
            <a:r>
              <a:rPr lang="tr-TR" dirty="0" smtClean="0"/>
              <a:t>Erken tam </a:t>
            </a:r>
            <a:r>
              <a:rPr lang="tr-TR" dirty="0" err="1" smtClean="0"/>
              <a:t>ekstansiyonu</a:t>
            </a:r>
            <a:r>
              <a:rPr lang="tr-TR" dirty="0" smtClean="0"/>
              <a:t> kazanma üzerine yoğunlaşarak erken ROM kazanma ve ağırlık taşıma</a:t>
            </a:r>
          </a:p>
          <a:p>
            <a:endParaRPr lang="tr-TR" dirty="0" smtClean="0"/>
          </a:p>
          <a:p>
            <a:r>
              <a:rPr lang="tr-TR" dirty="0" smtClean="0"/>
              <a:t>Erken </a:t>
            </a:r>
            <a:r>
              <a:rPr lang="tr-TR" dirty="0" err="1" smtClean="0"/>
              <a:t>hamstring</a:t>
            </a:r>
            <a:r>
              <a:rPr lang="tr-TR" dirty="0" smtClean="0"/>
              <a:t> ve </a:t>
            </a:r>
            <a:r>
              <a:rPr lang="tr-TR" dirty="0" err="1" smtClean="0"/>
              <a:t>quadriceps</a:t>
            </a:r>
            <a:r>
              <a:rPr lang="tr-TR" dirty="0" smtClean="0"/>
              <a:t> kas aktivasyonu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Kassal </a:t>
            </a:r>
            <a:r>
              <a:rPr lang="tr-TR" dirty="0" err="1" smtClean="0"/>
              <a:t>inhibisyonu</a:t>
            </a:r>
            <a:r>
              <a:rPr lang="tr-TR" dirty="0" smtClean="0"/>
              <a:t> ve </a:t>
            </a:r>
            <a:r>
              <a:rPr lang="tr-TR" dirty="0" err="1" smtClean="0"/>
              <a:t>atrofiyi</a:t>
            </a:r>
            <a:r>
              <a:rPr lang="tr-TR" dirty="0" smtClean="0"/>
              <a:t> önlemek için ağrı ve ödemin kontrolü</a:t>
            </a:r>
          </a:p>
          <a:p>
            <a:endParaRPr lang="tr-TR" dirty="0" smtClean="0"/>
          </a:p>
          <a:p>
            <a:r>
              <a:rPr lang="tr-TR" dirty="0" smtClean="0"/>
              <a:t>Tamir edilmiş bağın üzerine stres bindiren erken açık kinetik zincir egzersizlerinden kaçınarak uyun zamanda doğru kuvvetlendirme egzersizleri seçmek</a:t>
            </a:r>
          </a:p>
          <a:p>
            <a:endParaRPr lang="tr-TR" dirty="0" smtClean="0"/>
          </a:p>
          <a:p>
            <a:r>
              <a:rPr lang="tr-TR" dirty="0" smtClean="0"/>
              <a:t>Tüm alt </a:t>
            </a:r>
            <a:r>
              <a:rPr lang="tr-TR" dirty="0" err="1" smtClean="0"/>
              <a:t>ekstremite</a:t>
            </a:r>
            <a:r>
              <a:rPr lang="tr-TR" dirty="0" smtClean="0"/>
              <a:t> kasları için kuvvetlendirme,germe ve </a:t>
            </a:r>
            <a:r>
              <a:rPr lang="tr-TR" dirty="0" err="1" smtClean="0"/>
              <a:t>kondüsyon</a:t>
            </a:r>
            <a:r>
              <a:rPr lang="tr-TR" dirty="0" smtClean="0"/>
              <a:t> eğitimi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Nöromusküler</a:t>
            </a:r>
            <a:r>
              <a:rPr lang="tr-TR" dirty="0" smtClean="0"/>
              <a:t> ve </a:t>
            </a:r>
            <a:r>
              <a:rPr lang="tr-TR" dirty="0" err="1" smtClean="0"/>
              <a:t>proprioseptif</a:t>
            </a:r>
            <a:r>
              <a:rPr lang="tr-TR" dirty="0" smtClean="0"/>
              <a:t> eğitim verme</a:t>
            </a:r>
          </a:p>
          <a:p>
            <a:endParaRPr lang="tr-TR" dirty="0" smtClean="0"/>
          </a:p>
          <a:p>
            <a:r>
              <a:rPr lang="tr-TR" dirty="0" smtClean="0"/>
              <a:t>Fonksiyonel eğitim</a:t>
            </a:r>
          </a:p>
          <a:p>
            <a:endParaRPr lang="tr-TR" dirty="0" smtClean="0"/>
          </a:p>
          <a:p>
            <a:r>
              <a:rPr lang="tr-TR" dirty="0" err="1" smtClean="0"/>
              <a:t>Kardiyovasküler</a:t>
            </a:r>
            <a:r>
              <a:rPr lang="tr-TR" dirty="0" smtClean="0"/>
              <a:t> eğitim</a:t>
            </a:r>
          </a:p>
          <a:p>
            <a:endParaRPr lang="tr-TR" dirty="0" smtClean="0"/>
          </a:p>
          <a:p>
            <a:r>
              <a:rPr lang="tr-TR" dirty="0" err="1" smtClean="0"/>
              <a:t>Terapatik</a:t>
            </a:r>
            <a:r>
              <a:rPr lang="tr-TR" dirty="0" smtClean="0"/>
              <a:t> amaçların başarılmasına bağlı dereceli ilerleme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KISA SÜRELİ AMAÇLAR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İlgili sahayı korumak</a:t>
            </a:r>
          </a:p>
          <a:p>
            <a:r>
              <a:rPr lang="tr-TR" dirty="0" smtClean="0"/>
              <a:t>Aktivite düzeyini azaltmak ve dinlenmek</a:t>
            </a:r>
          </a:p>
          <a:p>
            <a:r>
              <a:rPr lang="tr-TR" dirty="0" smtClean="0"/>
              <a:t>Ağrıyı azaltmak</a:t>
            </a:r>
          </a:p>
          <a:p>
            <a:r>
              <a:rPr lang="tr-TR" dirty="0" smtClean="0"/>
              <a:t>Varsa </a:t>
            </a:r>
            <a:r>
              <a:rPr lang="tr-TR" dirty="0" err="1" smtClean="0"/>
              <a:t>inflamasyonu</a:t>
            </a:r>
            <a:r>
              <a:rPr lang="tr-TR" dirty="0" smtClean="0"/>
              <a:t> azaltmak</a:t>
            </a:r>
          </a:p>
          <a:p>
            <a:r>
              <a:rPr lang="tr-TR" dirty="0" smtClean="0"/>
              <a:t>Eklem </a:t>
            </a:r>
            <a:r>
              <a:rPr lang="tr-TR" dirty="0" err="1" smtClean="0"/>
              <a:t>hareketliliğni</a:t>
            </a:r>
            <a:r>
              <a:rPr lang="tr-TR" dirty="0" smtClean="0"/>
              <a:t> artırmak</a:t>
            </a:r>
          </a:p>
          <a:p>
            <a:r>
              <a:rPr lang="tr-TR" dirty="0" smtClean="0"/>
              <a:t>Hastaya bilgi vermek ve eğitmek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UZUN SÜRELİ AMAÇLAR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Muskulotendinöz</a:t>
            </a:r>
            <a:r>
              <a:rPr lang="tr-TR" dirty="0" smtClean="0"/>
              <a:t> </a:t>
            </a:r>
            <a:r>
              <a:rPr lang="tr-TR" dirty="0" err="1" smtClean="0"/>
              <a:t>fleksibiliteyı</a:t>
            </a:r>
            <a:r>
              <a:rPr lang="tr-TR" dirty="0" smtClean="0"/>
              <a:t> artırmak</a:t>
            </a:r>
          </a:p>
          <a:p>
            <a:r>
              <a:rPr lang="tr-TR" dirty="0" smtClean="0"/>
              <a:t>Kas kuvvetini artırmak</a:t>
            </a:r>
          </a:p>
          <a:p>
            <a:r>
              <a:rPr lang="tr-TR" dirty="0" smtClean="0"/>
              <a:t>Kas </a:t>
            </a:r>
            <a:r>
              <a:rPr lang="tr-TR" dirty="0" err="1" smtClean="0"/>
              <a:t>enduransını</a:t>
            </a:r>
            <a:r>
              <a:rPr lang="tr-TR" dirty="0" smtClean="0"/>
              <a:t> artırmak</a:t>
            </a:r>
          </a:p>
          <a:p>
            <a:r>
              <a:rPr lang="tr-TR" dirty="0" err="1" smtClean="0"/>
              <a:t>Kardiyovasküler</a:t>
            </a:r>
            <a:r>
              <a:rPr lang="tr-TR" dirty="0" smtClean="0"/>
              <a:t> sistem </a:t>
            </a:r>
            <a:r>
              <a:rPr lang="tr-TR" dirty="0" err="1" smtClean="0"/>
              <a:t>enduransını</a:t>
            </a:r>
            <a:r>
              <a:rPr lang="tr-TR" dirty="0" smtClean="0"/>
              <a:t> artırmak</a:t>
            </a:r>
          </a:p>
          <a:p>
            <a:r>
              <a:rPr lang="tr-TR" dirty="0" smtClean="0"/>
              <a:t>Denge,</a:t>
            </a:r>
            <a:r>
              <a:rPr lang="tr-TR" dirty="0" err="1" smtClean="0"/>
              <a:t>proprioception</a:t>
            </a:r>
            <a:r>
              <a:rPr lang="tr-TR" dirty="0" smtClean="0"/>
              <a:t> ve </a:t>
            </a:r>
            <a:r>
              <a:rPr lang="tr-TR" dirty="0" err="1" smtClean="0"/>
              <a:t>kinestetik</a:t>
            </a:r>
            <a:r>
              <a:rPr lang="tr-TR" dirty="0" smtClean="0"/>
              <a:t> duyuyu artırmak</a:t>
            </a:r>
          </a:p>
          <a:p>
            <a:r>
              <a:rPr lang="tr-TR" dirty="0" smtClean="0"/>
              <a:t>Fonksiyonel aktivitelere geri dönüşü sağlamak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HASTANIN DEĞERLENDİRİLMESİ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izlenimden sonra detaylı bir değerlendirmeye geçilir. Buna kısaca SOAP denir.</a:t>
            </a:r>
          </a:p>
          <a:p>
            <a:endParaRPr lang="tr-TR" dirty="0" smtClean="0"/>
          </a:p>
          <a:p>
            <a:r>
              <a:rPr lang="tr-TR" dirty="0" err="1" smtClean="0"/>
              <a:t>Subjektif</a:t>
            </a:r>
            <a:r>
              <a:rPr lang="tr-TR" dirty="0" smtClean="0"/>
              <a:t> değerlendirme</a:t>
            </a:r>
          </a:p>
          <a:p>
            <a:r>
              <a:rPr lang="tr-TR" dirty="0" smtClean="0"/>
              <a:t>Objektif değerlendirme</a:t>
            </a:r>
          </a:p>
          <a:p>
            <a:r>
              <a:rPr lang="tr-TR" dirty="0" smtClean="0"/>
              <a:t>Analiz ( elde edilen bilgilerin analizi)</a:t>
            </a:r>
          </a:p>
          <a:p>
            <a:r>
              <a:rPr lang="tr-TR" dirty="0" smtClean="0"/>
              <a:t>Plan ( uygulanacak tedavi programının planlanması)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BAŞLICA ORTOPEDİK PROBLEMLER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Kırıklar </a:t>
            </a:r>
          </a:p>
          <a:p>
            <a:r>
              <a:rPr lang="tr-TR" dirty="0" smtClean="0"/>
              <a:t>Total kalça protezi cerrahisi</a:t>
            </a:r>
          </a:p>
          <a:p>
            <a:r>
              <a:rPr lang="tr-TR" dirty="0" smtClean="0"/>
              <a:t>Omuz </a:t>
            </a:r>
            <a:r>
              <a:rPr lang="tr-TR" dirty="0" err="1" smtClean="0"/>
              <a:t>artroplastileri</a:t>
            </a:r>
            <a:endParaRPr lang="tr-TR" dirty="0" smtClean="0"/>
          </a:p>
          <a:p>
            <a:r>
              <a:rPr lang="tr-TR" dirty="0" smtClean="0"/>
              <a:t>Total diz protezi cerrahisi</a:t>
            </a:r>
          </a:p>
          <a:p>
            <a:r>
              <a:rPr lang="tr-TR" dirty="0" err="1" smtClean="0"/>
              <a:t>Menisküs</a:t>
            </a:r>
            <a:r>
              <a:rPr lang="tr-TR" dirty="0" smtClean="0"/>
              <a:t> yaralanmaları</a:t>
            </a:r>
          </a:p>
          <a:p>
            <a:r>
              <a:rPr lang="tr-TR" dirty="0" err="1" smtClean="0"/>
              <a:t>Patellofemoral</a:t>
            </a:r>
            <a:r>
              <a:rPr lang="tr-TR" dirty="0" smtClean="0"/>
              <a:t> ağrı sendromu</a:t>
            </a:r>
          </a:p>
          <a:p>
            <a:r>
              <a:rPr lang="tr-TR" dirty="0" smtClean="0"/>
              <a:t>Ön çapraz bağ (ACL) yaralanmaları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KIRIKLAR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Kemiğin anatomik bütünlüğünün ve devamlılığının bozulmasına kırık denir.</a:t>
            </a:r>
          </a:p>
          <a:p>
            <a:endParaRPr lang="tr-TR" dirty="0" smtClean="0"/>
          </a:p>
          <a:p>
            <a:r>
              <a:rPr lang="tr-TR" dirty="0" smtClean="0"/>
              <a:t>Kırığı yapan zorlama kemiğin etrafındaki cilt,kas,</a:t>
            </a:r>
            <a:r>
              <a:rPr lang="tr-TR" dirty="0" err="1" smtClean="0"/>
              <a:t>tendon</a:t>
            </a:r>
            <a:r>
              <a:rPr lang="tr-TR" dirty="0" smtClean="0"/>
              <a:t>,</a:t>
            </a:r>
            <a:r>
              <a:rPr lang="tr-TR" dirty="0" err="1" smtClean="0"/>
              <a:t>ligament</a:t>
            </a:r>
            <a:r>
              <a:rPr lang="tr-TR" dirty="0" smtClean="0"/>
              <a:t>,damar,sinir  ve organları da zedeleyebilir.</a:t>
            </a:r>
          </a:p>
          <a:p>
            <a:endParaRPr lang="tr-TR" dirty="0" smtClean="0"/>
          </a:p>
          <a:p>
            <a:r>
              <a:rPr lang="tr-TR" dirty="0" smtClean="0"/>
              <a:t>Çocuklarda en çok </a:t>
            </a:r>
            <a:r>
              <a:rPr lang="tr-TR" dirty="0" err="1" smtClean="0"/>
              <a:t>humerus</a:t>
            </a:r>
            <a:r>
              <a:rPr lang="tr-TR" dirty="0" smtClean="0"/>
              <a:t> </a:t>
            </a:r>
            <a:r>
              <a:rPr lang="tr-TR" dirty="0" err="1" smtClean="0"/>
              <a:t>suprakondiler</a:t>
            </a:r>
            <a:r>
              <a:rPr lang="tr-TR" dirty="0" smtClean="0"/>
              <a:t>,dirsek çevresi, </a:t>
            </a:r>
            <a:r>
              <a:rPr lang="tr-TR" dirty="0" err="1" smtClean="0"/>
              <a:t>radius</a:t>
            </a:r>
            <a:r>
              <a:rPr lang="tr-TR" dirty="0" smtClean="0"/>
              <a:t> ve </a:t>
            </a:r>
            <a:r>
              <a:rPr lang="tr-TR" dirty="0" err="1" smtClean="0"/>
              <a:t>ulna</a:t>
            </a:r>
            <a:r>
              <a:rPr lang="tr-TR" dirty="0" smtClean="0"/>
              <a:t>, orta yaşta en çok </a:t>
            </a:r>
            <a:r>
              <a:rPr lang="tr-TR" dirty="0" err="1" smtClean="0"/>
              <a:t>tibia</a:t>
            </a:r>
            <a:r>
              <a:rPr lang="tr-TR" dirty="0" smtClean="0"/>
              <a:t>,</a:t>
            </a:r>
            <a:r>
              <a:rPr lang="tr-TR" dirty="0" err="1" smtClean="0"/>
              <a:t>femur</a:t>
            </a:r>
            <a:r>
              <a:rPr lang="tr-TR" dirty="0" smtClean="0"/>
              <a:t> ve </a:t>
            </a:r>
            <a:r>
              <a:rPr lang="tr-TR" dirty="0" err="1" smtClean="0"/>
              <a:t>radius</a:t>
            </a:r>
            <a:r>
              <a:rPr lang="tr-TR" dirty="0" smtClean="0"/>
              <a:t> </a:t>
            </a:r>
            <a:r>
              <a:rPr lang="tr-TR" dirty="0" err="1" smtClean="0"/>
              <a:t>distali</a:t>
            </a:r>
            <a:r>
              <a:rPr lang="tr-TR" dirty="0" smtClean="0"/>
              <a:t>, yaşlılarda ise en çok </a:t>
            </a:r>
            <a:r>
              <a:rPr lang="tr-TR" dirty="0" err="1" smtClean="0"/>
              <a:t>femur</a:t>
            </a:r>
            <a:r>
              <a:rPr lang="tr-TR" dirty="0" smtClean="0"/>
              <a:t> boynu,</a:t>
            </a:r>
            <a:r>
              <a:rPr lang="tr-TR" dirty="0" err="1" smtClean="0"/>
              <a:t>trokanterik</a:t>
            </a:r>
            <a:r>
              <a:rPr lang="tr-TR" dirty="0" smtClean="0"/>
              <a:t> bölge,</a:t>
            </a:r>
            <a:r>
              <a:rPr lang="tr-TR" dirty="0" err="1" smtClean="0"/>
              <a:t>humerus</a:t>
            </a:r>
            <a:r>
              <a:rPr lang="tr-TR" dirty="0" smtClean="0"/>
              <a:t> </a:t>
            </a:r>
            <a:r>
              <a:rPr lang="tr-TR" dirty="0" err="1" smtClean="0"/>
              <a:t>proksimali</a:t>
            </a:r>
            <a:r>
              <a:rPr lang="tr-TR" dirty="0" smtClean="0"/>
              <a:t> ve </a:t>
            </a:r>
            <a:r>
              <a:rPr lang="tr-TR" dirty="0" err="1" smtClean="0"/>
              <a:t>radius</a:t>
            </a:r>
            <a:r>
              <a:rPr lang="tr-TR" dirty="0" smtClean="0"/>
              <a:t> </a:t>
            </a:r>
            <a:r>
              <a:rPr lang="tr-TR" dirty="0" err="1" smtClean="0"/>
              <a:t>distali</a:t>
            </a:r>
            <a:r>
              <a:rPr lang="tr-TR" dirty="0" smtClean="0"/>
              <a:t> kırıkları görülür.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KIRIK TEDAVİSİNİN PRENSİPLERİ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YARDIM</a:t>
            </a:r>
          </a:p>
          <a:p>
            <a:endParaRPr lang="tr-TR" dirty="0" smtClean="0"/>
          </a:p>
          <a:p>
            <a:r>
              <a:rPr lang="tr-TR" dirty="0" smtClean="0"/>
              <a:t>REDÜKSİYON</a:t>
            </a:r>
          </a:p>
          <a:p>
            <a:endParaRPr lang="tr-TR" dirty="0" smtClean="0"/>
          </a:p>
          <a:p>
            <a:r>
              <a:rPr lang="tr-TR" dirty="0" smtClean="0"/>
              <a:t>İMMOBİLZASYON</a:t>
            </a:r>
          </a:p>
          <a:p>
            <a:endParaRPr lang="tr-TR" dirty="0" smtClean="0"/>
          </a:p>
          <a:p>
            <a:r>
              <a:rPr lang="tr-TR" dirty="0" smtClean="0"/>
              <a:t>FİZYOTERAPİ VE REHABİLİTASYON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Kırık iyileşmesi birbiri içine geçmiş 3 dönemden </a:t>
            </a:r>
            <a:r>
              <a:rPr lang="tr-TR" dirty="0" err="1" smtClean="0"/>
              <a:t>oluışur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1) </a:t>
            </a:r>
            <a:r>
              <a:rPr lang="tr-TR" dirty="0" err="1" smtClean="0"/>
              <a:t>İnflamatuar</a:t>
            </a:r>
            <a:r>
              <a:rPr lang="tr-TR" dirty="0" smtClean="0"/>
              <a:t> (kırık </a:t>
            </a:r>
            <a:r>
              <a:rPr lang="tr-TR" dirty="0" err="1" smtClean="0"/>
              <a:t>hematomu</a:t>
            </a:r>
            <a:r>
              <a:rPr lang="tr-TR" dirty="0" smtClean="0"/>
              <a:t> ve organizasyonu:1-4 gün</a:t>
            </a:r>
          </a:p>
          <a:p>
            <a:r>
              <a:rPr lang="tr-TR" dirty="0" smtClean="0"/>
              <a:t>2) </a:t>
            </a:r>
            <a:r>
              <a:rPr lang="tr-TR" dirty="0" err="1" smtClean="0"/>
              <a:t>Reperasyon</a:t>
            </a:r>
            <a:r>
              <a:rPr lang="tr-TR" dirty="0" smtClean="0"/>
              <a:t> (onarım ): 4-40 gün</a:t>
            </a:r>
          </a:p>
          <a:p>
            <a:r>
              <a:rPr lang="tr-TR" dirty="0" smtClean="0"/>
              <a:t>3) </a:t>
            </a:r>
            <a:r>
              <a:rPr lang="tr-TR" dirty="0" err="1" smtClean="0"/>
              <a:t>Remodeling</a:t>
            </a:r>
            <a:r>
              <a:rPr lang="tr-TR" dirty="0" smtClean="0"/>
              <a:t> ( kemiğin yeniden şekillenmesi): 25-180 gün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751</Words>
  <PresentationFormat>Ekran Gösterisi (4:3)</PresentationFormat>
  <Paragraphs>161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Akış</vt:lpstr>
      <vt:lpstr>ORTOPEDİK HASTALIKLAR</vt:lpstr>
      <vt:lpstr>Slayt 2</vt:lpstr>
      <vt:lpstr>KISA SÜRELİ AMAÇLAR</vt:lpstr>
      <vt:lpstr>UZUN SÜRELİ AMAÇLAR</vt:lpstr>
      <vt:lpstr>HASTANIN DEĞERLENDİRİLMESİ</vt:lpstr>
      <vt:lpstr>BAŞLICA ORTOPEDİK PROBLEMLER</vt:lpstr>
      <vt:lpstr>KIRIKLAR</vt:lpstr>
      <vt:lpstr>KIRIK TEDAVİSİNİN PRENSİPLERİ</vt:lpstr>
      <vt:lpstr>Slayt 9</vt:lpstr>
      <vt:lpstr>İMMOBİLİZASYON SIRASINDA FTR</vt:lpstr>
      <vt:lpstr>İMMOBİLİZASYON SONRASINDA FTR</vt:lpstr>
      <vt:lpstr>TOTAL KALÇA PROTEZLERİNDE FTR</vt:lpstr>
      <vt:lpstr>Slayt 13</vt:lpstr>
      <vt:lpstr>TOTAL DİZ PROTEZİ CERRAHİSİ</vt:lpstr>
      <vt:lpstr>REHABİLİTASYONDA YAKLAŞIM GENEL OLRAK;</vt:lpstr>
      <vt:lpstr>CPM (CONTINUOUS PASSIVE MOTION)</vt:lpstr>
      <vt:lpstr>MENİSKÜS YARALANMALARI</vt:lpstr>
      <vt:lpstr>MENİSEKTOMİ SONRASI REHABİLİTASYON AMAÇLARI</vt:lpstr>
      <vt:lpstr>MENİSKÜS  TAMİRİ SONRASI FTR</vt:lpstr>
      <vt:lpstr>PATELLOFEMORAL AĞRI SENDOMU (PFS)</vt:lpstr>
      <vt:lpstr>Slayt 21</vt:lpstr>
      <vt:lpstr>ÖN ÇAPRAZ BAĞ CERRAHİSİ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ORTOPEDİK HASTALIKLAR</dc:title>
  <dc:creator>fztmerve</dc:creator>
  <cp:lastModifiedBy>fztmerve</cp:lastModifiedBy>
  <cp:revision>12</cp:revision>
  <dcterms:created xsi:type="dcterms:W3CDTF">2018-12-18T15:39:03Z</dcterms:created>
  <dcterms:modified xsi:type="dcterms:W3CDTF">2019-06-27T13:13:21Z</dcterms:modified>
</cp:coreProperties>
</file>