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90" r:id="rId4"/>
    <p:sldId id="1083" r:id="rId5"/>
    <p:sldId id="1084" r:id="rId6"/>
    <p:sldId id="1085" r:id="rId7"/>
    <p:sldId id="1086" r:id="rId8"/>
    <p:sldId id="1087" r:id="rId9"/>
    <p:sldId id="1088" r:id="rId10"/>
    <p:sldId id="108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81922" y="51739"/>
            <a:ext cx="2734310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10162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  <p:sldLayoutId id="2147483698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Sürdürülebilir Tasarım ve Uygulamaları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17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2123" y="1112045"/>
            <a:ext cx="4371975" cy="4691028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3204" indent="-231140">
              <a:lnSpc>
                <a:spcPct val="100000"/>
              </a:lnSpc>
              <a:spcBef>
                <a:spcPts val="700"/>
              </a:spcBef>
              <a:buFont typeface="Wingdings"/>
              <a:buChar char=""/>
              <a:tabLst>
                <a:tab pos="243840" algn="l"/>
              </a:tabLst>
            </a:pPr>
            <a:r>
              <a:rPr sz="1400" b="1" spc="-275" dirty="0">
                <a:latin typeface="Arial"/>
                <a:cs typeface="Arial"/>
              </a:rPr>
              <a:t>EKOLOJİ</a:t>
            </a:r>
            <a:endParaRPr sz="1400" dirty="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sz="1400" b="1" spc="-225" dirty="0">
                <a:latin typeface="Arial"/>
                <a:cs typeface="Arial"/>
              </a:rPr>
              <a:t>SÜRDÜRÜLEBİLİRLİK</a:t>
            </a:r>
            <a:endParaRPr sz="1400" dirty="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sz="1400" b="1" spc="-280" dirty="0">
                <a:latin typeface="Arial"/>
                <a:cs typeface="Arial"/>
              </a:rPr>
              <a:t>EKOLOJİK</a:t>
            </a:r>
            <a:r>
              <a:rPr sz="1400" b="1" spc="-155" dirty="0">
                <a:latin typeface="Arial"/>
                <a:cs typeface="Arial"/>
              </a:rPr>
              <a:t> </a:t>
            </a:r>
            <a:r>
              <a:rPr sz="1400" b="1" spc="-135" dirty="0">
                <a:latin typeface="Arial"/>
                <a:cs typeface="Arial"/>
              </a:rPr>
              <a:t>MİMARLIK</a:t>
            </a:r>
            <a:endParaRPr sz="1400" dirty="0">
              <a:latin typeface="Arial"/>
              <a:cs typeface="Arial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400" spc="-100" dirty="0">
                <a:latin typeface="Arial"/>
                <a:cs typeface="Arial"/>
              </a:rPr>
              <a:t>Kaynakların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60" dirty="0">
                <a:latin typeface="Arial"/>
                <a:cs typeface="Arial"/>
              </a:rPr>
              <a:t>Enerjinin</a:t>
            </a:r>
            <a:r>
              <a:rPr sz="1400" spc="-90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30" dirty="0">
                <a:latin typeface="Arial"/>
                <a:cs typeface="Arial"/>
              </a:rPr>
              <a:t>Suyun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1086485" lvl="2" indent="-16002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7120" algn="l"/>
              </a:tabLst>
            </a:pPr>
            <a:r>
              <a:rPr sz="1400" spc="-80" dirty="0">
                <a:latin typeface="Arial"/>
                <a:cs typeface="Arial"/>
              </a:rPr>
              <a:t>Malzemenin</a:t>
            </a:r>
            <a:r>
              <a:rPr sz="1400" spc="-85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400" spc="-200" dirty="0">
                <a:latin typeface="Arial"/>
                <a:cs typeface="Arial"/>
              </a:rPr>
              <a:t>Yaşam </a:t>
            </a:r>
            <a:r>
              <a:rPr sz="1400" spc="-114" dirty="0">
                <a:latin typeface="Arial"/>
                <a:cs typeface="Arial"/>
              </a:rPr>
              <a:t>Döngüsü</a:t>
            </a:r>
            <a:r>
              <a:rPr sz="1400" spc="20" dirty="0">
                <a:latin typeface="Arial"/>
                <a:cs typeface="Arial"/>
              </a:rPr>
              <a:t> </a:t>
            </a:r>
            <a:r>
              <a:rPr sz="1400" spc="-135" dirty="0">
                <a:latin typeface="Arial"/>
                <a:cs typeface="Arial"/>
              </a:rPr>
              <a:t>Tasarımı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85" dirty="0">
                <a:latin typeface="Arial"/>
                <a:cs typeface="Arial"/>
              </a:rPr>
              <a:t>Yapı </a:t>
            </a:r>
            <a:r>
              <a:rPr sz="1400" spc="-120" dirty="0">
                <a:latin typeface="Arial"/>
                <a:cs typeface="Arial"/>
              </a:rPr>
              <a:t>Öncesi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Evre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85" dirty="0">
                <a:latin typeface="Arial"/>
                <a:cs typeface="Arial"/>
              </a:rPr>
              <a:t>Yapı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spc="-125" dirty="0">
                <a:latin typeface="Arial"/>
                <a:cs typeface="Arial"/>
              </a:rPr>
              <a:t>Evresi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85" dirty="0">
                <a:latin typeface="Arial"/>
                <a:cs typeface="Arial"/>
              </a:rPr>
              <a:t>Yapı </a:t>
            </a:r>
            <a:r>
              <a:rPr sz="1400" spc="-135" dirty="0">
                <a:latin typeface="Arial"/>
                <a:cs typeface="Arial"/>
              </a:rPr>
              <a:t>Sonrası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Evre</a:t>
            </a:r>
            <a:endParaRPr sz="1400" dirty="0">
              <a:latin typeface="Arial"/>
              <a:cs typeface="Arial"/>
            </a:endParaRPr>
          </a:p>
          <a:p>
            <a:pPr marL="679450" lvl="1" indent="-20955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79450" algn="l"/>
              </a:tabLst>
            </a:pPr>
            <a:r>
              <a:rPr sz="1400" spc="-100" dirty="0">
                <a:latin typeface="Arial"/>
                <a:cs typeface="Arial"/>
              </a:rPr>
              <a:t>İnsan </a:t>
            </a:r>
            <a:r>
              <a:rPr sz="1400" spc="-60" dirty="0">
                <a:latin typeface="Arial"/>
                <a:cs typeface="Arial"/>
              </a:rPr>
              <a:t>İçin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spc="-140" dirty="0">
                <a:latin typeface="Arial"/>
                <a:cs typeface="Arial"/>
              </a:rPr>
              <a:t>Tasarım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14" dirty="0">
                <a:latin typeface="Arial"/>
                <a:cs typeface="Arial"/>
              </a:rPr>
              <a:t>Doğal </a:t>
            </a:r>
            <a:r>
              <a:rPr sz="1400" spc="-55" dirty="0">
                <a:latin typeface="Arial"/>
                <a:cs typeface="Arial"/>
              </a:rPr>
              <a:t>Ortamların</a:t>
            </a:r>
            <a:r>
              <a:rPr sz="1400" spc="-85" dirty="0">
                <a:latin typeface="Arial"/>
                <a:cs typeface="Arial"/>
              </a:rPr>
              <a:t> </a:t>
            </a:r>
            <a:r>
              <a:rPr sz="1400" spc="-80" dirty="0">
                <a:latin typeface="Arial"/>
                <a:cs typeface="Arial"/>
              </a:rPr>
              <a:t>Korunumu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100" dirty="0">
                <a:latin typeface="Arial"/>
                <a:cs typeface="Arial"/>
              </a:rPr>
              <a:t>Kentsel </a:t>
            </a:r>
            <a:r>
              <a:rPr sz="1400" spc="-140" dirty="0">
                <a:latin typeface="Arial"/>
                <a:cs typeface="Arial"/>
              </a:rPr>
              <a:t>Tasarım </a:t>
            </a:r>
            <a:r>
              <a:rPr sz="1400" spc="-105" dirty="0">
                <a:latin typeface="Arial"/>
                <a:cs typeface="Arial"/>
              </a:rPr>
              <a:t>ve </a:t>
            </a:r>
            <a:r>
              <a:rPr sz="1400" spc="-100" dirty="0">
                <a:latin typeface="Arial"/>
                <a:cs typeface="Arial"/>
              </a:rPr>
              <a:t>Arazi</a:t>
            </a:r>
            <a:r>
              <a:rPr sz="1400" spc="-50" dirty="0">
                <a:latin typeface="Arial"/>
                <a:cs typeface="Arial"/>
              </a:rPr>
              <a:t> </a:t>
            </a:r>
            <a:r>
              <a:rPr sz="1400" spc="-110" dirty="0">
                <a:latin typeface="Arial"/>
                <a:cs typeface="Arial"/>
              </a:rPr>
              <a:t>Planlaması</a:t>
            </a:r>
            <a:endParaRPr sz="1400" dirty="0">
              <a:latin typeface="Arial"/>
              <a:cs typeface="Arial"/>
            </a:endParaRPr>
          </a:p>
          <a:p>
            <a:pPr marL="1083945" lvl="2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1084580" algn="l"/>
              </a:tabLst>
            </a:pPr>
            <a:r>
              <a:rPr sz="1400" spc="-60" dirty="0">
                <a:latin typeface="Arial"/>
                <a:cs typeface="Arial"/>
              </a:rPr>
              <a:t>Konforlu </a:t>
            </a:r>
            <a:r>
              <a:rPr sz="1400" spc="-185" dirty="0">
                <a:latin typeface="Arial"/>
                <a:cs typeface="Arial"/>
              </a:rPr>
              <a:t>Yapı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135" dirty="0">
                <a:latin typeface="Arial"/>
                <a:cs typeface="Arial"/>
              </a:rPr>
              <a:t>Tasarımı</a:t>
            </a:r>
            <a:endParaRPr sz="1400" dirty="0">
              <a:latin typeface="Arial"/>
              <a:cs typeface="Arial"/>
            </a:endParaRPr>
          </a:p>
          <a:p>
            <a:pPr marL="192405" indent="-1803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193040" algn="l"/>
              </a:tabLst>
            </a:pPr>
            <a:r>
              <a:rPr sz="1400" b="1" spc="-225" dirty="0">
                <a:latin typeface="Arial"/>
                <a:cs typeface="Arial"/>
              </a:rPr>
              <a:t>SONUÇ </a:t>
            </a:r>
            <a:r>
              <a:rPr sz="1400" b="1" spc="-135" dirty="0">
                <a:latin typeface="Arial"/>
                <a:cs typeface="Arial"/>
              </a:rPr>
              <a:t>ve</a:t>
            </a:r>
            <a:r>
              <a:rPr sz="1400" b="1" spc="-260" dirty="0">
                <a:latin typeface="Arial"/>
                <a:cs typeface="Arial"/>
              </a:rPr>
              <a:t> </a:t>
            </a:r>
            <a:r>
              <a:rPr sz="1400" b="1" spc="-240" dirty="0">
                <a:latin typeface="Arial"/>
                <a:cs typeface="Arial"/>
              </a:rPr>
              <a:t>ÖNERİLER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4" y="455498"/>
            <a:ext cx="2483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0" dirty="0"/>
              <a:t>TAKDİM</a:t>
            </a:r>
            <a:r>
              <a:rPr spc="-220" dirty="0"/>
              <a:t> </a:t>
            </a:r>
            <a:r>
              <a:rPr spc="-335" dirty="0"/>
              <a:t>PLANI</a:t>
            </a:r>
          </a:p>
        </p:txBody>
      </p:sp>
    </p:spTree>
    <p:extLst>
      <p:ext uri="{BB962C8B-B14F-4D97-AF65-F5344CB8AC3E}">
        <p14:creationId xmlns:p14="http://schemas.microsoft.com/office/powerpoint/2010/main" val="69271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0691" y="213750"/>
            <a:ext cx="8743950" cy="244157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R="641985" algn="ctr">
              <a:lnSpc>
                <a:spcPct val="100000"/>
              </a:lnSpc>
              <a:spcBef>
                <a:spcPts val="1930"/>
              </a:spcBef>
            </a:pPr>
            <a:r>
              <a:rPr sz="3200" b="1" spc="-240" dirty="0">
                <a:latin typeface="Arial"/>
                <a:cs typeface="Arial"/>
              </a:rPr>
              <a:t>Ekoloji</a:t>
            </a:r>
            <a:endParaRPr sz="32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830"/>
              </a:spcBef>
              <a:buClr>
                <a:srgbClr val="000000"/>
              </a:buClr>
              <a:buFont typeface="Arial"/>
              <a:buChar char="•"/>
              <a:tabLst>
                <a:tab pos="248920" algn="l"/>
              </a:tabLst>
            </a:pPr>
            <a:r>
              <a:rPr sz="3200" b="1" spc="-229" dirty="0">
                <a:solidFill>
                  <a:srgbClr val="C00000"/>
                </a:solidFill>
                <a:latin typeface="Arial"/>
                <a:cs typeface="Arial"/>
              </a:rPr>
              <a:t>Ekoloji; </a:t>
            </a:r>
            <a:r>
              <a:rPr sz="3200" spc="-155" dirty="0">
                <a:latin typeface="Arial"/>
                <a:cs typeface="Arial"/>
              </a:rPr>
              <a:t>canlı </a:t>
            </a:r>
            <a:r>
              <a:rPr sz="3200" spc="-100" dirty="0">
                <a:latin typeface="Arial"/>
                <a:cs typeface="Arial"/>
              </a:rPr>
              <a:t>varlıklar </a:t>
            </a:r>
            <a:r>
              <a:rPr sz="3200" spc="-55" dirty="0">
                <a:latin typeface="Arial"/>
                <a:cs typeface="Arial"/>
              </a:rPr>
              <a:t>ile </a:t>
            </a:r>
            <a:r>
              <a:rPr sz="3200" spc="-114" dirty="0">
                <a:latin typeface="Arial"/>
                <a:cs typeface="Arial"/>
              </a:rPr>
              <a:t>çevreleri  </a:t>
            </a:r>
            <a:r>
              <a:rPr sz="3200" spc="-160" dirty="0">
                <a:latin typeface="Arial"/>
                <a:cs typeface="Arial"/>
              </a:rPr>
              <a:t>arasındaki  </a:t>
            </a:r>
            <a:r>
              <a:rPr sz="3200" spc="-55" dirty="0">
                <a:latin typeface="Arial"/>
                <a:cs typeface="Arial"/>
              </a:rPr>
              <a:t>ilişkileri </a:t>
            </a:r>
            <a:r>
              <a:rPr sz="3200" spc="-135" dirty="0">
                <a:latin typeface="Arial"/>
                <a:cs typeface="Arial"/>
              </a:rPr>
              <a:t>inceleyen </a:t>
            </a:r>
            <a:r>
              <a:rPr sz="3200" spc="-35" dirty="0">
                <a:latin typeface="Arial"/>
                <a:cs typeface="Arial"/>
              </a:rPr>
              <a:t>bilim </a:t>
            </a:r>
            <a:r>
              <a:rPr sz="3200" spc="-135" dirty="0">
                <a:latin typeface="Arial"/>
                <a:cs typeface="Arial"/>
              </a:rPr>
              <a:t>dalıdır. </a:t>
            </a:r>
            <a:r>
              <a:rPr sz="3200" spc="-120" dirty="0">
                <a:latin typeface="Arial"/>
                <a:cs typeface="Arial"/>
              </a:rPr>
              <a:t>Ekoloji; </a:t>
            </a:r>
            <a:r>
              <a:rPr sz="3200" spc="-190" dirty="0">
                <a:latin typeface="Arial"/>
                <a:cs typeface="Arial"/>
              </a:rPr>
              <a:t>doğayı </a:t>
            </a:r>
            <a:r>
              <a:rPr sz="3200" spc="-150" dirty="0">
                <a:latin typeface="Arial"/>
                <a:cs typeface="Arial"/>
              </a:rPr>
              <a:t>en </a:t>
            </a:r>
            <a:r>
              <a:rPr sz="3200" spc="-50" dirty="0">
                <a:latin typeface="Arial"/>
                <a:cs typeface="Arial"/>
              </a:rPr>
              <a:t>iyi  </a:t>
            </a:r>
            <a:r>
              <a:rPr sz="3200" spc="-130" dirty="0">
                <a:latin typeface="Arial"/>
                <a:cs typeface="Arial"/>
              </a:rPr>
              <a:t>tanıyan, </a:t>
            </a:r>
            <a:r>
              <a:rPr sz="3200" spc="-165" dirty="0">
                <a:latin typeface="Arial"/>
                <a:cs typeface="Arial"/>
              </a:rPr>
              <a:t>doğanın </a:t>
            </a:r>
            <a:r>
              <a:rPr sz="3200" spc="-145" dirty="0">
                <a:latin typeface="Arial"/>
                <a:cs typeface="Arial"/>
              </a:rPr>
              <a:t>geleceğini </a:t>
            </a:r>
            <a:r>
              <a:rPr sz="3200" spc="-114" dirty="0">
                <a:latin typeface="Arial"/>
                <a:cs typeface="Arial"/>
              </a:rPr>
              <a:t>görebilen </a:t>
            </a:r>
            <a:r>
              <a:rPr sz="3200" spc="-35" dirty="0">
                <a:latin typeface="Arial"/>
                <a:cs typeface="Arial"/>
              </a:rPr>
              <a:t>bir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65" dirty="0">
                <a:latin typeface="Arial"/>
                <a:cs typeface="Arial"/>
              </a:rPr>
              <a:t>bilimdir.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00299" y="2606438"/>
            <a:ext cx="3452825" cy="32005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8831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097" y="320633"/>
            <a:ext cx="8735695" cy="244157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R="635000" algn="ctr">
              <a:lnSpc>
                <a:spcPct val="100000"/>
              </a:lnSpc>
              <a:spcBef>
                <a:spcPts val="1930"/>
              </a:spcBef>
            </a:pPr>
            <a:r>
              <a:rPr sz="3200" b="1" spc="-240" dirty="0">
                <a:latin typeface="Arial"/>
                <a:cs typeface="Arial"/>
              </a:rPr>
              <a:t>Ekoloji</a:t>
            </a:r>
            <a:endParaRPr sz="32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830"/>
              </a:spcBef>
              <a:buChar char="•"/>
              <a:tabLst>
                <a:tab pos="248285" algn="l"/>
              </a:tabLst>
            </a:pPr>
            <a:r>
              <a:rPr sz="3200" spc="-175" dirty="0">
                <a:latin typeface="Arial"/>
                <a:cs typeface="Arial"/>
              </a:rPr>
              <a:t>İnsan </a:t>
            </a:r>
            <a:r>
              <a:rPr sz="3200" spc="-80" dirty="0">
                <a:latin typeface="Arial"/>
                <a:cs typeface="Arial"/>
              </a:rPr>
              <a:t>faaliyetleri </a:t>
            </a:r>
            <a:r>
              <a:rPr sz="3200" spc="-190" dirty="0">
                <a:latin typeface="Arial"/>
                <a:cs typeface="Arial"/>
              </a:rPr>
              <a:t>zamanla </a:t>
            </a:r>
            <a:r>
              <a:rPr sz="3200" spc="-125" dirty="0">
                <a:latin typeface="Arial"/>
                <a:cs typeface="Arial"/>
              </a:rPr>
              <a:t>yerkürede </a:t>
            </a:r>
            <a:r>
              <a:rPr sz="3200" spc="-135" dirty="0">
                <a:latin typeface="Arial"/>
                <a:cs typeface="Arial"/>
              </a:rPr>
              <a:t>silinmez </a:t>
            </a:r>
            <a:r>
              <a:rPr sz="3200" spc="-105" dirty="0">
                <a:latin typeface="Arial"/>
                <a:cs typeface="Arial"/>
              </a:rPr>
              <a:t>izler  </a:t>
            </a:r>
            <a:r>
              <a:rPr sz="3200" spc="-195" dirty="0">
                <a:latin typeface="Arial"/>
                <a:cs typeface="Arial"/>
              </a:rPr>
              <a:t>açmış; </a:t>
            </a:r>
            <a:r>
              <a:rPr sz="3200" spc="-145" dirty="0">
                <a:solidFill>
                  <a:srgbClr val="C00000"/>
                </a:solidFill>
                <a:latin typeface="Arial"/>
                <a:cs typeface="Arial"/>
              </a:rPr>
              <a:t>insan, 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doğanın 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diğer </a:t>
            </a:r>
            <a:r>
              <a:rPr sz="3200" spc="-40" dirty="0">
                <a:solidFill>
                  <a:srgbClr val="C00000"/>
                </a:solidFill>
                <a:latin typeface="Arial"/>
                <a:cs typeface="Arial"/>
              </a:rPr>
              <a:t>tüm türlerinin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üstünde  </a:t>
            </a:r>
            <a:r>
              <a:rPr sz="3200" spc="-140" dirty="0">
                <a:solidFill>
                  <a:srgbClr val="C00000"/>
                </a:solidFill>
                <a:latin typeface="Arial"/>
                <a:cs typeface="Arial"/>
              </a:rPr>
              <a:t>egemenlik</a:t>
            </a:r>
            <a:r>
              <a:rPr sz="3200" spc="-114" dirty="0">
                <a:solidFill>
                  <a:srgbClr val="C00000"/>
                </a:solidFill>
                <a:latin typeface="Arial"/>
                <a:cs typeface="Arial"/>
              </a:rPr>
              <a:t> kurmuştur.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656208" y="2927143"/>
            <a:ext cx="3486911" cy="29273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734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097" y="249380"/>
            <a:ext cx="8743950" cy="7110921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R="643255" algn="ctr">
              <a:lnSpc>
                <a:spcPct val="100000"/>
              </a:lnSpc>
              <a:spcBef>
                <a:spcPts val="1930"/>
              </a:spcBef>
            </a:pPr>
            <a:r>
              <a:rPr sz="3200" b="1" spc="-240" dirty="0">
                <a:latin typeface="Arial"/>
                <a:cs typeface="Arial"/>
              </a:rPr>
              <a:t>Ekoloji</a:t>
            </a:r>
            <a:endParaRPr sz="32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830"/>
              </a:spcBef>
              <a:buChar char="•"/>
              <a:tabLst>
                <a:tab pos="248285" algn="l"/>
              </a:tabLst>
            </a:pPr>
            <a:r>
              <a:rPr sz="3200" spc="-215" dirty="0">
                <a:latin typeface="Arial"/>
                <a:cs typeface="Arial"/>
              </a:rPr>
              <a:t>Ancak </a:t>
            </a:r>
            <a:r>
              <a:rPr sz="3200" spc="-100" dirty="0">
                <a:latin typeface="Arial"/>
                <a:cs typeface="Arial"/>
              </a:rPr>
              <a:t>bu </a:t>
            </a:r>
            <a:r>
              <a:rPr sz="3200" spc="-135" dirty="0">
                <a:latin typeface="Arial"/>
                <a:cs typeface="Arial"/>
              </a:rPr>
              <a:t>egemenlik </a:t>
            </a:r>
            <a:r>
              <a:rPr sz="3200" spc="-75" dirty="0">
                <a:latin typeface="Arial"/>
                <a:cs typeface="Arial"/>
              </a:rPr>
              <a:t>biçimi </a:t>
            </a:r>
            <a:r>
              <a:rPr sz="3200" spc="-100" dirty="0">
                <a:latin typeface="Arial"/>
                <a:cs typeface="Arial"/>
              </a:rPr>
              <a:t>ekolojik bulgular  </a:t>
            </a:r>
            <a:r>
              <a:rPr sz="3200" spc="-195" dirty="0">
                <a:latin typeface="Arial"/>
                <a:cs typeface="Arial"/>
              </a:rPr>
              <a:t>karşısında </a:t>
            </a:r>
            <a:r>
              <a:rPr sz="3200" spc="-110" dirty="0">
                <a:latin typeface="Arial"/>
                <a:cs typeface="Arial"/>
              </a:rPr>
              <a:t>tartışmalıdır. </a:t>
            </a:r>
            <a:r>
              <a:rPr sz="3200" spc="-160" dirty="0">
                <a:latin typeface="Arial"/>
                <a:cs typeface="Arial"/>
              </a:rPr>
              <a:t>İnsanın </a:t>
            </a:r>
            <a:r>
              <a:rPr sz="3200" spc="-235" dirty="0">
                <a:solidFill>
                  <a:srgbClr val="C00000"/>
                </a:solidFill>
                <a:latin typeface="Arial"/>
                <a:cs typeface="Arial"/>
              </a:rPr>
              <a:t>yaşam </a:t>
            </a:r>
            <a:r>
              <a:rPr sz="3200" spc="-85" dirty="0">
                <a:solidFill>
                  <a:srgbClr val="C00000"/>
                </a:solidFill>
                <a:latin typeface="Arial"/>
                <a:cs typeface="Arial"/>
              </a:rPr>
              <a:t>ortamını </a:t>
            </a:r>
            <a:r>
              <a:rPr sz="3200" spc="-145" dirty="0">
                <a:solidFill>
                  <a:srgbClr val="C00000"/>
                </a:solidFill>
                <a:latin typeface="Arial"/>
                <a:cs typeface="Arial"/>
              </a:rPr>
              <a:t>yok  </a:t>
            </a:r>
            <a:r>
              <a:rPr sz="3200" spc="-130" dirty="0">
                <a:solidFill>
                  <a:srgbClr val="C00000"/>
                </a:solidFill>
                <a:latin typeface="Arial"/>
                <a:cs typeface="Arial"/>
              </a:rPr>
              <a:t>etmesi </a:t>
            </a:r>
            <a:r>
              <a:rPr sz="3200" spc="-225" dirty="0">
                <a:solidFill>
                  <a:srgbClr val="C00000"/>
                </a:solidFill>
                <a:latin typeface="Arial"/>
                <a:cs typeface="Arial"/>
              </a:rPr>
              <a:t>uzak </a:t>
            </a:r>
            <a:r>
              <a:rPr sz="3200" spc="-30" dirty="0">
                <a:solidFill>
                  <a:srgbClr val="C00000"/>
                </a:solidFill>
                <a:latin typeface="Arial"/>
                <a:cs typeface="Arial"/>
              </a:rPr>
              <a:t>bir </a:t>
            </a:r>
            <a:r>
              <a:rPr sz="3200" spc="-140" dirty="0">
                <a:solidFill>
                  <a:srgbClr val="C00000"/>
                </a:solidFill>
                <a:latin typeface="Arial"/>
                <a:cs typeface="Arial"/>
              </a:rPr>
              <a:t>olasılık 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değil</a:t>
            </a:r>
            <a:r>
              <a:rPr sz="3200" spc="-105" dirty="0">
                <a:latin typeface="Arial"/>
                <a:cs typeface="Arial"/>
              </a:rPr>
              <a:t>dir. </a:t>
            </a:r>
            <a:r>
              <a:rPr sz="3200" spc="-250" dirty="0">
                <a:latin typeface="Arial"/>
                <a:cs typeface="Arial"/>
              </a:rPr>
              <a:t>Bu </a:t>
            </a:r>
            <a:r>
              <a:rPr sz="3200" spc="-125" dirty="0">
                <a:latin typeface="Arial"/>
                <a:cs typeface="Arial"/>
              </a:rPr>
              <a:t>nedenle </a:t>
            </a:r>
            <a:r>
              <a:rPr sz="3200" spc="-90" dirty="0">
                <a:latin typeface="Arial"/>
                <a:cs typeface="Arial"/>
              </a:rPr>
              <a:t>ekoloji  </a:t>
            </a:r>
            <a:r>
              <a:rPr sz="3200" spc="-165" dirty="0">
                <a:latin typeface="Arial"/>
                <a:cs typeface="Arial"/>
              </a:rPr>
              <a:t>geleceğin </a:t>
            </a:r>
            <a:r>
              <a:rPr sz="3200" spc="-55" dirty="0">
                <a:latin typeface="Arial"/>
                <a:cs typeface="Arial"/>
              </a:rPr>
              <a:t>bilimidir. </a:t>
            </a:r>
            <a:r>
              <a:rPr sz="3200" spc="-180" dirty="0">
                <a:latin typeface="Arial"/>
                <a:cs typeface="Arial"/>
              </a:rPr>
              <a:t>Büyük </a:t>
            </a:r>
            <a:r>
              <a:rPr sz="3200" spc="-30" dirty="0">
                <a:latin typeface="Arial"/>
                <a:cs typeface="Arial"/>
              </a:rPr>
              <a:t>bir </a:t>
            </a:r>
            <a:r>
              <a:rPr sz="3200" spc="-135" dirty="0">
                <a:latin typeface="Arial"/>
                <a:cs typeface="Arial"/>
              </a:rPr>
              <a:t>olasılıkla </a:t>
            </a:r>
            <a:r>
              <a:rPr sz="3200" spc="-150" dirty="0">
                <a:solidFill>
                  <a:srgbClr val="C00000"/>
                </a:solidFill>
                <a:latin typeface="Arial"/>
                <a:cs typeface="Arial"/>
              </a:rPr>
              <a:t>insanın  </a:t>
            </a:r>
            <a:r>
              <a:rPr sz="3200" spc="-120" dirty="0">
                <a:solidFill>
                  <a:srgbClr val="C00000"/>
                </a:solidFill>
                <a:latin typeface="Arial"/>
                <a:cs typeface="Arial"/>
              </a:rPr>
              <a:t>yerküre </a:t>
            </a:r>
            <a:r>
              <a:rPr sz="3200" spc="-130" dirty="0">
                <a:solidFill>
                  <a:srgbClr val="C00000"/>
                </a:solidFill>
                <a:latin typeface="Arial"/>
                <a:cs typeface="Arial"/>
              </a:rPr>
              <a:t>üzerinde </a:t>
            </a:r>
            <a:r>
              <a:rPr sz="3200" spc="-135" dirty="0">
                <a:solidFill>
                  <a:srgbClr val="C00000"/>
                </a:solidFill>
                <a:latin typeface="Arial"/>
                <a:cs typeface="Arial"/>
              </a:rPr>
              <a:t>varlığını </a:t>
            </a:r>
            <a:r>
              <a:rPr sz="3200" spc="-120" dirty="0">
                <a:solidFill>
                  <a:srgbClr val="C00000"/>
                </a:solidFill>
                <a:latin typeface="Arial"/>
                <a:cs typeface="Arial"/>
              </a:rPr>
              <a:t>sürdürebilmesi </a:t>
            </a:r>
            <a:r>
              <a:rPr sz="3200" spc="-114" dirty="0">
                <a:solidFill>
                  <a:srgbClr val="C00000"/>
                </a:solidFill>
                <a:latin typeface="Arial"/>
                <a:cs typeface="Arial"/>
              </a:rPr>
              <a:t>ekolojiye  </a:t>
            </a:r>
            <a:r>
              <a:rPr sz="3200" spc="-155" dirty="0" err="1">
                <a:solidFill>
                  <a:srgbClr val="C00000"/>
                </a:solidFill>
                <a:latin typeface="Arial"/>
                <a:cs typeface="Arial"/>
              </a:rPr>
              <a:t>bağlıdır</a:t>
            </a:r>
            <a:r>
              <a:rPr sz="3200" spc="-155" dirty="0" smtClean="0">
                <a:solidFill>
                  <a:srgbClr val="C00000"/>
                </a:solidFill>
                <a:latin typeface="Arial"/>
                <a:cs typeface="Arial"/>
              </a:rPr>
              <a:t>.</a:t>
            </a:r>
            <a:endParaRPr lang="tr-TR" sz="3200" spc="-155" dirty="0" smtClean="0">
              <a:solidFill>
                <a:srgbClr val="C00000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830"/>
              </a:spcBef>
              <a:buChar char="•"/>
              <a:tabLst>
                <a:tab pos="248285" algn="l"/>
              </a:tabLst>
            </a:pPr>
            <a:r>
              <a:rPr lang="tr-TR" sz="3200" spc="-155" dirty="0" smtClean="0">
                <a:latin typeface="Arial"/>
                <a:cs typeface="Arial"/>
              </a:rPr>
              <a:t>Ekolojik olmak aslında doğayla uyumlu yani </a:t>
            </a:r>
            <a:r>
              <a:rPr lang="tr-TR" sz="3200" spc="-155" dirty="0" smtClean="0">
                <a:solidFill>
                  <a:srgbClr val="C00000"/>
                </a:solidFill>
                <a:latin typeface="Arial"/>
                <a:cs typeface="Arial"/>
              </a:rPr>
              <a:t>«ekonomik» </a:t>
            </a:r>
            <a:r>
              <a:rPr lang="tr-TR" sz="3200" spc="-155" dirty="0" smtClean="0">
                <a:latin typeface="Arial"/>
                <a:cs typeface="Arial"/>
              </a:rPr>
              <a:t>olmaktır. Dolayısıyla </a:t>
            </a:r>
            <a:r>
              <a:rPr lang="tr-TR" sz="3200" spc="-155" dirty="0" smtClean="0">
                <a:solidFill>
                  <a:srgbClr val="C00000"/>
                </a:solidFill>
                <a:latin typeface="Arial"/>
                <a:cs typeface="Arial"/>
              </a:rPr>
              <a:t>«daha az enerji» </a:t>
            </a:r>
            <a:r>
              <a:rPr lang="tr-TR" sz="3200" spc="-155" dirty="0" smtClean="0">
                <a:latin typeface="Arial"/>
                <a:cs typeface="Arial"/>
              </a:rPr>
              <a:t>harcamaktır. Gerçek ekonomi, </a:t>
            </a:r>
            <a:r>
              <a:rPr lang="tr-TR" sz="3200" spc="-155" dirty="0" smtClean="0">
                <a:solidFill>
                  <a:srgbClr val="C00000"/>
                </a:solidFill>
                <a:latin typeface="Arial"/>
                <a:cs typeface="Arial"/>
              </a:rPr>
              <a:t>yaşam döngüsüyle uyumlu </a:t>
            </a:r>
            <a:r>
              <a:rPr lang="tr-TR" sz="3200" spc="-155" dirty="0" smtClean="0">
                <a:latin typeface="Arial"/>
                <a:cs typeface="Arial"/>
              </a:rPr>
              <a:t>ve bu anlamda </a:t>
            </a:r>
            <a:r>
              <a:rPr lang="tr-TR" sz="3200" spc="-155" dirty="0" smtClean="0">
                <a:solidFill>
                  <a:srgbClr val="C00000"/>
                </a:solidFill>
                <a:latin typeface="Arial"/>
                <a:cs typeface="Arial"/>
              </a:rPr>
              <a:t>sürdürülebilir </a:t>
            </a:r>
            <a:r>
              <a:rPr lang="tr-TR" sz="3200" spc="-155" dirty="0" smtClean="0">
                <a:latin typeface="Arial"/>
                <a:cs typeface="Arial"/>
              </a:rPr>
              <a:t>yani </a:t>
            </a:r>
            <a:r>
              <a:rPr lang="tr-TR" sz="3200" spc="-155" dirty="0" smtClean="0">
                <a:solidFill>
                  <a:srgbClr val="C00000"/>
                </a:solidFill>
                <a:latin typeface="Arial"/>
                <a:cs typeface="Arial"/>
              </a:rPr>
              <a:t>katılımcı </a:t>
            </a:r>
            <a:r>
              <a:rPr lang="tr-TR" sz="3200" spc="-155" dirty="0" smtClean="0">
                <a:latin typeface="Arial"/>
                <a:cs typeface="Arial"/>
              </a:rPr>
              <a:t>olmakla,</a:t>
            </a:r>
            <a:r>
              <a:rPr lang="tr-TR" sz="3200" spc="-155" dirty="0" smtClean="0">
                <a:solidFill>
                  <a:srgbClr val="C00000"/>
                </a:solidFill>
                <a:latin typeface="Arial"/>
                <a:cs typeface="Arial"/>
              </a:rPr>
              <a:t> çevresel ilişkiyi dengede tutmak</a:t>
            </a:r>
            <a:r>
              <a:rPr lang="tr-TR" sz="3200" spc="-155" dirty="0" smtClean="0">
                <a:latin typeface="Arial"/>
                <a:cs typeface="Arial"/>
              </a:rPr>
              <a:t>la,</a:t>
            </a:r>
            <a:r>
              <a:rPr lang="tr-TR" sz="3200" spc="-155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tr-TR" sz="3200" spc="-155" dirty="0" smtClean="0">
                <a:latin typeface="Arial"/>
                <a:cs typeface="Arial"/>
              </a:rPr>
              <a:t>yani</a:t>
            </a:r>
            <a:r>
              <a:rPr lang="tr-TR" sz="3200" spc="-155" dirty="0" smtClean="0">
                <a:solidFill>
                  <a:srgbClr val="C00000"/>
                </a:solidFill>
                <a:latin typeface="Arial"/>
                <a:cs typeface="Arial"/>
              </a:rPr>
              <a:t> «ekolojik» </a:t>
            </a:r>
            <a:r>
              <a:rPr lang="tr-TR" sz="3200" spc="-155" dirty="0" smtClean="0">
                <a:latin typeface="Arial"/>
                <a:cs typeface="Arial"/>
              </a:rPr>
              <a:t>olmakla ölçülmelidir.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8260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44852" y="479246"/>
            <a:ext cx="114808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450" dirty="0">
                <a:latin typeface="Arial"/>
                <a:cs typeface="Arial"/>
              </a:rPr>
              <a:t>E</a:t>
            </a:r>
            <a:r>
              <a:rPr sz="3200" b="1" spc="-465" dirty="0">
                <a:latin typeface="Arial"/>
                <a:cs typeface="Arial"/>
              </a:rPr>
              <a:t>k</a:t>
            </a:r>
            <a:r>
              <a:rPr sz="3200" b="1" spc="-150" dirty="0">
                <a:latin typeface="Arial"/>
                <a:cs typeface="Arial"/>
              </a:rPr>
              <a:t>oloji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190656" y="1165809"/>
            <a:ext cx="3953344" cy="46412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2"/>
          <p:cNvSpPr txBox="1"/>
          <p:nvPr/>
        </p:nvSpPr>
        <p:spPr>
          <a:xfrm>
            <a:off x="201097" y="249380"/>
            <a:ext cx="4989559" cy="4848763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R="643255" algn="ctr">
              <a:lnSpc>
                <a:spcPct val="100000"/>
              </a:lnSpc>
              <a:spcBef>
                <a:spcPts val="1930"/>
              </a:spcBef>
            </a:pPr>
            <a:endParaRPr sz="32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830"/>
              </a:spcBef>
              <a:buChar char="•"/>
              <a:tabLst>
                <a:tab pos="248285" algn="l"/>
              </a:tabLst>
            </a:pPr>
            <a:r>
              <a:rPr lang="tr-TR" sz="2800" spc="-155" dirty="0" smtClean="0">
                <a:latin typeface="Arial"/>
                <a:cs typeface="Arial"/>
              </a:rPr>
              <a:t>Ekolojik olmak aslında doğayla uyumlu yani </a:t>
            </a:r>
            <a:r>
              <a:rPr lang="tr-TR" sz="2800" spc="-155" dirty="0" smtClean="0">
                <a:solidFill>
                  <a:srgbClr val="C00000"/>
                </a:solidFill>
                <a:latin typeface="Arial"/>
                <a:cs typeface="Arial"/>
              </a:rPr>
              <a:t>«ekonomik» </a:t>
            </a:r>
            <a:r>
              <a:rPr lang="tr-TR" sz="2800" spc="-155" dirty="0" smtClean="0">
                <a:latin typeface="Arial"/>
                <a:cs typeface="Arial"/>
              </a:rPr>
              <a:t>olmaktır. Dolayısıyla </a:t>
            </a:r>
            <a:r>
              <a:rPr lang="tr-TR" sz="2800" spc="-155" dirty="0" smtClean="0">
                <a:solidFill>
                  <a:srgbClr val="C00000"/>
                </a:solidFill>
                <a:latin typeface="Arial"/>
                <a:cs typeface="Arial"/>
              </a:rPr>
              <a:t>«daha az enerji» </a:t>
            </a:r>
            <a:r>
              <a:rPr lang="tr-TR" sz="2800" spc="-155" dirty="0" smtClean="0">
                <a:latin typeface="Arial"/>
                <a:cs typeface="Arial"/>
              </a:rPr>
              <a:t>harcamaktır. Gerçek ekonomi, </a:t>
            </a:r>
            <a:r>
              <a:rPr lang="tr-TR" sz="2800" spc="-155" dirty="0" smtClean="0">
                <a:solidFill>
                  <a:srgbClr val="C00000"/>
                </a:solidFill>
                <a:latin typeface="Arial"/>
                <a:cs typeface="Arial"/>
              </a:rPr>
              <a:t>yaşam döngüsüyle uyumlu </a:t>
            </a:r>
            <a:r>
              <a:rPr lang="tr-TR" sz="2800" spc="-155" dirty="0" smtClean="0">
                <a:latin typeface="Arial"/>
                <a:cs typeface="Arial"/>
              </a:rPr>
              <a:t>ve bu anlamda </a:t>
            </a:r>
            <a:r>
              <a:rPr lang="tr-TR" sz="2800" spc="-155" dirty="0" smtClean="0">
                <a:solidFill>
                  <a:srgbClr val="C00000"/>
                </a:solidFill>
                <a:latin typeface="Arial"/>
                <a:cs typeface="Arial"/>
              </a:rPr>
              <a:t>sürdürülebilir </a:t>
            </a:r>
            <a:r>
              <a:rPr lang="tr-TR" sz="2800" spc="-155" dirty="0" smtClean="0">
                <a:latin typeface="Arial"/>
                <a:cs typeface="Arial"/>
              </a:rPr>
              <a:t>yani </a:t>
            </a:r>
            <a:r>
              <a:rPr lang="tr-TR" sz="2800" spc="-155" dirty="0" smtClean="0">
                <a:solidFill>
                  <a:srgbClr val="C00000"/>
                </a:solidFill>
                <a:latin typeface="Arial"/>
                <a:cs typeface="Arial"/>
              </a:rPr>
              <a:t>katılımcı </a:t>
            </a:r>
            <a:r>
              <a:rPr lang="tr-TR" sz="2800" spc="-155" dirty="0" smtClean="0">
                <a:latin typeface="Arial"/>
                <a:cs typeface="Arial"/>
              </a:rPr>
              <a:t>olmakla,</a:t>
            </a:r>
            <a:r>
              <a:rPr lang="tr-TR" sz="2800" spc="-155" dirty="0" smtClean="0">
                <a:solidFill>
                  <a:srgbClr val="C00000"/>
                </a:solidFill>
                <a:latin typeface="Arial"/>
                <a:cs typeface="Arial"/>
              </a:rPr>
              <a:t> çevresel ilişkiyi dengede tutmak</a:t>
            </a:r>
            <a:r>
              <a:rPr lang="tr-TR" sz="2800" spc="-155" dirty="0" smtClean="0">
                <a:latin typeface="Arial"/>
                <a:cs typeface="Arial"/>
              </a:rPr>
              <a:t>la,</a:t>
            </a:r>
            <a:r>
              <a:rPr lang="tr-TR" sz="2800" spc="-155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tr-TR" sz="2800" spc="-155" dirty="0" smtClean="0">
                <a:latin typeface="Arial"/>
                <a:cs typeface="Arial"/>
              </a:rPr>
              <a:t>yani</a:t>
            </a:r>
            <a:r>
              <a:rPr lang="tr-TR" sz="2800" spc="-155" dirty="0" smtClean="0">
                <a:solidFill>
                  <a:srgbClr val="C00000"/>
                </a:solidFill>
                <a:latin typeface="Arial"/>
                <a:cs typeface="Arial"/>
              </a:rPr>
              <a:t> «ekolojik» </a:t>
            </a:r>
            <a:r>
              <a:rPr lang="tr-TR" sz="2800" spc="-155" dirty="0" smtClean="0">
                <a:latin typeface="Arial"/>
                <a:cs typeface="Arial"/>
              </a:rPr>
              <a:t>olmakla ölçülmelidir.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118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81922" y="0"/>
            <a:ext cx="5753735" cy="2929255"/>
          </a:xfrm>
          <a:prstGeom prst="rect">
            <a:avLst/>
          </a:prstGeom>
        </p:spPr>
        <p:txBody>
          <a:bodyPr vert="horz" wrap="square" lIns="0" tIns="2451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3200" b="1" spc="-190" dirty="0">
                <a:latin typeface="Arial"/>
                <a:cs typeface="Arial"/>
              </a:rPr>
              <a:t>Sürdürülebilirlik</a:t>
            </a:r>
            <a:endParaRPr sz="3200" dirty="0">
              <a:latin typeface="Arial"/>
              <a:cs typeface="Arial"/>
            </a:endParaRPr>
          </a:p>
          <a:p>
            <a:pPr marL="1995805" marR="5080" indent="-635">
              <a:lnSpc>
                <a:spcPct val="100000"/>
              </a:lnSpc>
              <a:spcBef>
                <a:spcPts val="1830"/>
              </a:spcBef>
              <a:buClr>
                <a:srgbClr val="000000"/>
              </a:buClr>
              <a:buFont typeface="Arial"/>
              <a:buChar char="•"/>
              <a:tabLst>
                <a:tab pos="2231390" algn="l"/>
                <a:tab pos="4052570" algn="l"/>
                <a:tab pos="5292725" algn="l"/>
              </a:tabLst>
            </a:pPr>
            <a:r>
              <a:rPr sz="3200" b="1" spc="-190" dirty="0">
                <a:solidFill>
                  <a:srgbClr val="C00000"/>
                </a:solidFill>
                <a:latin typeface="Arial"/>
                <a:cs typeface="Arial"/>
              </a:rPr>
              <a:t>Sürdürülebilirlik </a:t>
            </a:r>
            <a:r>
              <a:rPr sz="3200" b="1" spc="-190" dirty="0">
                <a:latin typeface="Arial"/>
                <a:cs typeface="Arial"/>
              </a:rPr>
              <a:t> </a:t>
            </a:r>
            <a:r>
              <a:rPr sz="3200" spc="-150" dirty="0">
                <a:latin typeface="Arial"/>
                <a:cs typeface="Arial"/>
              </a:rPr>
              <a:t>‘</a:t>
            </a:r>
            <a:r>
              <a:rPr sz="2800" spc="-150" dirty="0">
                <a:solidFill>
                  <a:srgbClr val="C00000"/>
                </a:solidFill>
                <a:latin typeface="Arial"/>
                <a:cs typeface="Arial"/>
              </a:rPr>
              <a:t>sağlıklı </a:t>
            </a:r>
            <a:r>
              <a:rPr sz="2800" spc="-30" dirty="0">
                <a:solidFill>
                  <a:srgbClr val="C00000"/>
                </a:solidFill>
                <a:latin typeface="Arial"/>
                <a:cs typeface="Arial"/>
              </a:rPr>
              <a:t>bir </a:t>
            </a:r>
            <a:r>
              <a:rPr sz="2800" spc="-140" dirty="0">
                <a:solidFill>
                  <a:srgbClr val="C00000"/>
                </a:solidFill>
                <a:latin typeface="Arial"/>
                <a:cs typeface="Arial"/>
              </a:rPr>
              <a:t>varoluş </a:t>
            </a:r>
            <a:r>
              <a:rPr sz="2800" spc="-85" dirty="0">
                <a:solidFill>
                  <a:srgbClr val="C00000"/>
                </a:solidFill>
                <a:latin typeface="Arial"/>
                <a:cs typeface="Arial"/>
              </a:rPr>
              <a:t>için  </a:t>
            </a:r>
            <a:r>
              <a:rPr sz="2800" spc="-35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2800" spc="1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800" spc="-300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2800" spc="-40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2800" spc="-12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800" spc="-175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2800" spc="1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800" spc="-10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28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800" spc="-145" dirty="0">
                <a:solidFill>
                  <a:srgbClr val="C00000"/>
                </a:solidFill>
                <a:latin typeface="Arial"/>
                <a:cs typeface="Arial"/>
              </a:rPr>
              <a:t>h</a:t>
            </a:r>
            <a:r>
              <a:rPr sz="2800" spc="-15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800" spc="-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8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800" spc="-100" dirty="0">
                <a:solidFill>
                  <a:srgbClr val="C00000"/>
                </a:solidFill>
                <a:latin typeface="Arial"/>
                <a:cs typeface="Arial"/>
              </a:rPr>
              <a:t>b</a:t>
            </a:r>
            <a:r>
              <a:rPr sz="2800" spc="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800" spc="-5" dirty="0">
                <a:solidFill>
                  <a:srgbClr val="C00000"/>
                </a:solidFill>
                <a:latin typeface="Arial"/>
                <a:cs typeface="Arial"/>
              </a:rPr>
              <a:t>r  </a:t>
            </a:r>
            <a:r>
              <a:rPr sz="2800" spc="-175" dirty="0">
                <a:solidFill>
                  <a:srgbClr val="C00000"/>
                </a:solidFill>
                <a:latin typeface="Arial"/>
                <a:cs typeface="Arial"/>
              </a:rPr>
              <a:t>parçasının </a:t>
            </a:r>
            <a:r>
              <a:rPr sz="2800" spc="-90" dirty="0">
                <a:solidFill>
                  <a:srgbClr val="C00000"/>
                </a:solidFill>
                <a:latin typeface="Arial"/>
                <a:cs typeface="Arial"/>
              </a:rPr>
              <a:t>ihtiyaç</a:t>
            </a:r>
            <a:r>
              <a:rPr sz="2800" spc="-22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110" dirty="0">
                <a:solidFill>
                  <a:srgbClr val="C00000"/>
                </a:solidFill>
                <a:latin typeface="Arial"/>
                <a:cs typeface="Arial"/>
              </a:rPr>
              <a:t>olan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65761" y="2722946"/>
            <a:ext cx="1767839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14" dirty="0">
                <a:solidFill>
                  <a:srgbClr val="C00000"/>
                </a:solidFill>
                <a:latin typeface="Arial"/>
                <a:cs typeface="Arial"/>
              </a:rPr>
              <a:t>şeylerin  </a:t>
            </a:r>
            <a:r>
              <a:rPr sz="2800" spc="-190" dirty="0">
                <a:solidFill>
                  <a:srgbClr val="C00000"/>
                </a:solidFill>
                <a:latin typeface="Arial"/>
                <a:cs typeface="Arial"/>
              </a:rPr>
              <a:t>akışını  </a:t>
            </a:r>
            <a:r>
              <a:rPr sz="2800" spc="-135" dirty="0">
                <a:solidFill>
                  <a:srgbClr val="C00000"/>
                </a:solidFill>
                <a:latin typeface="Arial"/>
                <a:cs typeface="Arial"/>
              </a:rPr>
              <a:t>sistemin  </a:t>
            </a:r>
            <a:r>
              <a:rPr sz="2800" spc="-250" dirty="0">
                <a:latin typeface="Arial"/>
                <a:cs typeface="Arial"/>
              </a:rPr>
              <a:t>a</a:t>
            </a:r>
            <a:r>
              <a:rPr sz="2800" spc="-105" dirty="0">
                <a:latin typeface="Arial"/>
                <a:cs typeface="Arial"/>
              </a:rPr>
              <a:t>nla</a:t>
            </a:r>
            <a:r>
              <a:rPr sz="2800" spc="-140" dirty="0">
                <a:latin typeface="Arial"/>
                <a:cs typeface="Arial"/>
              </a:rPr>
              <a:t>mında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46217" y="2722946"/>
            <a:ext cx="188976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60705" algn="r">
              <a:lnSpc>
                <a:spcPct val="100000"/>
              </a:lnSpc>
              <a:spcBef>
                <a:spcPts val="95"/>
              </a:spcBef>
            </a:pPr>
            <a:r>
              <a:rPr sz="2800" spc="-13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800" spc="-140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800" spc="-25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800" spc="2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800" spc="-16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2800" spc="-185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2800" spc="-260" dirty="0">
                <a:solidFill>
                  <a:srgbClr val="C00000"/>
                </a:solidFill>
                <a:latin typeface="Arial"/>
                <a:cs typeface="Arial"/>
              </a:rPr>
              <a:t>sı</a:t>
            </a:r>
            <a:r>
              <a:rPr sz="2800" spc="-240" dirty="0">
                <a:solidFill>
                  <a:srgbClr val="C00000"/>
                </a:solidFill>
                <a:latin typeface="Arial"/>
                <a:cs typeface="Arial"/>
              </a:rPr>
              <a:t>z  </a:t>
            </a:r>
            <a:r>
              <a:rPr sz="2800" spc="-290" dirty="0">
                <a:solidFill>
                  <a:srgbClr val="C00000"/>
                </a:solidFill>
                <a:latin typeface="Arial"/>
                <a:cs typeface="Arial"/>
              </a:rPr>
              <a:t>sa</a:t>
            </a:r>
            <a:r>
              <a:rPr sz="2800" spc="-300" dirty="0">
                <a:solidFill>
                  <a:srgbClr val="C00000"/>
                </a:solidFill>
                <a:latin typeface="Arial"/>
                <a:cs typeface="Arial"/>
              </a:rPr>
              <a:t>ğ</a:t>
            </a:r>
            <a:r>
              <a:rPr sz="2800" spc="2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800" spc="-14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800" spc="-215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2800" spc="-24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800" spc="-170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2800" spc="14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2800" spc="-170" dirty="0">
                <a:solidFill>
                  <a:srgbClr val="C00000"/>
                </a:solidFill>
                <a:latin typeface="Arial"/>
                <a:cs typeface="Arial"/>
              </a:rPr>
              <a:t>a  </a:t>
            </a:r>
            <a:r>
              <a:rPr sz="2800" spc="-200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2800" spc="-2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800" spc="14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2800" spc="-70" dirty="0">
                <a:solidFill>
                  <a:srgbClr val="C00000"/>
                </a:solidFill>
                <a:latin typeface="Arial"/>
                <a:cs typeface="Arial"/>
              </a:rPr>
              <a:t>er</a:t>
            </a:r>
            <a:r>
              <a:rPr sz="2800" spc="15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800" spc="20" dirty="0">
                <a:solidFill>
                  <a:srgbClr val="C00000"/>
                </a:solidFill>
                <a:latin typeface="Arial"/>
                <a:cs typeface="Arial"/>
              </a:rPr>
              <a:t>ili</a:t>
            </a:r>
            <a:r>
              <a:rPr sz="2800" spc="-270" dirty="0">
                <a:solidFill>
                  <a:srgbClr val="C00000"/>
                </a:solidFill>
                <a:latin typeface="Arial"/>
                <a:cs typeface="Arial"/>
              </a:rPr>
              <a:t>ğ</a:t>
            </a:r>
            <a:r>
              <a:rPr sz="2800" spc="9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’  </a:t>
            </a:r>
            <a:r>
              <a:rPr sz="2800" spc="-160" dirty="0">
                <a:latin typeface="Arial"/>
                <a:cs typeface="Arial"/>
              </a:rPr>
              <a:t>197</a:t>
            </a:r>
            <a:r>
              <a:rPr sz="2800" spc="-120" dirty="0">
                <a:latin typeface="Arial"/>
                <a:cs typeface="Arial"/>
              </a:rPr>
              <a:t>0</a:t>
            </a:r>
            <a:r>
              <a:rPr sz="2800" spc="-5" dirty="0">
                <a:latin typeface="Arial"/>
                <a:cs typeface="Arial"/>
              </a:rPr>
              <a:t>’</a:t>
            </a:r>
            <a:r>
              <a:rPr sz="2800" spc="-45" dirty="0">
                <a:latin typeface="Arial"/>
                <a:cs typeface="Arial"/>
              </a:rPr>
              <a:t>l</a:t>
            </a:r>
            <a:r>
              <a:rPr sz="2800" spc="-130" dirty="0">
                <a:latin typeface="Arial"/>
                <a:cs typeface="Arial"/>
              </a:rPr>
              <a:t>e</a:t>
            </a:r>
            <a:r>
              <a:rPr sz="2800" spc="20" dirty="0">
                <a:latin typeface="Arial"/>
                <a:cs typeface="Arial"/>
              </a:rPr>
              <a:t>r</a:t>
            </a:r>
            <a:r>
              <a:rPr sz="2800" spc="25" dirty="0">
                <a:latin typeface="Arial"/>
                <a:cs typeface="Arial"/>
              </a:rPr>
              <a:t>i</a:t>
            </a:r>
            <a:r>
              <a:rPr sz="2800" spc="-105" dirty="0">
                <a:latin typeface="Arial"/>
                <a:cs typeface="Arial"/>
              </a:rPr>
              <a:t>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65761" y="4484068"/>
            <a:ext cx="37680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145" dirty="0">
                <a:latin typeface="Arial"/>
                <a:cs typeface="Arial"/>
              </a:rPr>
              <a:t>başlarından </a:t>
            </a:r>
            <a:r>
              <a:rPr sz="2800" spc="-65" dirty="0">
                <a:latin typeface="Arial"/>
                <a:cs typeface="Arial"/>
              </a:rPr>
              <a:t>beri  </a:t>
            </a:r>
            <a:r>
              <a:rPr sz="2800" spc="-110" dirty="0">
                <a:latin typeface="Arial"/>
                <a:cs typeface="Arial"/>
              </a:rPr>
              <a:t>kullanılan </a:t>
            </a:r>
            <a:r>
              <a:rPr sz="2800" spc="-95" dirty="0">
                <a:solidFill>
                  <a:srgbClr val="C00000"/>
                </a:solidFill>
                <a:latin typeface="Arial"/>
                <a:cs typeface="Arial"/>
              </a:rPr>
              <a:t>ekolojik </a:t>
            </a:r>
            <a:r>
              <a:rPr sz="2800" spc="-30" dirty="0">
                <a:solidFill>
                  <a:srgbClr val="C00000"/>
                </a:solidFill>
                <a:latin typeface="Arial"/>
                <a:cs typeface="Arial"/>
              </a:rPr>
              <a:t>bir  </a:t>
            </a:r>
            <a:r>
              <a:rPr sz="2800" spc="-70" dirty="0">
                <a:solidFill>
                  <a:srgbClr val="C00000"/>
                </a:solidFill>
                <a:latin typeface="Arial"/>
                <a:cs typeface="Arial"/>
              </a:rPr>
              <a:t>terim</a:t>
            </a:r>
            <a:r>
              <a:rPr sz="2800" spc="-70" dirty="0">
                <a:latin typeface="Arial"/>
                <a:cs typeface="Arial"/>
              </a:rPr>
              <a:t>dir.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9098" y="1189560"/>
            <a:ext cx="4500582" cy="46768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533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24313" y="1248748"/>
            <a:ext cx="4448136" cy="44870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81922" y="51739"/>
            <a:ext cx="273431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75" dirty="0"/>
              <a:t>Sü</a:t>
            </a:r>
            <a:r>
              <a:rPr spc="-275" dirty="0"/>
              <a:t>r</a:t>
            </a:r>
            <a:r>
              <a:rPr spc="-160" dirty="0"/>
              <a:t>dürülebilirlik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2741" y="914800"/>
            <a:ext cx="3764279" cy="1890261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00"/>
              </a:spcBef>
            </a:pPr>
            <a:r>
              <a:rPr sz="2800" spc="-250" dirty="0">
                <a:latin typeface="Arial"/>
                <a:cs typeface="Arial"/>
              </a:rPr>
              <a:t>Bu</a:t>
            </a:r>
            <a:r>
              <a:rPr sz="2800" spc="-170" dirty="0">
                <a:latin typeface="Arial"/>
                <a:cs typeface="Arial"/>
              </a:rPr>
              <a:t> </a:t>
            </a:r>
            <a:r>
              <a:rPr sz="2800" spc="-135" dirty="0">
                <a:latin typeface="Arial"/>
                <a:cs typeface="Arial"/>
              </a:rPr>
              <a:t>anlamda;</a:t>
            </a:r>
            <a:endParaRPr sz="28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95"/>
              </a:spcBef>
            </a:pPr>
            <a:r>
              <a:rPr sz="2800" spc="-85" dirty="0">
                <a:latin typeface="Arial"/>
                <a:cs typeface="Arial"/>
              </a:rPr>
              <a:t>Sürdürülebilirlik </a:t>
            </a:r>
            <a:r>
              <a:rPr sz="2800" spc="-90" dirty="0">
                <a:solidFill>
                  <a:srgbClr val="C00000"/>
                </a:solidFill>
                <a:latin typeface="Arial"/>
                <a:cs typeface="Arial"/>
              </a:rPr>
              <a:t>daimi  </a:t>
            </a:r>
            <a:r>
              <a:rPr sz="2800" spc="-114" dirty="0">
                <a:solidFill>
                  <a:srgbClr val="C00000"/>
                </a:solidFill>
                <a:latin typeface="Arial"/>
                <a:cs typeface="Arial"/>
              </a:rPr>
              <a:t>olma </a:t>
            </a:r>
            <a:r>
              <a:rPr sz="2800" spc="-125" dirty="0">
                <a:solidFill>
                  <a:srgbClr val="C00000"/>
                </a:solidFill>
                <a:latin typeface="Arial"/>
                <a:cs typeface="Arial"/>
              </a:rPr>
              <a:t>yeteneği </a:t>
            </a:r>
            <a:r>
              <a:rPr sz="2800" spc="-135" dirty="0">
                <a:latin typeface="Arial"/>
                <a:cs typeface="Arial"/>
              </a:rPr>
              <a:t>olarak  </a:t>
            </a:r>
            <a:r>
              <a:rPr sz="2800" spc="-100" dirty="0">
                <a:latin typeface="Arial"/>
                <a:cs typeface="Arial"/>
              </a:rPr>
              <a:t>adlandırılabilir.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23405" y="2805061"/>
            <a:ext cx="183832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65" dirty="0">
                <a:latin typeface="Arial"/>
                <a:cs typeface="Arial"/>
              </a:rPr>
              <a:t>bilimindeki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3147" y="2809173"/>
            <a:ext cx="1795780" cy="13817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50" dirty="0">
                <a:latin typeface="Arial"/>
                <a:cs typeface="Arial"/>
              </a:rPr>
              <a:t>Ekoloji  </a:t>
            </a:r>
            <a:r>
              <a:rPr sz="2800" spc="-145" dirty="0">
                <a:latin typeface="Arial"/>
                <a:cs typeface="Arial"/>
              </a:rPr>
              <a:t>anlamı</a:t>
            </a:r>
            <a:r>
              <a:rPr sz="2800" spc="-204" dirty="0">
                <a:latin typeface="Arial"/>
                <a:cs typeface="Arial"/>
              </a:rPr>
              <a:t> </a:t>
            </a:r>
            <a:r>
              <a:rPr sz="2800" spc="-145" dirty="0">
                <a:latin typeface="Arial"/>
                <a:cs typeface="Arial"/>
              </a:rPr>
              <a:t>ise;</a:t>
            </a:r>
            <a:endParaRPr sz="2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spc="-65" dirty="0">
                <a:solidFill>
                  <a:srgbClr val="C00000"/>
                </a:solidFill>
                <a:latin typeface="Arial"/>
                <a:cs typeface="Arial"/>
              </a:rPr>
              <a:t>biyolojik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23405" y="3747892"/>
            <a:ext cx="181102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80" dirty="0">
                <a:solidFill>
                  <a:srgbClr val="C00000"/>
                </a:solidFill>
                <a:latin typeface="Arial"/>
                <a:cs typeface="Arial"/>
              </a:rPr>
              <a:t>si</a:t>
            </a:r>
            <a:r>
              <a:rPr sz="2800" spc="-29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2800" spc="-40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2800" spc="-125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800" spc="-175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2800" spc="5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800" spc="-125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800" spc="-7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800" spc="1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800" spc="-10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2741" y="4190962"/>
            <a:ext cx="2440305" cy="18742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sz="2800" spc="-70" dirty="0">
                <a:solidFill>
                  <a:srgbClr val="C00000"/>
                </a:solidFill>
                <a:latin typeface="Arial"/>
                <a:cs typeface="Arial"/>
              </a:rPr>
              <a:t>çeşitliliğinin</a:t>
            </a:r>
            <a:r>
              <a:rPr sz="2800" spc="-1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204" dirty="0">
                <a:latin typeface="Arial"/>
                <a:cs typeface="Arial"/>
              </a:rPr>
              <a:t>ve  </a:t>
            </a:r>
            <a:r>
              <a:rPr sz="2800" spc="-75" dirty="0">
                <a:solidFill>
                  <a:srgbClr val="C00000"/>
                </a:solidFill>
                <a:latin typeface="Arial"/>
                <a:cs typeface="Arial"/>
              </a:rPr>
              <a:t>üretkenliğinin</a:t>
            </a:r>
            <a:endParaRPr sz="2800" dirty="0">
              <a:latin typeface="Arial"/>
              <a:cs typeface="Arial"/>
            </a:endParaRPr>
          </a:p>
          <a:p>
            <a:pPr marL="12700" marR="89535">
              <a:lnSpc>
                <a:spcPct val="100000"/>
              </a:lnSpc>
            </a:pPr>
            <a:r>
              <a:rPr sz="2800" spc="-140" dirty="0">
                <a:solidFill>
                  <a:srgbClr val="C00000"/>
                </a:solidFill>
                <a:latin typeface="Arial"/>
                <a:cs typeface="Arial"/>
              </a:rPr>
              <a:t>devamlılığının  </a:t>
            </a:r>
            <a:r>
              <a:rPr sz="2800" spc="-300" dirty="0">
                <a:latin typeface="Arial"/>
                <a:cs typeface="Arial"/>
              </a:rPr>
              <a:t>sağ</a:t>
            </a:r>
            <a:r>
              <a:rPr sz="2800" spc="15" dirty="0">
                <a:latin typeface="Arial"/>
                <a:cs typeface="Arial"/>
              </a:rPr>
              <a:t>l</a:t>
            </a:r>
            <a:r>
              <a:rPr sz="2800" spc="-250" dirty="0">
                <a:latin typeface="Arial"/>
                <a:cs typeface="Arial"/>
              </a:rPr>
              <a:t>a</a:t>
            </a:r>
            <a:r>
              <a:rPr sz="2800" spc="-95" dirty="0">
                <a:latin typeface="Arial"/>
                <a:cs typeface="Arial"/>
              </a:rPr>
              <a:t>n</a:t>
            </a:r>
            <a:r>
              <a:rPr sz="2800" spc="-110" dirty="0">
                <a:latin typeface="Arial"/>
                <a:cs typeface="Arial"/>
              </a:rPr>
              <a:t>m</a:t>
            </a:r>
            <a:r>
              <a:rPr sz="2800" spc="-250" dirty="0">
                <a:latin typeface="Arial"/>
                <a:cs typeface="Arial"/>
              </a:rPr>
              <a:t>a</a:t>
            </a:r>
            <a:r>
              <a:rPr sz="2800" spc="-350" dirty="0">
                <a:latin typeface="Arial"/>
                <a:cs typeface="Arial"/>
              </a:rPr>
              <a:t>s</a:t>
            </a:r>
            <a:r>
              <a:rPr sz="2800" spc="-160" dirty="0">
                <a:latin typeface="Arial"/>
                <a:cs typeface="Arial"/>
              </a:rPr>
              <a:t>ı</a:t>
            </a:r>
            <a:r>
              <a:rPr sz="2800" spc="-95" dirty="0">
                <a:latin typeface="Arial"/>
                <a:cs typeface="Arial"/>
              </a:rPr>
              <a:t>d</a:t>
            </a:r>
            <a:r>
              <a:rPr sz="2800" spc="-165" dirty="0">
                <a:latin typeface="Arial"/>
                <a:cs typeface="Arial"/>
              </a:rPr>
              <a:t>ı</a:t>
            </a:r>
            <a:r>
              <a:rPr sz="2800" spc="-275" dirty="0">
                <a:latin typeface="Arial"/>
                <a:cs typeface="Arial"/>
              </a:rPr>
              <a:t>r</a:t>
            </a:r>
            <a:r>
              <a:rPr sz="2800" spc="-85" dirty="0"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65574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12464</TotalTime>
  <Words>273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TAKDİM PLANI</vt:lpstr>
      <vt:lpstr>PowerPoint Sunusu</vt:lpstr>
      <vt:lpstr>PowerPoint Sunusu</vt:lpstr>
      <vt:lpstr>PowerPoint Sunusu</vt:lpstr>
      <vt:lpstr>PowerPoint Sunusu</vt:lpstr>
      <vt:lpstr>PowerPoint Sunusu</vt:lpstr>
      <vt:lpstr>Sürdürülebilirlik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810</cp:revision>
  <cp:lastPrinted>2016-10-24T07:53:35Z</cp:lastPrinted>
  <dcterms:created xsi:type="dcterms:W3CDTF">2016-09-18T09:35:24Z</dcterms:created>
  <dcterms:modified xsi:type="dcterms:W3CDTF">2020-02-26T14:15:39Z</dcterms:modified>
</cp:coreProperties>
</file>