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0" d="100"/>
          <a:sy n="40" d="100"/>
        </p:scale>
        <p:origin x="844" y="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4A34D-6738-4BF3-94A4-1820EF4E3D2B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69044-B15A-42AB-8F41-563BFD9997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565598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4A34D-6738-4BF3-94A4-1820EF4E3D2B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69044-B15A-42AB-8F41-563BFD9997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700430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4A34D-6738-4BF3-94A4-1820EF4E3D2B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69044-B15A-42AB-8F41-563BFD9997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5597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4A34D-6738-4BF3-94A4-1820EF4E3D2B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69044-B15A-42AB-8F41-563BFD9997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243871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4A34D-6738-4BF3-94A4-1820EF4E3D2B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69044-B15A-42AB-8F41-563BFD9997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186589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4A34D-6738-4BF3-94A4-1820EF4E3D2B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69044-B15A-42AB-8F41-563BFD9997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193276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4A34D-6738-4BF3-94A4-1820EF4E3D2B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69044-B15A-42AB-8F41-563BFD9997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73149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4A34D-6738-4BF3-94A4-1820EF4E3D2B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69044-B15A-42AB-8F41-563BFD9997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75609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4A34D-6738-4BF3-94A4-1820EF4E3D2B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69044-B15A-42AB-8F41-563BFD9997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9607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4A34D-6738-4BF3-94A4-1820EF4E3D2B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69044-B15A-42AB-8F41-563BFD9997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38534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4A34D-6738-4BF3-94A4-1820EF4E3D2B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069044-B15A-42AB-8F41-563BFD9997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7506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34A34D-6738-4BF3-94A4-1820EF4E3D2B}" type="datetimeFigureOut">
              <a:rPr lang="tr-TR" smtClean="0"/>
              <a:t>29.07.2020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069044-B15A-42AB-8F41-563BFD99970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2685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Yaratıcı Dramanın Özellikleri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Bölüm 3</a:t>
            </a:r>
          </a:p>
          <a:p>
            <a:endParaRPr lang="tr-TR" dirty="0"/>
          </a:p>
        </p:txBody>
      </p:sp>
      <p:sp>
        <p:nvSpPr>
          <p:cNvPr id="5" name="Alt Başlık 2"/>
          <p:cNvSpPr txBox="1">
            <a:spLocks/>
          </p:cNvSpPr>
          <p:nvPr/>
        </p:nvSpPr>
        <p:spPr>
          <a:xfrm>
            <a:off x="8826367" y="5945157"/>
            <a:ext cx="3012707" cy="52720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1800" smtClean="0"/>
              <a:t>TIP 140</a:t>
            </a:r>
          </a:p>
          <a:p>
            <a:r>
              <a:rPr lang="tr-TR" sz="1800" smtClean="0"/>
              <a:t>Prof. Dr. Ömer Adıgüzel</a:t>
            </a:r>
            <a:endParaRPr lang="tr-TR" sz="1800" dirty="0"/>
          </a:p>
        </p:txBody>
      </p:sp>
    </p:spTree>
    <p:extLst>
      <p:ext uri="{BB962C8B-B14F-4D97-AF65-F5344CB8AC3E}">
        <p14:creationId xmlns:p14="http://schemas.microsoft.com/office/powerpoint/2010/main" val="3409912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b="1" dirty="0" smtClean="0"/>
              <a:t>Geçen haftanın özeti: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dirty="0" smtClean="0"/>
              <a:t>Yaratıcı drama, bir grup etkinliğidir.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dirty="0" smtClean="0"/>
              <a:t>Yaratıcı drama, sadece ısınma ve iletişim-etkileşim oyunlarından oluşmaz. Yaratıcı drama çalışmaları temel olarak dramatik kurguya sahip canlandırmalara dayanır.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dirty="0" smtClean="0"/>
              <a:t>Yaratıcı drama, katılımcıların deneyimlerine dayanır ve katılımcıları merkeze alır.</a:t>
            </a:r>
          </a:p>
          <a:p>
            <a:pPr marL="457200" indent="-457200" algn="just">
              <a:lnSpc>
                <a:spcPct val="150000"/>
              </a:lnSpc>
              <a:buAutoNum type="arabicPeriod"/>
            </a:pPr>
            <a:r>
              <a:rPr lang="tr-TR" sz="2000" dirty="0" smtClean="0"/>
              <a:t>Yaratıcı drama çalışmaları, bu çalışmalara katılmak isteyen ve alanın getirdiği kuralları yerine getiren herkesle yürütülür.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992831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/>
              <a:t> Yaratıcı drama, «oyunculuk» yapmak değildir ve oyunculuk mesleğinin gerektirdiği kadar oyunculuk becerisine sahip olma gibi bir ön koşulu yoktur.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/>
              <a:t>Yaratıcı drama, tiyatro yapmak değildir. Ancak tiyatrodan sürekli beslenen bir alandır.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/>
              <a:t>Yaratıcı drama, psikolojik bir iyileştirme aracı değildir. Yaratıcı drama çalışmaları, tedavi amacı taşımaz.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62379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accent6">
                    <a:lumMod val="75000"/>
                  </a:schemeClr>
                </a:solidFill>
              </a:rPr>
              <a:t> Yaratıcı drama, «oyunculuk» yapmak değildir ve oyunculuk mesleğinin gerektirdiği kadar oyunculuk becerisine sahip olma gibi bir ön koşulu yoktur.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86809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/>
                </a:solidFill>
              </a:rPr>
              <a:t> Yaratıcı drama, «oyunculuk» yapmak değildir ve oyunculuk mesleğinin gerektirdiği kadar oyunculuk becerisine sahip olma gibi bir ön koşulu yoktur.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rgbClr val="7030A0"/>
                </a:solidFill>
              </a:rPr>
              <a:t>Yaratıcı drama, tiyatro yapmak değildir. Ancak tiyatrodan sürekli beslenen bir alandır.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/>
                </a:solidFill>
              </a:rPr>
              <a:t>Yaratıcı drama, psikolojik bir iyileştirme aracı değildir. Yaratıcı drama çalışmaları, tedavi amacı taşımaz.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/>
                </a:solidFill>
              </a:rPr>
              <a:t>Yaratıcı drama, canlandırma odaklıdır. Bu odaklanma, «-</a:t>
            </a:r>
            <a:r>
              <a:rPr lang="tr-TR" sz="2000" b="1" dirty="0" err="1" smtClean="0">
                <a:solidFill>
                  <a:schemeClr val="bg1"/>
                </a:solidFill>
              </a:rPr>
              <a:t>mış</a:t>
            </a:r>
            <a:r>
              <a:rPr lang="tr-TR" sz="2000" b="1" dirty="0" smtClean="0">
                <a:solidFill>
                  <a:schemeClr val="bg1"/>
                </a:solidFill>
              </a:rPr>
              <a:t> gibi» yapmaya, </a:t>
            </a:r>
            <a:r>
              <a:rPr lang="tr-TR" sz="2000" b="1" dirty="0" err="1" smtClean="0">
                <a:solidFill>
                  <a:schemeClr val="bg1"/>
                </a:solidFill>
              </a:rPr>
              <a:t>spontaniteye</a:t>
            </a:r>
            <a:r>
              <a:rPr lang="tr-TR" sz="2000" b="1" dirty="0">
                <a:solidFill>
                  <a:schemeClr val="bg1"/>
                </a:solidFill>
              </a:rPr>
              <a:t> </a:t>
            </a:r>
            <a:r>
              <a:rPr lang="tr-TR" sz="2000" b="1" dirty="0" smtClean="0">
                <a:solidFill>
                  <a:schemeClr val="bg1"/>
                </a:solidFill>
              </a:rPr>
              <a:t>(kendiliğindenliğe) ve yaratıcılığa dayanır.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/>
                </a:solidFill>
              </a:rPr>
              <a:t>Yaratıcı drama, oyunların genel özelliklerinden yararlanır.</a:t>
            </a:r>
            <a:endParaRPr lang="tr-TR" sz="2000" dirty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185432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/>
                </a:solidFill>
              </a:rPr>
              <a:t> Yaratıcı drama, «oyunculuk» yapmak değildir ve oyunculuk mesleğinin gerektirdiği kadar oyunculuk becerisine sahip olma gibi bir ön koşulu yoktur.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/>
                </a:solidFill>
              </a:rPr>
              <a:t>Yaratıcı drama, tiyatro yapmak değildir. Ancak tiyatrodan sürekli beslenen bir alandır.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Yaratıcı drama, psikolojik bir iyileştirme aracı değildir. Yaratıcı drama çalışmaları, tedavi amacı taşımaz.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/>
                </a:solidFill>
              </a:rPr>
              <a:t>Yaratıcı drama, canlandırma odaklıdır. Bu odaklanma, «-</a:t>
            </a:r>
            <a:r>
              <a:rPr lang="tr-TR" sz="2000" b="1" dirty="0" err="1" smtClean="0">
                <a:solidFill>
                  <a:schemeClr val="bg1"/>
                </a:solidFill>
              </a:rPr>
              <a:t>mış</a:t>
            </a:r>
            <a:r>
              <a:rPr lang="tr-TR" sz="2000" b="1" dirty="0" smtClean="0">
                <a:solidFill>
                  <a:schemeClr val="bg1"/>
                </a:solidFill>
              </a:rPr>
              <a:t> gibi» yapmaya, </a:t>
            </a:r>
            <a:r>
              <a:rPr lang="tr-TR" sz="2000" b="1" dirty="0" err="1" smtClean="0">
                <a:solidFill>
                  <a:schemeClr val="bg1"/>
                </a:solidFill>
              </a:rPr>
              <a:t>spontaniteye</a:t>
            </a:r>
            <a:r>
              <a:rPr lang="tr-TR" sz="2000" b="1" dirty="0">
                <a:solidFill>
                  <a:schemeClr val="bg1"/>
                </a:solidFill>
              </a:rPr>
              <a:t> </a:t>
            </a:r>
            <a:r>
              <a:rPr lang="tr-TR" sz="2000" b="1" dirty="0" smtClean="0">
                <a:solidFill>
                  <a:schemeClr val="bg1"/>
                </a:solidFill>
              </a:rPr>
              <a:t>(kendiliğindenliğe) ve yaratıcılığa dayanır.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bg1"/>
                </a:solidFill>
              </a:rPr>
              <a:t>Yaratıcı drama, oyunların genel özelliklerinden yararlanır.</a:t>
            </a:r>
            <a:endParaRPr lang="tr-TR" sz="2000" dirty="0">
              <a:solidFill>
                <a:schemeClr val="bg1"/>
              </a:solidFill>
            </a:endParaRPr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134045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accent6">
                    <a:lumMod val="75000"/>
                  </a:schemeClr>
                </a:solidFill>
              </a:rPr>
              <a:t> Yaratıcı drama, «oyunculuk» yapmak değildir ve oyunculuk mesleğinin gerektirdiği kadar oyunculuk becerisine sahip olma gibi bir ön koşulu yoktur.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rgbClr val="7030A0"/>
                </a:solidFill>
              </a:rPr>
              <a:t>Yaratıcı drama, tiyatro yapmak değildir. Ancak tiyatrodan sürekli beslenen bir alandır.</a:t>
            </a:r>
          </a:p>
          <a:p>
            <a:pPr marL="457200" indent="-457200" algn="just">
              <a:lnSpc>
                <a:spcPct val="150000"/>
              </a:lnSpc>
              <a:buFont typeface="+mj-lt"/>
              <a:buAutoNum type="arabicPeriod" startAt="5"/>
            </a:pPr>
            <a:r>
              <a:rPr lang="tr-TR" sz="2000" b="1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Yaratıcı drama, psikolojik bir iyileştirme aracı değildir. Yaratıcı drama çalışmaları, tedavi amacı taşımaz.</a:t>
            </a:r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3667576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939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200000"/>
              </a:lnSpc>
            </a:pPr>
            <a:r>
              <a:rPr lang="tr-TR" sz="3200" dirty="0" smtClean="0"/>
              <a:t>DİNLEDİĞİNİZ İÇİN TEŞEKKÜRLER</a:t>
            </a:r>
          </a:p>
        </p:txBody>
      </p:sp>
      <p:sp>
        <p:nvSpPr>
          <p:cNvPr id="3" name="Dikdörtgen 2"/>
          <p:cNvSpPr/>
          <p:nvPr/>
        </p:nvSpPr>
        <p:spPr>
          <a:xfrm>
            <a:off x="3541998" y="2422441"/>
            <a:ext cx="4427815" cy="115108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200000"/>
              </a:lnSpc>
            </a:pPr>
            <a:r>
              <a:rPr lang="tr-TR" sz="4000" dirty="0"/>
              <a:t>Sağlıklı günler dileriz</a:t>
            </a:r>
          </a:p>
        </p:txBody>
      </p:sp>
    </p:spTree>
    <p:extLst>
      <p:ext uri="{BB962C8B-B14F-4D97-AF65-F5344CB8AC3E}">
        <p14:creationId xmlns:p14="http://schemas.microsoft.com/office/powerpoint/2010/main" val="142911244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/>
          <p:cNvSpPr txBox="1"/>
          <p:nvPr/>
        </p:nvSpPr>
        <p:spPr>
          <a:xfrm>
            <a:off x="1183907" y="1097280"/>
            <a:ext cx="95097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tr-TR" sz="2000" b="1" dirty="0" smtClean="0"/>
              <a:t>Kaynak</a:t>
            </a:r>
          </a:p>
          <a:p>
            <a:pPr algn="just">
              <a:lnSpc>
                <a:spcPct val="150000"/>
              </a:lnSpc>
            </a:pPr>
            <a:r>
              <a:rPr lang="tr-TR" sz="2000" dirty="0"/>
              <a:t>Adıgüzel, Ö. (2019). </a:t>
            </a:r>
            <a:r>
              <a:rPr lang="tr-TR" sz="2000" i="1" dirty="0"/>
              <a:t>Eğitimde Yaratıcı Drama </a:t>
            </a:r>
            <a:r>
              <a:rPr lang="tr-TR" sz="2000" dirty="0"/>
              <a:t>(3. bs.). İstanbul: Yapı Kredi Yayınları. </a:t>
            </a:r>
          </a:p>
          <a:p>
            <a:pPr algn="just">
              <a:lnSpc>
                <a:spcPct val="150000"/>
              </a:lnSpc>
            </a:pPr>
            <a:endParaRPr lang="tr-TR" sz="2000" b="1" dirty="0" smtClean="0"/>
          </a:p>
          <a:p>
            <a:pPr algn="just">
              <a:lnSpc>
                <a:spcPct val="150000"/>
              </a:lnSpc>
            </a:pPr>
            <a:endParaRPr lang="tr-TR" sz="2000" dirty="0" smtClean="0">
              <a:solidFill>
                <a:schemeClr val="accent2">
                  <a:lumMod val="75000"/>
                </a:schemeClr>
              </a:solidFill>
            </a:endParaRPr>
          </a:p>
          <a:p>
            <a:pPr algn="just">
              <a:lnSpc>
                <a:spcPct val="150000"/>
              </a:lnSpc>
            </a:pPr>
            <a:endParaRPr lang="tr-TR" sz="2000" dirty="0"/>
          </a:p>
          <a:p>
            <a:pPr algn="just">
              <a:lnSpc>
                <a:spcPct val="150000"/>
              </a:lnSpc>
            </a:pPr>
            <a:endParaRPr lang="tr-TR" sz="2000" dirty="0"/>
          </a:p>
        </p:txBody>
      </p:sp>
    </p:spTree>
    <p:extLst>
      <p:ext uri="{BB962C8B-B14F-4D97-AF65-F5344CB8AC3E}">
        <p14:creationId xmlns:p14="http://schemas.microsoft.com/office/powerpoint/2010/main" val="4169549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393</Words>
  <Application>Microsoft Office PowerPoint</Application>
  <PresentationFormat>Geniş ekran</PresentationFormat>
  <Paragraphs>32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Teması</vt:lpstr>
      <vt:lpstr>Yaratıcı Dramanın Özellikleri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Yaratıcı Dramanın Özellikleri</dc:title>
  <dc:creator>Microsoft hesabı</dc:creator>
  <cp:lastModifiedBy>Microsoft hesabı</cp:lastModifiedBy>
  <cp:revision>3</cp:revision>
  <dcterms:created xsi:type="dcterms:W3CDTF">2020-07-29T11:05:10Z</dcterms:created>
  <dcterms:modified xsi:type="dcterms:W3CDTF">2020-07-29T11:16:06Z</dcterms:modified>
</cp:coreProperties>
</file>