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5"/>
  </p:notesMasterIdLst>
  <p:handoutMasterIdLst>
    <p:handoutMasterId r:id="rId16"/>
  </p:handoutMasterIdLst>
  <p:sldIdLst>
    <p:sldId id="674" r:id="rId4"/>
    <p:sldId id="675" r:id="rId5"/>
    <p:sldId id="676" r:id="rId6"/>
    <p:sldId id="677" r:id="rId7"/>
    <p:sldId id="678" r:id="rId8"/>
    <p:sldId id="679" r:id="rId9"/>
    <p:sldId id="680" r:id="rId10"/>
    <p:sldId id="681" r:id="rId11"/>
    <p:sldId id="682" r:id="rId12"/>
    <p:sldId id="683" r:id="rId13"/>
    <p:sldId id="684"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2"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image" Target="../media/image16.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image" Target="../media/image18.jpe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96714"/>
                    </a14:imgEffect>
                  </a14:imgLayer>
                </a14:imgProps>
              </a:ext>
              <a:ext uri="{28A0092B-C50C-407E-A947-70E740481C1C}">
                <a14:useLocalDpi xmlns:a14="http://schemas.microsoft.com/office/drawing/2010/main" val="0"/>
              </a:ext>
            </a:extLst>
          </a:blip>
          <a:srcRect l="794" t="1236" r="4791" b="6036"/>
          <a:stretch/>
        </p:blipFill>
        <p:spPr>
          <a:xfrm>
            <a:off x="8303079" y="0"/>
            <a:ext cx="844493" cy="1044000"/>
          </a:xfrm>
          <a:prstGeom prst="rect">
            <a:avLst/>
          </a:prstGeom>
        </p:spPr>
      </p:pic>
      <p:pic>
        <p:nvPicPr>
          <p:cNvPr id="12" name="Picture 2" descr="Image result for ankara üniversitesi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03" y="0"/>
            <a:ext cx="786560" cy="1044000"/>
          </a:xfrm>
          <a:prstGeom prst="rect">
            <a:avLst/>
          </a:prstGeom>
          <a:extLst>
            <a:ext uri="{909E8E84-426E-40DD-AFC4-6F175D3DCCD1}">
              <a14:hiddenFill xmlns:a14="http://schemas.microsoft.com/office/drawing/2010/main">
                <a:solidFill>
                  <a:srgbClr val="FFFFFF"/>
                </a:solidFill>
              </a14:hiddenFill>
            </a:ext>
          </a:extLst>
        </p:spPr>
      </p:pic>
      <p:grpSp>
        <p:nvGrpSpPr>
          <p:cNvPr id="16" name="Grup 15"/>
          <p:cNvGrpSpPr/>
          <p:nvPr/>
        </p:nvGrpSpPr>
        <p:grpSpPr>
          <a:xfrm>
            <a:off x="-265088" y="5734149"/>
            <a:ext cx="3571354" cy="1575212"/>
            <a:chOff x="-353451" y="5737827"/>
            <a:chExt cx="4761805" cy="1575212"/>
          </a:xfrm>
        </p:grpSpPr>
        <p:pic>
          <p:nvPicPr>
            <p:cNvPr id="18" name="Picture 6" descr="RICS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6"/>
            </p:cNvPr>
            <p:cNvPicPr>
              <a:picLocks noChangeAspect="1" noChangeArrowheads="1"/>
            </p:cNvPicPr>
            <p:nvPr/>
          </p:nvPicPr>
          <p:blipFill>
            <a:blip r:embed="rId7"/>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8">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Dikdörtgen 13"/>
          <p:cNvSpPr/>
          <p:nvPr/>
        </p:nvSpPr>
        <p:spPr>
          <a:xfrm>
            <a:off x="782855" y="1973610"/>
            <a:ext cx="7520222" cy="2357568"/>
          </a:xfrm>
          <a:prstGeom prst="rect">
            <a:avLst/>
          </a:prstGeom>
        </p:spPr>
        <p:txBody>
          <a:bodyPr wrap="square">
            <a:spAutoFit/>
          </a:bodyPr>
          <a:lstStyle/>
          <a:p>
            <a:pPr marL="0" lvl="1" algn="ctr">
              <a:spcBef>
                <a:spcPct val="20000"/>
              </a:spcBef>
              <a:buClr>
                <a:schemeClr val="accent1"/>
              </a:buClr>
            </a:pPr>
            <a:r>
              <a:rPr lang="tr-TR" sz="3200" b="1" dirty="0" smtClean="0"/>
              <a:t>GGY427</a:t>
            </a:r>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Tesis Yönetimi Uygulamaları ve Stratejileri</a:t>
            </a:r>
          </a:p>
          <a:p>
            <a:pPr marL="0" lvl="1" algn="ctr">
              <a:spcBef>
                <a:spcPct val="20000"/>
              </a:spcBef>
              <a:buClr>
                <a:schemeClr val="accent1"/>
              </a:buClr>
            </a:pPr>
            <a:endParaRPr lang="tr-TR" sz="3200" b="1" dirty="0">
              <a:solidFill>
                <a:schemeClr val="tx2"/>
              </a:solidFill>
            </a:endParaRPr>
          </a:p>
        </p:txBody>
      </p:sp>
      <p:sp>
        <p:nvSpPr>
          <p:cNvPr id="13" name="Altbilgi Yer Tutucusu 1"/>
          <p:cNvSpPr txBox="1">
            <a:spLocks/>
          </p:cNvSpPr>
          <p:nvPr/>
        </p:nvSpPr>
        <p:spPr>
          <a:xfrm>
            <a:off x="3699513" y="6339193"/>
            <a:ext cx="482766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dirty="0" smtClean="0">
                <a:ln>
                  <a:solidFill>
                    <a:srgbClr val="47176C"/>
                  </a:solidFill>
                </a:ln>
                <a:solidFill>
                  <a:srgbClr val="46166B"/>
                </a:solidFill>
                <a:latin typeface="Century Gothic" panose="020B0502020202020204" pitchFamily="34" charset="0"/>
              </a:rPr>
              <a:t>PROF. DR. HARUN TANRIVERMİŞ	</a:t>
            </a:r>
            <a:r>
              <a:rPr lang="tr-TR" sz="1000" dirty="0" err="1" smtClean="0">
                <a:ln>
                  <a:solidFill>
                    <a:srgbClr val="47176C"/>
                  </a:solidFill>
                </a:ln>
                <a:solidFill>
                  <a:srgbClr val="46166B"/>
                </a:solidFill>
                <a:latin typeface="Century Gothic" panose="020B0502020202020204" pitchFamily="34" charset="0"/>
              </a:rPr>
              <a:t>Tesİs</a:t>
            </a:r>
            <a:r>
              <a:rPr lang="tr-TR" sz="1000" dirty="0" smtClean="0">
                <a:ln>
                  <a:solidFill>
                    <a:srgbClr val="47176C"/>
                  </a:solidFill>
                </a:ln>
                <a:solidFill>
                  <a:srgbClr val="46166B"/>
                </a:solidFill>
                <a:latin typeface="Century Gothic" panose="020B0502020202020204" pitchFamily="34" charset="0"/>
              </a:rPr>
              <a:t> </a:t>
            </a:r>
            <a:r>
              <a:rPr lang="tr-TR" sz="1000" dirty="0" err="1" smtClean="0">
                <a:ln>
                  <a:solidFill>
                    <a:srgbClr val="47176C"/>
                  </a:solidFill>
                </a:ln>
                <a:solidFill>
                  <a:srgbClr val="46166B"/>
                </a:solidFill>
                <a:latin typeface="Century Gothic" panose="020B0502020202020204" pitchFamily="34" charset="0"/>
              </a:rPr>
              <a:t>Yönetİmİ</a:t>
            </a:r>
            <a:r>
              <a:rPr lang="tr-TR" sz="1000" dirty="0" smtClean="0">
                <a:ln>
                  <a:solidFill>
                    <a:srgbClr val="47176C"/>
                  </a:solidFill>
                </a:ln>
                <a:solidFill>
                  <a:srgbClr val="46166B"/>
                </a:solidFill>
                <a:latin typeface="Century Gothic" panose="020B0502020202020204" pitchFamily="34" charset="0"/>
              </a:rPr>
              <a:t> </a:t>
            </a:r>
            <a:r>
              <a:rPr lang="tr-TR" sz="1000" dirty="0" err="1" smtClean="0">
                <a:ln>
                  <a:solidFill>
                    <a:srgbClr val="47176C"/>
                  </a:solidFill>
                </a:ln>
                <a:solidFill>
                  <a:srgbClr val="46166B"/>
                </a:solidFill>
                <a:latin typeface="Century Gothic" panose="020B0502020202020204" pitchFamily="34" charset="0"/>
              </a:rPr>
              <a:t>UygulamalarI</a:t>
            </a:r>
            <a:r>
              <a:rPr lang="tr-TR" sz="1000" dirty="0" smtClean="0">
                <a:ln>
                  <a:solidFill>
                    <a:srgbClr val="47176C"/>
                  </a:solidFill>
                </a:ln>
                <a:solidFill>
                  <a:srgbClr val="46166B"/>
                </a:solidFill>
                <a:latin typeface="Century Gothic" panose="020B0502020202020204" pitchFamily="34" charset="0"/>
              </a:rPr>
              <a:t> </a:t>
            </a:r>
            <a:r>
              <a:rPr lang="tr-TR" sz="1000" dirty="0">
                <a:ln>
                  <a:solidFill>
                    <a:srgbClr val="47176C"/>
                  </a:solidFill>
                </a:ln>
                <a:solidFill>
                  <a:srgbClr val="46166B"/>
                </a:solidFill>
                <a:latin typeface="Century Gothic" panose="020B0502020202020204" pitchFamily="34" charset="0"/>
              </a:rPr>
              <a:t>ve </a:t>
            </a:r>
            <a:r>
              <a:rPr lang="tr-TR" sz="1000" dirty="0" err="1" smtClean="0">
                <a:ln>
                  <a:solidFill>
                    <a:srgbClr val="47176C"/>
                  </a:solidFill>
                </a:ln>
                <a:solidFill>
                  <a:srgbClr val="46166B"/>
                </a:solidFill>
                <a:latin typeface="Century Gothic" panose="020B0502020202020204" pitchFamily="34" charset="0"/>
              </a:rPr>
              <a:t>Stratejİlerİ</a:t>
            </a:r>
            <a:endParaRPr lang="en-US" sz="100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567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4003660"/>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a:t>Armstrong, M. </a:t>
            </a:r>
            <a:r>
              <a:rPr lang="tr-TR" sz="1400" dirty="0" err="1"/>
              <a:t>and</a:t>
            </a:r>
            <a:r>
              <a:rPr lang="tr-TR" sz="1400" dirty="0"/>
              <a:t> Baron, A., 1998. </a:t>
            </a:r>
            <a:r>
              <a:rPr lang="tr-TR" sz="1400" dirty="0" err="1"/>
              <a:t>Performance</a:t>
            </a:r>
            <a:r>
              <a:rPr lang="tr-TR" sz="1400" dirty="0"/>
              <a:t> Management </a:t>
            </a:r>
            <a:r>
              <a:rPr lang="tr-TR" sz="1400" dirty="0" err="1"/>
              <a:t>Handbook</a:t>
            </a:r>
            <a:r>
              <a:rPr lang="tr-TR" sz="1400" dirty="0"/>
              <a:t>, IPM, </a:t>
            </a:r>
            <a:r>
              <a:rPr lang="tr-TR" sz="1400" dirty="0" err="1"/>
              <a:t>London</a:t>
            </a:r>
            <a:r>
              <a:rPr lang="tr-TR" sz="1400" dirty="0"/>
              <a:t>.</a:t>
            </a:r>
          </a:p>
          <a:p>
            <a:pPr algn="just">
              <a:lnSpc>
                <a:spcPct val="150000"/>
              </a:lnSpc>
            </a:pPr>
            <a:r>
              <a:rPr lang="tr-TR" sz="1400" dirty="0"/>
              <a:t>Erentürk, M.K. ve Güven, Ö.F., 2018. Temel Kavramlar ve Uygulamaları ile Tesis Yönetimi, Beta Yayınları, İstanbul.</a:t>
            </a:r>
          </a:p>
          <a:p>
            <a:pPr algn="just">
              <a:lnSpc>
                <a:spcPct val="150000"/>
              </a:lnSpc>
            </a:pPr>
            <a:r>
              <a:rPr lang="tr-TR" sz="1400" dirty="0" err="1"/>
              <a:t>Fennimore</a:t>
            </a:r>
            <a:r>
              <a:rPr lang="tr-TR" sz="1400" dirty="0"/>
              <a:t>, J.P., 2013. </a:t>
            </a:r>
            <a:r>
              <a:rPr lang="tr-TR" sz="1400" dirty="0" err="1"/>
              <a:t>Sustainable</a:t>
            </a:r>
            <a:r>
              <a:rPr lang="tr-TR" sz="1400" dirty="0"/>
              <a:t> </a:t>
            </a:r>
            <a:r>
              <a:rPr lang="tr-TR" sz="1400" dirty="0" err="1"/>
              <a:t>Facility</a:t>
            </a:r>
            <a:r>
              <a:rPr lang="tr-TR" sz="1400" dirty="0"/>
              <a:t> Management: </a:t>
            </a:r>
            <a:r>
              <a:rPr lang="tr-TR" sz="1400" dirty="0" err="1"/>
              <a:t>Operational</a:t>
            </a:r>
            <a:r>
              <a:rPr lang="tr-TR" sz="1400" dirty="0"/>
              <a:t> </a:t>
            </a:r>
            <a:r>
              <a:rPr lang="tr-TR" sz="1400" dirty="0" err="1"/>
              <a:t>Strategies</a:t>
            </a:r>
            <a:r>
              <a:rPr lang="tr-TR" sz="1400" dirty="0"/>
              <a:t> </a:t>
            </a:r>
            <a:r>
              <a:rPr lang="tr-TR" sz="1400" dirty="0" err="1"/>
              <a:t>for</a:t>
            </a:r>
            <a:r>
              <a:rPr lang="tr-TR" sz="1400" dirty="0"/>
              <a:t> </a:t>
            </a:r>
            <a:r>
              <a:rPr lang="tr-TR" sz="1400" dirty="0" err="1"/>
              <a:t>Today</a:t>
            </a:r>
            <a:r>
              <a:rPr lang="tr-TR" sz="1400" dirty="0"/>
              <a:t>, </a:t>
            </a:r>
            <a:r>
              <a:rPr lang="tr-TR" sz="1400" dirty="0" err="1"/>
              <a:t>Pearson</a:t>
            </a:r>
            <a:r>
              <a:rPr lang="tr-TR" sz="1400" dirty="0"/>
              <a:t>, UK.</a:t>
            </a:r>
          </a:p>
          <a:p>
            <a:pPr algn="just">
              <a:lnSpc>
                <a:spcPct val="150000"/>
              </a:lnSpc>
            </a:pPr>
            <a:r>
              <a:rPr lang="tr-TR" sz="1400" dirty="0"/>
              <a:t>Frank, B., 2009. </a:t>
            </a:r>
            <a:r>
              <a:rPr lang="tr-TR" sz="1400" dirty="0" err="1"/>
              <a:t>Facility</a:t>
            </a:r>
            <a:r>
              <a:rPr lang="tr-TR" sz="1400" dirty="0"/>
              <a:t> Management </a:t>
            </a:r>
            <a:r>
              <a:rPr lang="tr-TR" sz="1400" dirty="0" err="1"/>
              <a:t>Handbook</a:t>
            </a:r>
            <a:r>
              <a:rPr lang="tr-TR" sz="1400" dirty="0"/>
              <a:t>, </a:t>
            </a:r>
            <a:r>
              <a:rPr lang="tr-TR" sz="1400" dirty="0" err="1"/>
              <a:t>Butterworth-Heinemann</a:t>
            </a:r>
            <a:r>
              <a:rPr lang="tr-TR" sz="1400" dirty="0"/>
              <a:t>, USA</a:t>
            </a:r>
          </a:p>
          <a:p>
            <a:pPr algn="just">
              <a:lnSpc>
                <a:spcPct val="150000"/>
              </a:lnSpc>
            </a:pPr>
            <a:r>
              <a:rPr lang="tr-TR" sz="1400" dirty="0" err="1"/>
              <a:t>Jens</a:t>
            </a:r>
            <a:r>
              <a:rPr lang="tr-TR" sz="1400" dirty="0"/>
              <a:t>, N., 2007. </a:t>
            </a:r>
            <a:r>
              <a:rPr lang="tr-TR" sz="1400" dirty="0" err="1"/>
              <a:t>Facility</a:t>
            </a:r>
            <a:r>
              <a:rPr lang="tr-TR" sz="1400" dirty="0"/>
              <a:t> Management, </a:t>
            </a:r>
            <a:r>
              <a:rPr lang="tr-TR" sz="1400" dirty="0" err="1"/>
              <a:t>Grundlagen</a:t>
            </a:r>
            <a:r>
              <a:rPr lang="tr-TR" sz="1400" dirty="0"/>
              <a:t>, </a:t>
            </a:r>
            <a:r>
              <a:rPr lang="tr-TR" sz="1400" dirty="0" err="1"/>
              <a:t>Computerunterstützung</a:t>
            </a:r>
            <a:r>
              <a:rPr lang="tr-TR" sz="1400" dirty="0"/>
              <a:t>, </a:t>
            </a:r>
            <a:r>
              <a:rPr lang="tr-TR" sz="1400" dirty="0" err="1"/>
              <a:t>Systemeinführung</a:t>
            </a:r>
            <a:r>
              <a:rPr lang="tr-TR" sz="1400" dirty="0"/>
              <a:t>, </a:t>
            </a:r>
            <a:r>
              <a:rPr lang="tr-TR" sz="1400" dirty="0" err="1"/>
              <a:t>Anwendungsbeispiele</a:t>
            </a:r>
            <a:r>
              <a:rPr lang="tr-TR" sz="1400" dirty="0"/>
              <a:t>, </a:t>
            </a:r>
            <a:r>
              <a:rPr lang="tr-TR" sz="1400" dirty="0" err="1"/>
              <a:t>Deutschland</a:t>
            </a:r>
            <a:r>
              <a:rPr lang="tr-TR" sz="1400" dirty="0"/>
              <a:t>.</a:t>
            </a:r>
          </a:p>
          <a:p>
            <a:pPr algn="just">
              <a:lnSpc>
                <a:spcPct val="150000"/>
              </a:lnSpc>
            </a:pPr>
            <a:r>
              <a:rPr lang="tr-TR" sz="1400" dirty="0" err="1"/>
              <a:t>Michaela</a:t>
            </a:r>
            <a:r>
              <a:rPr lang="tr-TR" sz="1400" dirty="0"/>
              <a:t>, H., 2006. </a:t>
            </a:r>
            <a:r>
              <a:rPr lang="tr-TR" sz="1400" dirty="0" err="1"/>
              <a:t>Handbuch</a:t>
            </a:r>
            <a:r>
              <a:rPr lang="tr-TR" sz="1400" dirty="0"/>
              <a:t> </a:t>
            </a:r>
            <a:r>
              <a:rPr lang="tr-TR" sz="1400" dirty="0" err="1"/>
              <a:t>Facility</a:t>
            </a:r>
            <a:r>
              <a:rPr lang="tr-TR" sz="1400" dirty="0"/>
              <a:t> Management </a:t>
            </a:r>
            <a:r>
              <a:rPr lang="tr-TR" sz="1400" dirty="0" err="1"/>
              <a:t>Für</a:t>
            </a:r>
            <a:r>
              <a:rPr lang="tr-TR" sz="1400" dirty="0"/>
              <a:t> </a:t>
            </a:r>
            <a:r>
              <a:rPr lang="tr-TR" sz="1400" dirty="0" err="1"/>
              <a:t>Immobilienunternehmen</a:t>
            </a:r>
            <a:r>
              <a:rPr lang="tr-TR" sz="1400" dirty="0"/>
              <a:t>, </a:t>
            </a:r>
            <a:r>
              <a:rPr lang="tr-TR" sz="1400" dirty="0" err="1"/>
              <a:t>Springer-Verlag</a:t>
            </a:r>
            <a:r>
              <a:rPr lang="tr-TR" sz="1400" dirty="0"/>
              <a:t>, </a:t>
            </a:r>
            <a:r>
              <a:rPr lang="tr-TR" sz="1400" dirty="0" err="1"/>
              <a:t>Deutschland</a:t>
            </a:r>
            <a:r>
              <a:rPr lang="tr-TR" sz="1400" dirty="0"/>
              <a:t>.</a:t>
            </a:r>
          </a:p>
          <a:p>
            <a:pPr>
              <a:lnSpc>
                <a:spcPct val="150000"/>
              </a:lnSpc>
            </a:pPr>
            <a:endParaRPr lang="tr-TR" sz="1400" dirty="0"/>
          </a:p>
        </p:txBody>
      </p:sp>
    </p:spTree>
    <p:extLst>
      <p:ext uri="{BB962C8B-B14F-4D97-AF65-F5344CB8AC3E}">
        <p14:creationId xmlns:p14="http://schemas.microsoft.com/office/powerpoint/2010/main" val="3701653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3680495"/>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err="1" smtClean="0"/>
              <a:t>Norbert</a:t>
            </a:r>
            <a:r>
              <a:rPr lang="tr-TR" sz="1400" dirty="0"/>
              <a:t>, P. ve </a:t>
            </a:r>
            <a:r>
              <a:rPr lang="tr-TR" sz="1400" dirty="0" err="1"/>
              <a:t>Schöne</a:t>
            </a:r>
            <a:r>
              <a:rPr lang="tr-TR" sz="1400" dirty="0"/>
              <a:t>, </a:t>
            </a:r>
            <a:r>
              <a:rPr lang="tr-TR" sz="1400" dirty="0" err="1"/>
              <a:t>Lars</a:t>
            </a:r>
            <a:r>
              <a:rPr lang="tr-TR" sz="1400" dirty="0"/>
              <a:t> </a:t>
            </a:r>
            <a:r>
              <a:rPr lang="tr-TR" sz="1400" dirty="0" err="1"/>
              <a:t>Bernhard</a:t>
            </a:r>
            <a:r>
              <a:rPr lang="tr-TR" sz="1400" dirty="0"/>
              <a:t>, 2005. Real </a:t>
            </a:r>
            <a:r>
              <a:rPr lang="tr-TR" sz="1400" dirty="0" err="1"/>
              <a:t>Estate</a:t>
            </a:r>
            <a:r>
              <a:rPr lang="tr-TR" sz="1400" dirty="0"/>
              <a:t> </a:t>
            </a:r>
            <a:r>
              <a:rPr lang="tr-TR" sz="1400" dirty="0" err="1"/>
              <a:t>and</a:t>
            </a:r>
            <a:r>
              <a:rPr lang="tr-TR" sz="1400" dirty="0"/>
              <a:t> </a:t>
            </a:r>
            <a:r>
              <a:rPr lang="tr-TR" sz="1400" dirty="0" err="1"/>
              <a:t>Facility</a:t>
            </a:r>
            <a:r>
              <a:rPr lang="tr-TR" sz="1400" dirty="0"/>
              <a:t> Management, </a:t>
            </a:r>
            <a:r>
              <a:rPr lang="tr-TR" sz="1400" dirty="0" err="1"/>
              <a:t>Springer</a:t>
            </a:r>
            <a:r>
              <a:rPr lang="tr-TR" sz="1400" dirty="0"/>
              <a:t>, </a:t>
            </a:r>
            <a:r>
              <a:rPr lang="tr-TR" sz="1400" dirty="0" err="1"/>
              <a:t>Verlag</a:t>
            </a:r>
            <a:r>
              <a:rPr lang="tr-TR" sz="1400" dirty="0"/>
              <a:t>, </a:t>
            </a:r>
            <a:r>
              <a:rPr lang="tr-TR" sz="1400" dirty="0" err="1"/>
              <a:t>Deutschland</a:t>
            </a:r>
            <a:r>
              <a:rPr lang="tr-TR" sz="1400" dirty="0"/>
              <a:t>.</a:t>
            </a:r>
          </a:p>
          <a:p>
            <a:pPr algn="just">
              <a:lnSpc>
                <a:spcPct val="150000"/>
              </a:lnSpc>
            </a:pPr>
            <a:r>
              <a:rPr lang="tr-TR" sz="1400" dirty="0"/>
              <a:t>Robert, N., 2005. </a:t>
            </a:r>
            <a:r>
              <a:rPr lang="tr-TR" sz="1400" dirty="0" err="1"/>
              <a:t>Facility</a:t>
            </a:r>
            <a:r>
              <a:rPr lang="tr-TR" sz="1400" dirty="0"/>
              <a:t> </a:t>
            </a:r>
            <a:r>
              <a:rPr lang="tr-TR" sz="1400" dirty="0" err="1"/>
              <a:t>Manager’s</a:t>
            </a:r>
            <a:r>
              <a:rPr lang="tr-TR" sz="1400" dirty="0"/>
              <a:t> Guide </a:t>
            </a:r>
            <a:r>
              <a:rPr lang="tr-TR" sz="1400" dirty="0" err="1"/>
              <a:t>to</a:t>
            </a:r>
            <a:r>
              <a:rPr lang="tr-TR" sz="1400" dirty="0"/>
              <a:t> Security </a:t>
            </a:r>
            <a:r>
              <a:rPr lang="tr-TR" sz="1400" dirty="0" err="1"/>
              <a:t>Protecting</a:t>
            </a:r>
            <a:r>
              <a:rPr lang="tr-TR" sz="1400" dirty="0"/>
              <a:t> </a:t>
            </a:r>
            <a:r>
              <a:rPr lang="tr-TR" sz="1400" dirty="0" err="1"/>
              <a:t>Your</a:t>
            </a:r>
            <a:r>
              <a:rPr lang="tr-TR" sz="1400" dirty="0"/>
              <a:t> </a:t>
            </a:r>
            <a:r>
              <a:rPr lang="tr-TR" sz="1400" dirty="0" err="1"/>
              <a:t>Assets</a:t>
            </a:r>
            <a:r>
              <a:rPr lang="tr-TR" sz="1400" dirty="0"/>
              <a:t>, </a:t>
            </a:r>
            <a:r>
              <a:rPr lang="tr-TR" sz="1400" dirty="0" err="1"/>
              <a:t>Fairmont</a:t>
            </a:r>
            <a:r>
              <a:rPr lang="tr-TR" sz="1400" dirty="0"/>
              <a:t> </a:t>
            </a:r>
            <a:r>
              <a:rPr lang="tr-TR" sz="1400" dirty="0" err="1"/>
              <a:t>Press</a:t>
            </a:r>
            <a:r>
              <a:rPr lang="tr-TR" sz="1400" dirty="0"/>
              <a:t>, </a:t>
            </a:r>
            <a:r>
              <a:rPr lang="tr-TR" sz="1400" dirty="0" err="1"/>
              <a:t>Deutschland</a:t>
            </a:r>
            <a:endParaRPr lang="tr-TR" sz="1400" dirty="0"/>
          </a:p>
          <a:p>
            <a:pPr algn="just">
              <a:lnSpc>
                <a:spcPct val="150000"/>
              </a:lnSpc>
            </a:pPr>
            <a:r>
              <a:rPr lang="tr-TR" sz="1400" dirty="0" err="1"/>
              <a:t>Schneider</a:t>
            </a:r>
            <a:r>
              <a:rPr lang="tr-TR" sz="1400" dirty="0"/>
              <a:t>, </a:t>
            </a:r>
            <a:r>
              <a:rPr lang="tr-TR" sz="1400" dirty="0" err="1"/>
              <a:t>Hermann</a:t>
            </a:r>
            <a:r>
              <a:rPr lang="tr-TR" sz="1400" dirty="0"/>
              <a:t> </a:t>
            </a:r>
            <a:r>
              <a:rPr lang="tr-TR" sz="1400" dirty="0" err="1"/>
              <a:t>and</a:t>
            </a:r>
            <a:r>
              <a:rPr lang="tr-TR" sz="1400" dirty="0"/>
              <a:t> </a:t>
            </a:r>
            <a:r>
              <a:rPr lang="tr-TR" sz="1400" dirty="0" err="1"/>
              <a:t>Schäffer</a:t>
            </a:r>
            <a:r>
              <a:rPr lang="tr-TR" sz="1400" dirty="0"/>
              <a:t>, </a:t>
            </a:r>
            <a:r>
              <a:rPr lang="tr-TR" sz="1400" dirty="0" err="1"/>
              <a:t>Poeschel</a:t>
            </a:r>
            <a:r>
              <a:rPr lang="tr-TR" sz="1400" dirty="0"/>
              <a:t>, 2004. </a:t>
            </a:r>
            <a:r>
              <a:rPr lang="tr-TR" sz="1400" dirty="0" err="1"/>
              <a:t>Facility</a:t>
            </a:r>
            <a:r>
              <a:rPr lang="tr-TR" sz="1400" dirty="0"/>
              <a:t> Management </a:t>
            </a:r>
            <a:r>
              <a:rPr lang="tr-TR" sz="1400" dirty="0" err="1"/>
              <a:t>Planen</a:t>
            </a:r>
            <a:r>
              <a:rPr lang="tr-TR" sz="1400" dirty="0"/>
              <a:t>–</a:t>
            </a:r>
            <a:r>
              <a:rPr lang="tr-TR" sz="1400" dirty="0" err="1"/>
              <a:t>Einführen</a:t>
            </a:r>
            <a:r>
              <a:rPr lang="tr-TR" sz="1400" dirty="0"/>
              <a:t>–</a:t>
            </a:r>
            <a:r>
              <a:rPr lang="tr-TR" sz="1400" dirty="0" err="1"/>
              <a:t>Nutzen</a:t>
            </a:r>
            <a:r>
              <a:rPr lang="tr-TR" sz="1400" dirty="0"/>
              <a:t>, </a:t>
            </a:r>
            <a:r>
              <a:rPr lang="tr-TR" sz="1400" dirty="0" err="1"/>
              <a:t>Deutschland</a:t>
            </a:r>
            <a:r>
              <a:rPr lang="tr-TR" sz="1400" dirty="0"/>
              <a:t>.</a:t>
            </a:r>
          </a:p>
          <a:p>
            <a:pPr algn="just">
              <a:lnSpc>
                <a:spcPct val="150000"/>
              </a:lnSpc>
            </a:pPr>
            <a:r>
              <a:rPr lang="tr-TR" sz="1400" dirty="0" err="1"/>
              <a:t>Schulte</a:t>
            </a:r>
            <a:r>
              <a:rPr lang="tr-TR" sz="1400" dirty="0"/>
              <a:t>, Karl </a:t>
            </a:r>
            <a:r>
              <a:rPr lang="tr-TR" sz="1400" dirty="0" err="1"/>
              <a:t>and</a:t>
            </a:r>
            <a:r>
              <a:rPr lang="tr-TR" sz="1400" dirty="0"/>
              <a:t> </a:t>
            </a:r>
            <a:r>
              <a:rPr lang="tr-TR" sz="1400" dirty="0" err="1"/>
              <a:t>Werner</a:t>
            </a:r>
            <a:r>
              <a:rPr lang="tr-TR" sz="1400" dirty="0"/>
              <a:t>, </a:t>
            </a:r>
            <a:r>
              <a:rPr lang="tr-TR" sz="1400" dirty="0" err="1"/>
              <a:t>Pierschke</a:t>
            </a:r>
            <a:r>
              <a:rPr lang="tr-TR" sz="1400" dirty="0"/>
              <a:t>, 2000. </a:t>
            </a:r>
            <a:r>
              <a:rPr lang="tr-TR" sz="1400" dirty="0" err="1"/>
              <a:t>Facilities</a:t>
            </a:r>
            <a:r>
              <a:rPr lang="tr-TR" sz="1400" dirty="0"/>
              <a:t> Management, </a:t>
            </a:r>
            <a:r>
              <a:rPr lang="tr-TR" sz="1400" dirty="0" err="1"/>
              <a:t>Immobilien</a:t>
            </a:r>
            <a:r>
              <a:rPr lang="tr-TR" sz="1400" dirty="0"/>
              <a:t> Manager, Barbara: </a:t>
            </a:r>
            <a:r>
              <a:rPr lang="tr-TR" sz="1400" dirty="0" err="1"/>
              <a:t>Verlag</a:t>
            </a:r>
            <a:r>
              <a:rPr lang="tr-TR" sz="1400" dirty="0"/>
              <a:t>, </a:t>
            </a:r>
            <a:r>
              <a:rPr lang="tr-TR" sz="1400" dirty="0" err="1"/>
              <a:t>Deutschland</a:t>
            </a:r>
            <a:r>
              <a:rPr lang="tr-TR" sz="1400" dirty="0"/>
              <a:t>.</a:t>
            </a:r>
          </a:p>
          <a:p>
            <a:pPr algn="just">
              <a:lnSpc>
                <a:spcPct val="150000"/>
              </a:lnSpc>
            </a:pPr>
            <a:r>
              <a:rPr lang="tr-TR" sz="1400" dirty="0" err="1"/>
              <a:t>Teicholz</a:t>
            </a:r>
            <a:r>
              <a:rPr lang="tr-TR" sz="1400" dirty="0"/>
              <a:t>, E., 2004. </a:t>
            </a:r>
            <a:r>
              <a:rPr lang="tr-TR" sz="1400" dirty="0" err="1"/>
              <a:t>Facility</a:t>
            </a:r>
            <a:r>
              <a:rPr lang="tr-TR" sz="1400" dirty="0"/>
              <a:t> Design </a:t>
            </a:r>
            <a:r>
              <a:rPr lang="tr-TR" sz="1400" dirty="0" err="1"/>
              <a:t>and</a:t>
            </a:r>
            <a:r>
              <a:rPr lang="tr-TR" sz="1400" dirty="0"/>
              <a:t> Management </a:t>
            </a:r>
            <a:r>
              <a:rPr lang="tr-TR" sz="1400" dirty="0" err="1"/>
              <a:t>Handbook</a:t>
            </a:r>
            <a:r>
              <a:rPr lang="tr-TR" sz="1400" dirty="0"/>
              <a:t>, </a:t>
            </a:r>
            <a:r>
              <a:rPr lang="tr-TR" sz="1400" dirty="0" err="1"/>
              <a:t>Hill</a:t>
            </a:r>
            <a:r>
              <a:rPr lang="tr-TR" sz="1400" dirty="0"/>
              <a:t> </a:t>
            </a:r>
            <a:r>
              <a:rPr lang="tr-TR" sz="1400" dirty="0" err="1"/>
              <a:t>McGraw</a:t>
            </a:r>
            <a:r>
              <a:rPr lang="tr-TR" sz="1400" dirty="0"/>
              <a:t>, USA.	</a:t>
            </a:r>
            <a:endParaRPr lang="tr-TR" sz="1400" spc="-50" dirty="0" smtClean="0">
              <a:latin typeface="Trebuchet MS" panose="020B0603020202020204" pitchFamily="34" charset="0"/>
              <a:ea typeface="Trebuchet MS" panose="020B0603020202020204" pitchFamily="34" charset="0"/>
              <a:cs typeface="Trebuchet MS" panose="020B0603020202020204" pitchFamily="34" charset="0"/>
            </a:endParaRPr>
          </a:p>
          <a:p>
            <a:pPr>
              <a:lnSpc>
                <a:spcPct val="150000"/>
              </a:lnSpc>
            </a:pPr>
            <a:endParaRPr lang="tr-TR" sz="1400" dirty="0"/>
          </a:p>
        </p:txBody>
      </p:sp>
    </p:spTree>
    <p:extLst>
      <p:ext uri="{BB962C8B-B14F-4D97-AF65-F5344CB8AC3E}">
        <p14:creationId xmlns:p14="http://schemas.microsoft.com/office/powerpoint/2010/main" val="7427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4" name="Dikdörtgen 3"/>
          <p:cNvSpPr/>
          <p:nvPr/>
        </p:nvSpPr>
        <p:spPr>
          <a:xfrm>
            <a:off x="693252" y="1408993"/>
            <a:ext cx="7557471" cy="4247317"/>
          </a:xfrm>
          <a:prstGeom prst="rect">
            <a:avLst/>
          </a:prstGeom>
        </p:spPr>
        <p:txBody>
          <a:bodyPr wrap="square">
            <a:spAutoFit/>
          </a:bodyPr>
          <a:lstStyle/>
          <a:p>
            <a:pPr algn="ctr">
              <a:lnSpc>
                <a:spcPct val="150000"/>
              </a:lnSpc>
              <a:spcBef>
                <a:spcPts val="600"/>
              </a:spcBef>
              <a:spcAft>
                <a:spcPts val="600"/>
              </a:spcAft>
            </a:pPr>
            <a:r>
              <a:rPr lang="tr-TR" sz="2000" b="1" dirty="0" smtClean="0"/>
              <a:t>Tesis Yönetimi Hizmetleri</a:t>
            </a:r>
          </a:p>
          <a:p>
            <a:pPr marL="342900" indent="-342900" algn="ctr">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Site ve toplu yapı yönetimi</a:t>
            </a:r>
          </a:p>
          <a:p>
            <a:pPr marL="342900" indent="-342900" algn="ctr">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Konut sitesi yönetimi</a:t>
            </a:r>
          </a:p>
          <a:p>
            <a:pPr marL="342900" indent="-342900" algn="ctr">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Sanayi sitesi yönetimi</a:t>
            </a:r>
          </a:p>
          <a:p>
            <a:pPr marL="342900" indent="-342900" algn="ctr">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Şantiye yönetimi</a:t>
            </a:r>
          </a:p>
          <a:p>
            <a:pPr marL="342900" indent="-342900" algn="ctr">
              <a:spcBef>
                <a:spcPts val="600"/>
              </a:spcBef>
              <a:spcAft>
                <a:spcPts val="600"/>
              </a:spcAft>
              <a:buFont typeface="Wingdings" panose="05000000000000000000" pitchFamily="2" charset="2"/>
              <a:buChar char="Ø"/>
            </a:pPr>
            <a:r>
              <a:rPr lang="tr-TR" sz="2000" spc="-50" dirty="0">
                <a:solidFill>
                  <a:srgbClr val="000000"/>
                </a:solidFill>
                <a:ea typeface="Trebuchet MS" panose="020B0603020202020204" pitchFamily="34" charset="0"/>
                <a:cs typeface="Trebuchet MS" panose="020B0603020202020204" pitchFamily="34" charset="0"/>
              </a:rPr>
              <a:t>Plaza ve iş merkezi yönetimi</a:t>
            </a:r>
          </a:p>
          <a:p>
            <a:pPr marL="342900" indent="-342900" algn="ctr">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AVM yönetimi</a:t>
            </a:r>
          </a:p>
          <a:p>
            <a:pPr marL="342900" indent="-342900" algn="ctr">
              <a:spcBef>
                <a:spcPts val="600"/>
              </a:spcBef>
              <a:spcAft>
                <a:spcPts val="600"/>
              </a:spcAft>
              <a:buFont typeface="Wingdings" panose="05000000000000000000" pitchFamily="2" charset="2"/>
              <a:buChar char="Ø"/>
            </a:pPr>
            <a:r>
              <a:rPr lang="tr-TR" sz="2000" spc="-50" dirty="0" smtClean="0">
                <a:solidFill>
                  <a:srgbClr val="000000"/>
                </a:solidFill>
                <a:latin typeface="+mj-lt"/>
                <a:ea typeface="Trebuchet MS" panose="020B0603020202020204" pitchFamily="34" charset="0"/>
                <a:cs typeface="Trebuchet MS" panose="020B0603020202020204" pitchFamily="34" charset="0"/>
              </a:rPr>
              <a:t>…</a:t>
            </a:r>
          </a:p>
          <a:p>
            <a:pPr algn="just">
              <a:spcBef>
                <a:spcPts val="600"/>
              </a:spcBef>
              <a:spcAft>
                <a:spcPts val="600"/>
              </a:spcAft>
            </a:pPr>
            <a:endParaRPr lang="tr-TR" sz="2000" spc="-50" dirty="0" smtClean="0">
              <a:solidFill>
                <a:srgbClr val="000000"/>
              </a:solidFill>
              <a:latin typeface="+mj-lt"/>
              <a:ea typeface="Trebuchet MS" panose="020B0603020202020204" pitchFamily="34" charset="0"/>
              <a:cs typeface="Trebuchet MS" panose="020B0603020202020204" pitchFamily="34" charset="0"/>
            </a:endParaRPr>
          </a:p>
        </p:txBody>
      </p:sp>
      <p:pic>
        <p:nvPicPr>
          <p:cNvPr id="1040" name="Picture 16"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067" y="914153"/>
            <a:ext cx="1796618" cy="206052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031" y="2880087"/>
            <a:ext cx="2114042" cy="168764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Ä°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0" y="4237939"/>
            <a:ext cx="1996785" cy="197383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Ä°lgili res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746" y="3965639"/>
            <a:ext cx="1874632" cy="22461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Ä°lgili res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7322" y="2139371"/>
            <a:ext cx="1757589" cy="242836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Ä°lgili res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830" y="979538"/>
            <a:ext cx="1810853" cy="168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125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4" name="Dikdörtgen 3"/>
          <p:cNvSpPr/>
          <p:nvPr/>
        </p:nvSpPr>
        <p:spPr>
          <a:xfrm>
            <a:off x="782857" y="1143957"/>
            <a:ext cx="7557471" cy="1077218"/>
          </a:xfrm>
          <a:prstGeom prst="rect">
            <a:avLst/>
          </a:prstGeom>
        </p:spPr>
        <p:txBody>
          <a:bodyPr wrap="square">
            <a:spAutoFit/>
          </a:bodyPr>
          <a:lstStyle/>
          <a:p>
            <a:pPr algn="ctr">
              <a:lnSpc>
                <a:spcPct val="150000"/>
              </a:lnSpc>
              <a:spcBef>
                <a:spcPts val="600"/>
              </a:spcBef>
              <a:spcAft>
                <a:spcPts val="600"/>
              </a:spcAft>
            </a:pPr>
            <a:r>
              <a:rPr lang="tr-TR" sz="2000" b="1" dirty="0" smtClean="0"/>
              <a:t>Tesis Yönetimi Hizmetleri</a:t>
            </a:r>
          </a:p>
          <a:p>
            <a:pPr algn="ctr">
              <a:spcBef>
                <a:spcPts val="600"/>
              </a:spcBef>
              <a:spcAft>
                <a:spcPts val="600"/>
              </a:spcAft>
            </a:pPr>
            <a:r>
              <a:rPr lang="tr-TR" sz="2400" b="1" spc="-50" dirty="0">
                <a:solidFill>
                  <a:srgbClr val="000000"/>
                </a:solidFill>
                <a:effectLst>
                  <a:outerShdw blurRad="38100" dist="38100" dir="2700000" algn="tl">
                    <a:srgbClr val="000000">
                      <a:alpha val="43137"/>
                    </a:srgbClr>
                  </a:outerShdw>
                </a:effectLst>
                <a:latin typeface="+mj-lt"/>
                <a:ea typeface="Trebuchet MS" panose="020B0603020202020204" pitchFamily="34" charset="0"/>
                <a:cs typeface="Trebuchet MS" panose="020B0603020202020204" pitchFamily="34" charset="0"/>
              </a:rPr>
              <a:t>Konut sitesi </a:t>
            </a:r>
            <a:r>
              <a:rPr lang="tr-TR" sz="2400" b="1" spc="-50" dirty="0" smtClean="0">
                <a:solidFill>
                  <a:srgbClr val="000000"/>
                </a:solidFill>
                <a:effectLst>
                  <a:outerShdw blurRad="38100" dist="38100" dir="2700000" algn="tl">
                    <a:srgbClr val="000000">
                      <a:alpha val="43137"/>
                    </a:srgbClr>
                  </a:outerShdw>
                </a:effectLst>
                <a:latin typeface="+mj-lt"/>
                <a:ea typeface="Trebuchet MS" panose="020B0603020202020204" pitchFamily="34" charset="0"/>
                <a:cs typeface="Trebuchet MS" panose="020B0603020202020204" pitchFamily="34" charset="0"/>
              </a:rPr>
              <a:t>yönetimi</a:t>
            </a:r>
            <a:endParaRPr lang="tr-TR" sz="2400" b="1" spc="-50" dirty="0">
              <a:solidFill>
                <a:srgbClr val="000000"/>
              </a:solidFill>
              <a:effectLst>
                <a:outerShdw blurRad="38100" dist="38100" dir="2700000" algn="tl">
                  <a:srgbClr val="000000">
                    <a:alpha val="43137"/>
                  </a:srgbClr>
                </a:outerShdw>
              </a:effectLst>
              <a:latin typeface="+mj-lt"/>
              <a:ea typeface="Trebuchet MS" panose="020B0603020202020204" pitchFamily="34" charset="0"/>
              <a:cs typeface="Trebuchet MS" panose="020B0603020202020204" pitchFamily="34" charset="0"/>
            </a:endParaRPr>
          </a:p>
        </p:txBody>
      </p:sp>
      <p:pic>
        <p:nvPicPr>
          <p:cNvPr id="14" name="Picture 6"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394" y="2062889"/>
            <a:ext cx="2903934" cy="387191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782857" y="2659055"/>
            <a:ext cx="4572000" cy="2862322"/>
          </a:xfrm>
          <a:prstGeom prst="rect">
            <a:avLst/>
          </a:prstGeom>
        </p:spPr>
        <p:txBody>
          <a:bodyPr>
            <a:spAutoFit/>
          </a:bodyPr>
          <a:lstStyle/>
          <a:p>
            <a:pPr algn="just">
              <a:spcBef>
                <a:spcPts val="600"/>
              </a:spcBef>
              <a:spcAft>
                <a:spcPts val="600"/>
              </a:spcAft>
            </a:pPr>
            <a:r>
              <a:rPr lang="tr-TR" sz="2000" dirty="0"/>
              <a:t>Son yıllarda kent sakinlerinin yeni yaşam biçimi tercihleri doğrultusunda toplu yapılara (site, villa site, rezidans, </a:t>
            </a:r>
            <a:r>
              <a:rPr lang="tr-TR" sz="2000" dirty="0" err="1"/>
              <a:t>tower</a:t>
            </a:r>
            <a:r>
              <a:rPr lang="tr-TR" sz="2000" dirty="0"/>
              <a:t>) talepler her geçen gün artmaktadır. İnsanlar büyük paralar ödeyerek sahip oldukları bu markalı konutlarda; spor, dinlenme, alışveriş, sosyal ve kültürel ihtiyaçlarını yerinde elde etmek istemektedirler. </a:t>
            </a:r>
          </a:p>
        </p:txBody>
      </p:sp>
    </p:spTree>
    <p:extLst>
      <p:ext uri="{BB962C8B-B14F-4D97-AF65-F5344CB8AC3E}">
        <p14:creationId xmlns:p14="http://schemas.microsoft.com/office/powerpoint/2010/main" val="153281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4" name="Dikdörtgen 3"/>
          <p:cNvSpPr/>
          <p:nvPr/>
        </p:nvSpPr>
        <p:spPr>
          <a:xfrm>
            <a:off x="782856" y="938217"/>
            <a:ext cx="7557471" cy="1077218"/>
          </a:xfrm>
          <a:prstGeom prst="rect">
            <a:avLst/>
          </a:prstGeom>
        </p:spPr>
        <p:txBody>
          <a:bodyPr wrap="square">
            <a:spAutoFit/>
          </a:bodyPr>
          <a:lstStyle/>
          <a:p>
            <a:pPr algn="ctr">
              <a:lnSpc>
                <a:spcPct val="150000"/>
              </a:lnSpc>
              <a:spcBef>
                <a:spcPts val="600"/>
              </a:spcBef>
              <a:spcAft>
                <a:spcPts val="600"/>
              </a:spcAft>
            </a:pPr>
            <a:r>
              <a:rPr lang="tr-TR" sz="2000" b="1" dirty="0" smtClean="0"/>
              <a:t>Tesis Yönetimi Hizmetleri</a:t>
            </a:r>
          </a:p>
          <a:p>
            <a:pPr algn="ctr">
              <a:spcBef>
                <a:spcPts val="600"/>
              </a:spcBef>
              <a:spcAft>
                <a:spcPts val="600"/>
              </a:spcAft>
            </a:pPr>
            <a:r>
              <a:rPr lang="tr-TR" sz="2400" b="1" spc="-50" dirty="0">
                <a:solidFill>
                  <a:srgbClr val="000000"/>
                </a:solidFill>
                <a:effectLst>
                  <a:outerShdw blurRad="38100" dist="38100" dir="2700000" algn="tl">
                    <a:srgbClr val="000000">
                      <a:alpha val="43137"/>
                    </a:srgbClr>
                  </a:outerShdw>
                </a:effectLst>
                <a:latin typeface="+mj-lt"/>
                <a:ea typeface="Trebuchet MS" panose="020B0603020202020204" pitchFamily="34" charset="0"/>
                <a:cs typeface="Trebuchet MS" panose="020B0603020202020204" pitchFamily="34" charset="0"/>
              </a:rPr>
              <a:t>Konut sitesi </a:t>
            </a:r>
            <a:r>
              <a:rPr lang="tr-TR" sz="2400" b="1" spc="-50" dirty="0" smtClean="0">
                <a:solidFill>
                  <a:srgbClr val="000000"/>
                </a:solidFill>
                <a:effectLst>
                  <a:outerShdw blurRad="38100" dist="38100" dir="2700000" algn="tl">
                    <a:srgbClr val="000000">
                      <a:alpha val="43137"/>
                    </a:srgbClr>
                  </a:outerShdw>
                </a:effectLst>
                <a:latin typeface="+mj-lt"/>
                <a:ea typeface="Trebuchet MS" panose="020B0603020202020204" pitchFamily="34" charset="0"/>
                <a:cs typeface="Trebuchet MS" panose="020B0603020202020204" pitchFamily="34" charset="0"/>
              </a:rPr>
              <a:t>yönetimi</a:t>
            </a:r>
            <a:endParaRPr lang="tr-TR" sz="2400" b="1" spc="-50" dirty="0">
              <a:solidFill>
                <a:srgbClr val="000000"/>
              </a:solidFill>
              <a:effectLst>
                <a:outerShdw blurRad="38100" dist="38100" dir="2700000" algn="tl">
                  <a:srgbClr val="000000">
                    <a:alpha val="43137"/>
                  </a:srgbClr>
                </a:outerShdw>
              </a:effectLst>
              <a:latin typeface="+mj-lt"/>
              <a:ea typeface="Trebuchet MS" panose="020B0603020202020204" pitchFamily="34" charset="0"/>
              <a:cs typeface="Trebuchet MS" panose="020B0603020202020204" pitchFamily="34" charset="0"/>
            </a:endParaRPr>
          </a:p>
        </p:txBody>
      </p:sp>
      <p:sp>
        <p:nvSpPr>
          <p:cNvPr id="3" name="Dikdörtgen 2"/>
          <p:cNvSpPr/>
          <p:nvPr/>
        </p:nvSpPr>
        <p:spPr>
          <a:xfrm>
            <a:off x="782857" y="1883076"/>
            <a:ext cx="4572000" cy="3939540"/>
          </a:xfrm>
          <a:prstGeom prst="rect">
            <a:avLst/>
          </a:prstGeom>
        </p:spPr>
        <p:txBody>
          <a:bodyPr>
            <a:spAutoFit/>
          </a:bodyPr>
          <a:lstStyle/>
          <a:p>
            <a:pPr algn="just">
              <a:spcBef>
                <a:spcPts val="600"/>
              </a:spcBef>
              <a:spcAft>
                <a:spcPts val="600"/>
              </a:spcAft>
            </a:pPr>
            <a:r>
              <a:rPr lang="tr-TR" sz="2000" dirty="0"/>
              <a:t>Bina yöneticiliği geniş bir görev yelpazesi içinde finans, örgütsel davranış, değişim yönetimi, sistemler teorisi, yerleştirme planlaması, tahmin, güvenlik, sağlık ve etik gibi konularda uzmanlık istemektedir.</a:t>
            </a:r>
          </a:p>
          <a:p>
            <a:pPr algn="just">
              <a:spcBef>
                <a:spcPts val="600"/>
              </a:spcBef>
              <a:spcAft>
                <a:spcPts val="600"/>
              </a:spcAft>
            </a:pPr>
            <a:r>
              <a:rPr lang="tr-TR" sz="2000" dirty="0"/>
              <a:t>İyi bir bina yönetiminin işlevleri: Değişen ihtiyaçlara uyum, site sakinlerine, çalışanlara, sağlıklı bir ortam yaratılması, potansiyel yeni teknolojilerin uygulanması, kıt kaynakların, verimli kullanılmasının sağlayarak aidatların minimuma çekilmesi olarak tanımlanabilir.</a:t>
            </a:r>
            <a:endParaRPr lang="tr-TR" sz="2400" spc="-50" dirty="0">
              <a:solidFill>
                <a:srgbClr val="000000"/>
              </a:solidFill>
              <a:ea typeface="Trebuchet MS" panose="020B0603020202020204" pitchFamily="34" charset="0"/>
              <a:cs typeface="Trebuchet MS" panose="020B0603020202020204" pitchFamily="34" charset="0"/>
            </a:endParaRPr>
          </a:p>
        </p:txBody>
      </p:sp>
      <p:pic>
        <p:nvPicPr>
          <p:cNvPr id="21506"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857" y="2971800"/>
            <a:ext cx="2998164" cy="2356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256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265088" y="5734149"/>
            <a:ext cx="3571354" cy="1575212"/>
            <a:chOff x="-353451" y="5737827"/>
            <a:chExt cx="4761805" cy="1575212"/>
          </a:xfrm>
        </p:grpSpPr>
        <p:pic>
          <p:nvPicPr>
            <p:cNvPr id="18" name="Picture 6" descr="RIC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3"/>
            </p:cNvPr>
            <p:cNvPicPr>
              <a:picLocks noChangeAspect="1" noChangeArrowheads="1"/>
            </p:cNvPicPr>
            <p:nvPr/>
          </p:nvPicPr>
          <p:blipFill>
            <a:blip r:embed="rId4"/>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15" name="Altbilgi Yer Tutucusu 1"/>
          <p:cNvSpPr txBox="1">
            <a:spLocks/>
          </p:cNvSpPr>
          <p:nvPr/>
        </p:nvSpPr>
        <p:spPr>
          <a:xfrm>
            <a:off x="3239900" y="6335516"/>
            <a:ext cx="6165469"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dirty="0" smtClean="0">
                <a:ln>
                  <a:solidFill>
                    <a:srgbClr val="47176C"/>
                  </a:solidFill>
                </a:ln>
                <a:solidFill>
                  <a:srgbClr val="46166B"/>
                </a:solidFill>
                <a:latin typeface="Century Gothic" panose="020B0502020202020204" pitchFamily="34" charset="0"/>
              </a:rPr>
              <a:t>PROF. DR. HARUN TANRIVERMİŞ          Tesis YÖNETİMİ UYGULAMALARI VE STRATEJİLERİ </a:t>
            </a:r>
            <a:r>
              <a:rPr lang="en-US" sz="1000" dirty="0" smtClean="0">
                <a:ln>
                  <a:solidFill>
                    <a:srgbClr val="47176C"/>
                  </a:solidFill>
                </a:ln>
                <a:solidFill>
                  <a:srgbClr val="46166B"/>
                </a:solidFill>
                <a:latin typeface="Century Gothic" panose="020B0502020202020204" pitchFamily="34" charset="0"/>
              </a:rPr>
              <a:t>201</a:t>
            </a:r>
            <a:r>
              <a:rPr lang="tr-TR" sz="1000" dirty="0">
                <a:ln>
                  <a:solidFill>
                    <a:srgbClr val="47176C"/>
                  </a:solidFill>
                </a:ln>
                <a:solidFill>
                  <a:srgbClr val="46166B"/>
                </a:solidFill>
                <a:latin typeface="Century Gothic" panose="020B0502020202020204" pitchFamily="34" charset="0"/>
              </a:rPr>
              <a:t>9</a:t>
            </a:r>
            <a:r>
              <a:rPr lang="tr-TR" sz="1000" dirty="0" smtClean="0">
                <a:ln>
                  <a:solidFill>
                    <a:srgbClr val="47176C"/>
                  </a:solidFill>
                </a:ln>
                <a:solidFill>
                  <a:srgbClr val="46166B"/>
                </a:solidFill>
                <a:latin typeface="Century Gothic" panose="020B0502020202020204" pitchFamily="34" charset="0"/>
              </a:rPr>
              <a:t>-</a:t>
            </a:r>
            <a:r>
              <a:rPr lang="en-US" sz="1000" dirty="0" smtClean="0">
                <a:ln>
                  <a:solidFill>
                    <a:srgbClr val="47176C"/>
                  </a:solidFill>
                </a:ln>
                <a:solidFill>
                  <a:srgbClr val="46166B"/>
                </a:solidFill>
                <a:latin typeface="Century Gothic" panose="020B0502020202020204" pitchFamily="34" charset="0"/>
              </a:rPr>
              <a:t>20</a:t>
            </a:r>
            <a:r>
              <a:rPr lang="tr-TR" sz="1000" dirty="0" smtClean="0">
                <a:ln>
                  <a:solidFill>
                    <a:srgbClr val="47176C"/>
                  </a:solidFill>
                </a:ln>
                <a:solidFill>
                  <a:srgbClr val="46166B"/>
                </a:solidFill>
                <a:latin typeface="Century Gothic" panose="020B0502020202020204" pitchFamily="34" charset="0"/>
              </a:rPr>
              <a:t>20</a:t>
            </a:r>
            <a:r>
              <a:rPr lang="en-US" sz="1000" dirty="0" smtClean="0">
                <a:ln>
                  <a:solidFill>
                    <a:srgbClr val="47176C"/>
                  </a:solidFill>
                </a:ln>
                <a:solidFill>
                  <a:srgbClr val="46166B"/>
                </a:solidFill>
                <a:latin typeface="Century Gothic" panose="020B0502020202020204" pitchFamily="34" charset="0"/>
              </a:rPr>
              <a:t> </a:t>
            </a:r>
            <a:r>
              <a:rPr lang="tr-TR" sz="1000" dirty="0" smtClean="0">
                <a:ln>
                  <a:solidFill>
                    <a:srgbClr val="47176C"/>
                  </a:solidFill>
                </a:ln>
                <a:solidFill>
                  <a:srgbClr val="46166B"/>
                </a:solidFill>
                <a:latin typeface="Century Gothic" panose="020B0502020202020204" pitchFamily="34" charset="0"/>
              </a:rPr>
              <a:t>GÜZ</a:t>
            </a:r>
            <a:r>
              <a:rPr lang="en-US" sz="1000" dirty="0" smtClean="0">
                <a:ln>
                  <a:solidFill>
                    <a:srgbClr val="47176C"/>
                  </a:solidFill>
                </a:ln>
                <a:solidFill>
                  <a:srgbClr val="46166B"/>
                </a:solidFill>
                <a:latin typeface="Century Gothic" panose="020B0502020202020204" pitchFamily="34" charset="0"/>
              </a:rPr>
              <a:t> </a:t>
            </a:r>
            <a:r>
              <a:rPr lang="en-US" sz="1000" dirty="0" err="1" smtClean="0">
                <a:ln>
                  <a:solidFill>
                    <a:srgbClr val="47176C"/>
                  </a:solidFill>
                </a:ln>
                <a:solidFill>
                  <a:srgbClr val="46166B"/>
                </a:solidFill>
                <a:latin typeface="Century Gothic" panose="020B0502020202020204" pitchFamily="34" charset="0"/>
              </a:rPr>
              <a:t>Dönemi</a:t>
            </a:r>
            <a:endParaRPr lang="en-US" sz="1000" dirty="0">
              <a:ln>
                <a:solidFill>
                  <a:srgbClr val="47176C"/>
                </a:solidFill>
              </a:ln>
              <a:solidFill>
                <a:srgbClr val="46166B"/>
              </a:solidFill>
              <a:latin typeface="Century Gothic" panose="020B0502020202020204" pitchFamily="34" charset="0"/>
            </a:endParaRPr>
          </a:p>
        </p:txBody>
      </p:sp>
      <p:sp>
        <p:nvSpPr>
          <p:cNvPr id="4" name="Dikdörtgen 3"/>
          <p:cNvSpPr/>
          <p:nvPr/>
        </p:nvSpPr>
        <p:spPr>
          <a:xfrm>
            <a:off x="701825" y="1045315"/>
            <a:ext cx="7557471" cy="1077218"/>
          </a:xfrm>
          <a:prstGeom prst="rect">
            <a:avLst/>
          </a:prstGeom>
        </p:spPr>
        <p:txBody>
          <a:bodyPr wrap="square">
            <a:spAutoFit/>
          </a:bodyPr>
          <a:lstStyle/>
          <a:p>
            <a:pPr algn="ctr">
              <a:lnSpc>
                <a:spcPct val="150000"/>
              </a:lnSpc>
              <a:spcBef>
                <a:spcPts val="600"/>
              </a:spcBef>
              <a:spcAft>
                <a:spcPts val="600"/>
              </a:spcAft>
            </a:pPr>
            <a:r>
              <a:rPr lang="tr-TR" sz="2000" b="1" dirty="0" smtClean="0"/>
              <a:t>Tesis Yönetimi Hizmetleri</a:t>
            </a:r>
          </a:p>
          <a:p>
            <a:pPr algn="ctr">
              <a:spcBef>
                <a:spcPts val="600"/>
              </a:spcBef>
              <a:spcAft>
                <a:spcPts val="600"/>
              </a:spcAft>
            </a:pPr>
            <a:r>
              <a:rPr lang="tr-TR" sz="2400" b="1" spc="-50" dirty="0" smtClean="0">
                <a:solidFill>
                  <a:srgbClr val="000000"/>
                </a:solidFill>
                <a:effectLst>
                  <a:outerShdw blurRad="38100" dist="38100" dir="2700000" algn="tl">
                    <a:srgbClr val="000000">
                      <a:alpha val="43137"/>
                    </a:srgbClr>
                  </a:outerShdw>
                </a:effectLst>
                <a:latin typeface="+mj-lt"/>
                <a:ea typeface="Trebuchet MS" panose="020B0603020202020204" pitchFamily="34" charset="0"/>
                <a:cs typeface="Trebuchet MS" panose="020B0603020202020204" pitchFamily="34" charset="0"/>
              </a:rPr>
              <a:t>AVM yönetimi</a:t>
            </a:r>
          </a:p>
        </p:txBody>
      </p:sp>
      <p:pic>
        <p:nvPicPr>
          <p:cNvPr id="6146" name="Picture 2" descr="Ä°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0789" y="1782628"/>
            <a:ext cx="2091761" cy="209176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70233" y="2089285"/>
            <a:ext cx="6527676" cy="3570208"/>
          </a:xfrm>
          <a:prstGeom prst="rect">
            <a:avLst/>
          </a:prstGeom>
          <a:solidFill>
            <a:srgbClr val="E9E9E9">
              <a:alpha val="60000"/>
            </a:srgbClr>
          </a:solidFill>
        </p:spPr>
        <p:txBody>
          <a:bodyPr wrap="square">
            <a:spAutoFit/>
          </a:bodyPr>
          <a:lstStyle/>
          <a:p>
            <a:pPr marL="342900" indent="-342900" algn="just">
              <a:spcBef>
                <a:spcPts val="600"/>
              </a:spcBef>
              <a:spcAft>
                <a:spcPts val="600"/>
              </a:spcAft>
              <a:buFont typeface="Arial" panose="020B0604020202020204" pitchFamily="34" charset="0"/>
              <a:buChar char="•"/>
            </a:pPr>
            <a:r>
              <a:rPr lang="tr-TR" spc="-50" dirty="0">
                <a:solidFill>
                  <a:srgbClr val="000000"/>
                </a:solidFill>
                <a:ea typeface="Trebuchet MS" panose="020B0603020202020204" pitchFamily="34" charset="0"/>
                <a:cs typeface="Trebuchet MS" panose="020B0603020202020204" pitchFamily="34" charset="0"/>
              </a:rPr>
              <a:t>Günümüz şehir yaşantısının vazgeçilemez bir unsuru haline gelen ve çok büyük mali yatırımlar sonucu oluşturulan Alışveriş Merkezleri, oluşum, tasarım, planlama, pazarlama, kiracıların ve tüketicilerin yapıları gibi değişik konular dikkate alınarak düzenlenmekte ve bu amaca uygun şekilde </a:t>
            </a:r>
            <a:r>
              <a:rPr lang="tr-TR" spc="-50" dirty="0" smtClean="0">
                <a:solidFill>
                  <a:srgbClr val="000000"/>
                </a:solidFill>
                <a:ea typeface="Trebuchet MS" panose="020B0603020202020204" pitchFamily="34" charset="0"/>
                <a:cs typeface="Trebuchet MS" panose="020B0603020202020204" pitchFamily="34" charset="0"/>
              </a:rPr>
              <a:t>yönetilmektedir</a:t>
            </a:r>
            <a:r>
              <a:rPr lang="tr-TR" spc="-50" dirty="0">
                <a:solidFill>
                  <a:srgbClr val="000000"/>
                </a:solidFill>
                <a:ea typeface="Trebuchet MS" panose="020B0603020202020204" pitchFamily="34" charset="0"/>
                <a:cs typeface="Trebuchet MS" panose="020B0603020202020204" pitchFamily="34" charset="0"/>
              </a:rPr>
              <a:t> (http://</a:t>
            </a:r>
            <a:r>
              <a:rPr lang="tr-TR" spc="-50" dirty="0" smtClean="0">
                <a:solidFill>
                  <a:srgbClr val="000000"/>
                </a:solidFill>
                <a:ea typeface="Trebuchet MS" panose="020B0603020202020204" pitchFamily="34" charset="0"/>
                <a:cs typeface="Trebuchet MS" panose="020B0603020202020204" pitchFamily="34" charset="0"/>
              </a:rPr>
              <a:t>www.westend.com.tr)</a:t>
            </a:r>
          </a:p>
          <a:p>
            <a:pPr marL="342900" indent="-342900" algn="just">
              <a:spcBef>
                <a:spcPts val="600"/>
              </a:spcBef>
              <a:spcAft>
                <a:spcPts val="600"/>
              </a:spcAft>
              <a:buFont typeface="Arial" panose="020B0604020202020204" pitchFamily="34" charset="0"/>
              <a:buChar char="•"/>
            </a:pPr>
            <a:r>
              <a:rPr lang="tr-TR" dirty="0"/>
              <a:t>Alışveriş Merkezi Yönetimlerinin tüm bu konularda bilgili ve eğitimli, hukuki, mali ve teknik konularda uzman kişilerin yer aldığı bir ekipten oluşması gerekmektedir. Ayrıca güvenlik, temizlik, vale, otopark, peyzaj, tadilat, bakım onarım gibi hizmetlerini de planlayarak, gerektiğinde dışarıdan hizmet satın almak suretiyle yürütecek nitelikte olmalıdır (http://</a:t>
            </a:r>
            <a:r>
              <a:rPr lang="tr-TR" dirty="0" smtClean="0"/>
              <a:t>www.westend.com.tr).</a:t>
            </a:r>
            <a:endParaRPr lang="tr-TR" spc="-50" dirty="0">
              <a:solidFill>
                <a:srgbClr val="000000"/>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440631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4" name="Dikdörtgen 3"/>
          <p:cNvSpPr/>
          <p:nvPr/>
        </p:nvSpPr>
        <p:spPr>
          <a:xfrm>
            <a:off x="793265" y="1577644"/>
            <a:ext cx="3778736" cy="1077218"/>
          </a:xfrm>
          <a:prstGeom prst="rect">
            <a:avLst/>
          </a:prstGeom>
        </p:spPr>
        <p:txBody>
          <a:bodyPr wrap="square">
            <a:spAutoFit/>
          </a:bodyPr>
          <a:lstStyle/>
          <a:p>
            <a:pPr algn="ctr">
              <a:lnSpc>
                <a:spcPct val="150000"/>
              </a:lnSpc>
              <a:spcBef>
                <a:spcPts val="600"/>
              </a:spcBef>
              <a:spcAft>
                <a:spcPts val="600"/>
              </a:spcAft>
            </a:pPr>
            <a:r>
              <a:rPr lang="tr-TR" sz="2000" b="1" dirty="0" smtClean="0"/>
              <a:t>Tesis Yönetimi Hizmetleri</a:t>
            </a:r>
          </a:p>
          <a:p>
            <a:pPr algn="ctr">
              <a:spcBef>
                <a:spcPts val="600"/>
              </a:spcBef>
              <a:spcAft>
                <a:spcPts val="600"/>
              </a:spcAft>
            </a:pPr>
            <a:r>
              <a:rPr lang="tr-TR" sz="2400" b="1" spc="-50" dirty="0" smtClean="0">
                <a:solidFill>
                  <a:srgbClr val="000000"/>
                </a:solidFill>
                <a:effectLst>
                  <a:outerShdw blurRad="38100" dist="38100" dir="2700000" algn="tl">
                    <a:srgbClr val="000000">
                      <a:alpha val="43137"/>
                    </a:srgbClr>
                  </a:outerShdw>
                </a:effectLst>
                <a:latin typeface="+mj-lt"/>
                <a:ea typeface="Trebuchet MS" panose="020B0603020202020204" pitchFamily="34" charset="0"/>
                <a:cs typeface="Trebuchet MS" panose="020B0603020202020204" pitchFamily="34" charset="0"/>
              </a:rPr>
              <a:t>AVM yönetimi</a:t>
            </a:r>
          </a:p>
        </p:txBody>
      </p:sp>
      <p:pic>
        <p:nvPicPr>
          <p:cNvPr id="5" name="Resim 4"/>
          <p:cNvPicPr>
            <a:picLocks noChangeAspect="1"/>
          </p:cNvPicPr>
          <p:nvPr/>
        </p:nvPicPr>
        <p:blipFill>
          <a:blip r:embed="rId2">
            <a:extLst>
              <a:ext uri="{BEBA8EAE-BF5A-486C-A8C5-ECC9F3942E4B}">
                <a14:imgProps xmlns:a14="http://schemas.microsoft.com/office/drawing/2010/main">
                  <a14:imgLayer r:embed="rId3">
                    <a14:imgEffect>
                      <a14:sharpenSoften amount="31000"/>
                    </a14:imgEffect>
                  </a14:imgLayer>
                </a14:imgProps>
              </a:ext>
              <a:ext uri="{28A0092B-C50C-407E-A947-70E740481C1C}">
                <a14:useLocalDpi xmlns:a14="http://schemas.microsoft.com/office/drawing/2010/main" val="0"/>
              </a:ext>
            </a:extLst>
          </a:blip>
          <a:stretch>
            <a:fillRect/>
          </a:stretch>
        </p:blipFill>
        <p:spPr>
          <a:xfrm>
            <a:off x="3758490" y="869628"/>
            <a:ext cx="4983674" cy="5623246"/>
          </a:xfrm>
          <a:prstGeom prst="rect">
            <a:avLst/>
          </a:prstGeom>
        </p:spPr>
      </p:pic>
      <p:sp>
        <p:nvSpPr>
          <p:cNvPr id="6" name="Dikdörtgen 5"/>
          <p:cNvSpPr/>
          <p:nvPr/>
        </p:nvSpPr>
        <p:spPr>
          <a:xfrm>
            <a:off x="782857" y="2831994"/>
            <a:ext cx="3789143" cy="1785104"/>
          </a:xfrm>
          <a:prstGeom prst="rect">
            <a:avLst/>
          </a:prstGeom>
        </p:spPr>
        <p:txBody>
          <a:bodyPr wrap="square">
            <a:spAutoFit/>
          </a:bodyPr>
          <a:lstStyle/>
          <a:p>
            <a:pPr algn="ctr">
              <a:spcBef>
                <a:spcPts val="600"/>
              </a:spcBef>
              <a:spcAft>
                <a:spcPts val="600"/>
              </a:spcAft>
            </a:pPr>
            <a:r>
              <a:rPr lang="tr-TR" sz="2000" b="1" spc="-50" dirty="0">
                <a:solidFill>
                  <a:srgbClr val="000000"/>
                </a:solidFill>
                <a:ea typeface="Trebuchet MS" panose="020B0603020202020204" pitchFamily="34" charset="0"/>
                <a:cs typeface="Trebuchet MS" panose="020B0603020202020204" pitchFamily="34" charset="0"/>
              </a:rPr>
              <a:t>Altyapı </a:t>
            </a:r>
            <a:r>
              <a:rPr lang="tr-TR" sz="2000" b="1" spc="-50" dirty="0" smtClean="0">
                <a:solidFill>
                  <a:srgbClr val="000000"/>
                </a:solidFill>
                <a:ea typeface="Trebuchet MS" panose="020B0603020202020204" pitchFamily="34" charset="0"/>
                <a:cs typeface="Trebuchet MS" panose="020B0603020202020204" pitchFamily="34" charset="0"/>
              </a:rPr>
              <a:t>Yönetimi</a:t>
            </a:r>
          </a:p>
          <a:p>
            <a:pPr algn="ctr">
              <a:spcBef>
                <a:spcPts val="600"/>
              </a:spcBef>
              <a:spcAft>
                <a:spcPts val="600"/>
              </a:spcAft>
            </a:pPr>
            <a:r>
              <a:rPr lang="tr-TR" sz="2000" b="1" spc="-50" dirty="0" smtClean="0">
                <a:solidFill>
                  <a:srgbClr val="000000"/>
                </a:solidFill>
                <a:ea typeface="Trebuchet MS" panose="020B0603020202020204" pitchFamily="34" charset="0"/>
                <a:cs typeface="Trebuchet MS" panose="020B0603020202020204" pitchFamily="34" charset="0"/>
              </a:rPr>
              <a:t>Trafik Yönetimi</a:t>
            </a:r>
          </a:p>
          <a:p>
            <a:pPr algn="ctr">
              <a:spcBef>
                <a:spcPts val="600"/>
              </a:spcBef>
              <a:spcAft>
                <a:spcPts val="600"/>
              </a:spcAft>
            </a:pPr>
            <a:r>
              <a:rPr lang="tr-TR" sz="2000" b="1" spc="-50" dirty="0" smtClean="0">
                <a:solidFill>
                  <a:srgbClr val="000000"/>
                </a:solidFill>
                <a:ea typeface="Trebuchet MS" panose="020B0603020202020204" pitchFamily="34" charset="0"/>
                <a:cs typeface="Trebuchet MS" panose="020B0603020202020204" pitchFamily="34" charset="0"/>
              </a:rPr>
              <a:t>Ziyaretçi Yönetimi </a:t>
            </a:r>
          </a:p>
          <a:p>
            <a:pPr algn="ctr">
              <a:spcBef>
                <a:spcPts val="600"/>
              </a:spcBef>
              <a:spcAft>
                <a:spcPts val="600"/>
              </a:spcAft>
            </a:pPr>
            <a:r>
              <a:rPr lang="tr-TR" sz="2000" b="1" spc="-50" dirty="0" smtClean="0">
                <a:solidFill>
                  <a:srgbClr val="000000"/>
                </a:solidFill>
                <a:ea typeface="Trebuchet MS" panose="020B0603020202020204" pitchFamily="34" charset="0"/>
                <a:cs typeface="Trebuchet MS" panose="020B0603020202020204" pitchFamily="34" charset="0"/>
              </a:rPr>
              <a:t>…</a:t>
            </a:r>
            <a:endParaRPr lang="tr-TR" sz="2000" b="1" spc="-50" dirty="0">
              <a:solidFill>
                <a:srgbClr val="000000"/>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426092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4" name="Dikdörtgen 3"/>
          <p:cNvSpPr/>
          <p:nvPr/>
        </p:nvSpPr>
        <p:spPr>
          <a:xfrm>
            <a:off x="541805" y="1069813"/>
            <a:ext cx="4467667" cy="1015663"/>
          </a:xfrm>
          <a:prstGeom prst="rect">
            <a:avLst/>
          </a:prstGeom>
        </p:spPr>
        <p:txBody>
          <a:bodyPr wrap="square">
            <a:spAutoFit/>
          </a:bodyPr>
          <a:lstStyle/>
          <a:p>
            <a:pPr algn="ctr">
              <a:lnSpc>
                <a:spcPct val="150000"/>
              </a:lnSpc>
              <a:spcBef>
                <a:spcPts val="600"/>
              </a:spcBef>
              <a:spcAft>
                <a:spcPts val="600"/>
              </a:spcAft>
            </a:pPr>
            <a:r>
              <a:rPr lang="tr-TR" sz="2000" b="1" dirty="0" smtClean="0"/>
              <a:t>Tesis Yönetimi Hizmetleri</a:t>
            </a:r>
          </a:p>
          <a:p>
            <a:pPr algn="ctr">
              <a:spcBef>
                <a:spcPts val="600"/>
              </a:spcBef>
              <a:spcAft>
                <a:spcPts val="600"/>
              </a:spcAft>
            </a:pPr>
            <a:r>
              <a:rPr lang="tr-TR" sz="2000" b="1" spc="-50" dirty="0" smtClean="0">
                <a:solidFill>
                  <a:srgbClr val="000000"/>
                </a:solidFill>
                <a:effectLst>
                  <a:outerShdw blurRad="38100" dist="38100" dir="2700000" algn="tl">
                    <a:srgbClr val="000000">
                      <a:alpha val="43137"/>
                    </a:srgbClr>
                  </a:outerShdw>
                </a:effectLst>
                <a:latin typeface="+mj-lt"/>
                <a:ea typeface="Trebuchet MS" panose="020B0603020202020204" pitchFamily="34" charset="0"/>
                <a:cs typeface="Trebuchet MS" panose="020B0603020202020204" pitchFamily="34" charset="0"/>
              </a:rPr>
              <a:t>AVM yönetimi</a:t>
            </a:r>
          </a:p>
        </p:txBody>
      </p:sp>
      <p:pic>
        <p:nvPicPr>
          <p:cNvPr id="5" name="Resim 4"/>
          <p:cNvPicPr>
            <a:picLocks noChangeAspect="1"/>
          </p:cNvPicPr>
          <p:nvPr/>
        </p:nvPicPr>
        <p:blipFill>
          <a:blip r:embed="rId2">
            <a:extLst>
              <a:ext uri="{BEBA8EAE-BF5A-486C-A8C5-ECC9F3942E4B}">
                <a14:imgProps xmlns:a14="http://schemas.microsoft.com/office/drawing/2010/main">
                  <a14:imgLayer r:embed="rId3">
                    <a14:imgEffect>
                      <a14:sharpenSoften amount="31000"/>
                    </a14:imgEffect>
                  </a14:imgLayer>
                </a14:imgProps>
              </a:ext>
              <a:ext uri="{28A0092B-C50C-407E-A947-70E740481C1C}">
                <a14:useLocalDpi xmlns:a14="http://schemas.microsoft.com/office/drawing/2010/main" val="0"/>
              </a:ext>
            </a:extLst>
          </a:blip>
          <a:stretch>
            <a:fillRect/>
          </a:stretch>
        </p:blipFill>
        <p:spPr>
          <a:xfrm>
            <a:off x="3758490" y="869628"/>
            <a:ext cx="4983674" cy="5623246"/>
          </a:xfrm>
          <a:prstGeom prst="rect">
            <a:avLst/>
          </a:prstGeom>
        </p:spPr>
      </p:pic>
      <p:sp>
        <p:nvSpPr>
          <p:cNvPr id="6" name="Dikdörtgen 5"/>
          <p:cNvSpPr/>
          <p:nvPr/>
        </p:nvSpPr>
        <p:spPr>
          <a:xfrm>
            <a:off x="782858" y="2085476"/>
            <a:ext cx="3275576" cy="3785652"/>
          </a:xfrm>
          <a:prstGeom prst="rect">
            <a:avLst/>
          </a:prstGeom>
        </p:spPr>
        <p:txBody>
          <a:bodyPr wrap="square">
            <a:spAutoFit/>
          </a:bodyPr>
          <a:lstStyle/>
          <a:p>
            <a:pPr algn="just">
              <a:spcBef>
                <a:spcPts val="600"/>
              </a:spcBef>
              <a:spcAft>
                <a:spcPts val="600"/>
              </a:spcAft>
            </a:pPr>
            <a:r>
              <a:rPr lang="tr-TR" sz="2000" b="1" spc="-50" dirty="0">
                <a:solidFill>
                  <a:srgbClr val="000000"/>
                </a:solidFill>
                <a:ea typeface="Trebuchet MS" panose="020B0603020202020204" pitchFamily="34" charset="0"/>
                <a:cs typeface="Trebuchet MS" panose="020B0603020202020204" pitchFamily="34" charset="0"/>
              </a:rPr>
              <a:t>Altyapı </a:t>
            </a:r>
            <a:r>
              <a:rPr lang="tr-TR" sz="2000" b="1" spc="-50" dirty="0" smtClean="0">
                <a:solidFill>
                  <a:srgbClr val="000000"/>
                </a:solidFill>
                <a:ea typeface="Trebuchet MS" panose="020B0603020202020204" pitchFamily="34" charset="0"/>
                <a:cs typeface="Trebuchet MS" panose="020B0603020202020204" pitchFamily="34" charset="0"/>
              </a:rPr>
              <a:t>Yönetimi</a:t>
            </a:r>
          </a:p>
          <a:p>
            <a:pPr algn="just">
              <a:spcBef>
                <a:spcPts val="600"/>
              </a:spcBef>
              <a:spcAft>
                <a:spcPts val="600"/>
              </a:spcAft>
            </a:pPr>
            <a:r>
              <a:rPr lang="tr-TR" sz="2000" spc="-50" dirty="0" smtClean="0">
                <a:solidFill>
                  <a:srgbClr val="000000"/>
                </a:solidFill>
                <a:ea typeface="Trebuchet MS" panose="020B0603020202020204" pitchFamily="34" charset="0"/>
                <a:cs typeface="Trebuchet MS" panose="020B0603020202020204" pitchFamily="34" charset="0"/>
              </a:rPr>
              <a:t>Altyapı </a:t>
            </a:r>
            <a:r>
              <a:rPr lang="tr-TR" sz="2000" spc="-50" dirty="0">
                <a:solidFill>
                  <a:srgbClr val="000000"/>
                </a:solidFill>
                <a:ea typeface="Trebuchet MS" panose="020B0603020202020204" pitchFamily="34" charset="0"/>
                <a:cs typeface="Trebuchet MS" panose="020B0603020202020204" pitchFamily="34" charset="0"/>
              </a:rPr>
              <a:t>yönetimi, alışveriş merkezi içindeki kiracılara sağlanan tesislerin yönetimini ifade eder.</a:t>
            </a:r>
          </a:p>
          <a:p>
            <a:pPr algn="just">
              <a:spcBef>
                <a:spcPts val="600"/>
              </a:spcBef>
              <a:spcAft>
                <a:spcPts val="600"/>
              </a:spcAft>
            </a:pPr>
            <a:r>
              <a:rPr lang="tr-TR" sz="2000" spc="-50" dirty="0" smtClean="0">
                <a:solidFill>
                  <a:srgbClr val="000000"/>
                </a:solidFill>
                <a:ea typeface="Trebuchet MS" panose="020B0603020202020204" pitchFamily="34" charset="0"/>
                <a:cs typeface="Trebuchet MS" panose="020B0603020202020204" pitchFamily="34" charset="0"/>
              </a:rPr>
              <a:t>Yeterli </a:t>
            </a:r>
            <a:r>
              <a:rPr lang="tr-TR" sz="2000" spc="-50" dirty="0">
                <a:solidFill>
                  <a:srgbClr val="000000"/>
                </a:solidFill>
                <a:ea typeface="Trebuchet MS" panose="020B0603020202020204" pitchFamily="34" charset="0"/>
                <a:cs typeface="Trebuchet MS" panose="020B0603020202020204" pitchFamily="34" charset="0"/>
              </a:rPr>
              <a:t>güç kaynağının sağlanmasını, acil durumlarda güvenlikle ilgili hususları ve tabela, su, tedarik, sanitasyon vb. ile ilgili çeşitli hususları içerir.</a:t>
            </a:r>
          </a:p>
        </p:txBody>
      </p:sp>
    </p:spTree>
    <p:extLst>
      <p:ext uri="{BB962C8B-B14F-4D97-AF65-F5344CB8AC3E}">
        <p14:creationId xmlns:p14="http://schemas.microsoft.com/office/powerpoint/2010/main" val="3861503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265088" y="5734149"/>
            <a:ext cx="3571354" cy="1575212"/>
            <a:chOff x="-353451" y="5737827"/>
            <a:chExt cx="4761805" cy="1575212"/>
          </a:xfrm>
        </p:grpSpPr>
        <p:pic>
          <p:nvPicPr>
            <p:cNvPr id="18" name="Picture 6" descr="RIC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3"/>
            </p:cNvPr>
            <p:cNvPicPr>
              <a:picLocks noChangeAspect="1" noChangeArrowheads="1"/>
            </p:cNvPicPr>
            <p:nvPr/>
          </p:nvPicPr>
          <p:blipFill>
            <a:blip r:embed="rId4"/>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15" name="Altbilgi Yer Tutucusu 1"/>
          <p:cNvSpPr txBox="1">
            <a:spLocks/>
          </p:cNvSpPr>
          <p:nvPr/>
        </p:nvSpPr>
        <p:spPr>
          <a:xfrm>
            <a:off x="3239900" y="6335516"/>
            <a:ext cx="6165469"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dirty="0" smtClean="0">
                <a:ln>
                  <a:solidFill>
                    <a:srgbClr val="47176C"/>
                  </a:solidFill>
                </a:ln>
                <a:solidFill>
                  <a:srgbClr val="46166B"/>
                </a:solidFill>
                <a:latin typeface="Century Gothic" panose="020B0502020202020204" pitchFamily="34" charset="0"/>
              </a:rPr>
              <a:t>PROF. DR. HARUN TANRIVERMİŞ          Tesis YÖNETİMİ UYGULAMALARI VE STRATEJİLERİ </a:t>
            </a:r>
            <a:r>
              <a:rPr lang="en-US" sz="1000" dirty="0" smtClean="0">
                <a:ln>
                  <a:solidFill>
                    <a:srgbClr val="47176C"/>
                  </a:solidFill>
                </a:ln>
                <a:solidFill>
                  <a:srgbClr val="46166B"/>
                </a:solidFill>
                <a:latin typeface="Century Gothic" panose="020B0502020202020204" pitchFamily="34" charset="0"/>
              </a:rPr>
              <a:t>201</a:t>
            </a:r>
            <a:r>
              <a:rPr lang="tr-TR" sz="1000" dirty="0">
                <a:ln>
                  <a:solidFill>
                    <a:srgbClr val="47176C"/>
                  </a:solidFill>
                </a:ln>
                <a:solidFill>
                  <a:srgbClr val="46166B"/>
                </a:solidFill>
                <a:latin typeface="Century Gothic" panose="020B0502020202020204" pitchFamily="34" charset="0"/>
              </a:rPr>
              <a:t>9</a:t>
            </a:r>
            <a:r>
              <a:rPr lang="tr-TR" sz="1000" dirty="0" smtClean="0">
                <a:ln>
                  <a:solidFill>
                    <a:srgbClr val="47176C"/>
                  </a:solidFill>
                </a:ln>
                <a:solidFill>
                  <a:srgbClr val="46166B"/>
                </a:solidFill>
                <a:latin typeface="Century Gothic" panose="020B0502020202020204" pitchFamily="34" charset="0"/>
              </a:rPr>
              <a:t>-</a:t>
            </a:r>
            <a:r>
              <a:rPr lang="en-US" sz="1000" dirty="0" smtClean="0">
                <a:ln>
                  <a:solidFill>
                    <a:srgbClr val="47176C"/>
                  </a:solidFill>
                </a:ln>
                <a:solidFill>
                  <a:srgbClr val="46166B"/>
                </a:solidFill>
                <a:latin typeface="Century Gothic" panose="020B0502020202020204" pitchFamily="34" charset="0"/>
              </a:rPr>
              <a:t>20</a:t>
            </a:r>
            <a:r>
              <a:rPr lang="tr-TR" sz="1000" dirty="0" smtClean="0">
                <a:ln>
                  <a:solidFill>
                    <a:srgbClr val="47176C"/>
                  </a:solidFill>
                </a:ln>
                <a:solidFill>
                  <a:srgbClr val="46166B"/>
                </a:solidFill>
                <a:latin typeface="Century Gothic" panose="020B0502020202020204" pitchFamily="34" charset="0"/>
              </a:rPr>
              <a:t>20</a:t>
            </a:r>
            <a:r>
              <a:rPr lang="en-US" sz="1000" dirty="0" smtClean="0">
                <a:ln>
                  <a:solidFill>
                    <a:srgbClr val="47176C"/>
                  </a:solidFill>
                </a:ln>
                <a:solidFill>
                  <a:srgbClr val="46166B"/>
                </a:solidFill>
                <a:latin typeface="Century Gothic" panose="020B0502020202020204" pitchFamily="34" charset="0"/>
              </a:rPr>
              <a:t> </a:t>
            </a:r>
            <a:r>
              <a:rPr lang="tr-TR" sz="1000" dirty="0" smtClean="0">
                <a:ln>
                  <a:solidFill>
                    <a:srgbClr val="47176C"/>
                  </a:solidFill>
                </a:ln>
                <a:solidFill>
                  <a:srgbClr val="46166B"/>
                </a:solidFill>
                <a:latin typeface="Century Gothic" panose="020B0502020202020204" pitchFamily="34" charset="0"/>
              </a:rPr>
              <a:t>GÜZ</a:t>
            </a:r>
            <a:r>
              <a:rPr lang="en-US" sz="1000" dirty="0" smtClean="0">
                <a:ln>
                  <a:solidFill>
                    <a:srgbClr val="47176C"/>
                  </a:solidFill>
                </a:ln>
                <a:solidFill>
                  <a:srgbClr val="46166B"/>
                </a:solidFill>
                <a:latin typeface="Century Gothic" panose="020B0502020202020204" pitchFamily="34" charset="0"/>
              </a:rPr>
              <a:t> </a:t>
            </a:r>
            <a:r>
              <a:rPr lang="en-US" sz="1000" dirty="0" err="1" smtClean="0">
                <a:ln>
                  <a:solidFill>
                    <a:srgbClr val="47176C"/>
                  </a:solidFill>
                </a:ln>
                <a:solidFill>
                  <a:srgbClr val="46166B"/>
                </a:solidFill>
                <a:latin typeface="Century Gothic" panose="020B0502020202020204" pitchFamily="34" charset="0"/>
              </a:rPr>
              <a:t>Dönemi</a:t>
            </a:r>
            <a:endParaRPr lang="en-US" sz="1000" dirty="0">
              <a:ln>
                <a:solidFill>
                  <a:srgbClr val="47176C"/>
                </a:solidFill>
              </a:ln>
              <a:solidFill>
                <a:srgbClr val="46166B"/>
              </a:solidFill>
              <a:latin typeface="Century Gothic" panose="020B0502020202020204" pitchFamily="34" charset="0"/>
            </a:endParaRPr>
          </a:p>
        </p:txBody>
      </p:sp>
      <p:sp>
        <p:nvSpPr>
          <p:cNvPr id="4" name="Dikdörtgen 3"/>
          <p:cNvSpPr/>
          <p:nvPr/>
        </p:nvSpPr>
        <p:spPr>
          <a:xfrm>
            <a:off x="776024" y="1189025"/>
            <a:ext cx="4885641" cy="1015663"/>
          </a:xfrm>
          <a:prstGeom prst="rect">
            <a:avLst/>
          </a:prstGeom>
        </p:spPr>
        <p:txBody>
          <a:bodyPr wrap="square">
            <a:spAutoFit/>
          </a:bodyPr>
          <a:lstStyle/>
          <a:p>
            <a:pPr algn="ctr">
              <a:lnSpc>
                <a:spcPct val="150000"/>
              </a:lnSpc>
              <a:spcBef>
                <a:spcPts val="600"/>
              </a:spcBef>
              <a:spcAft>
                <a:spcPts val="600"/>
              </a:spcAft>
            </a:pPr>
            <a:r>
              <a:rPr lang="tr-TR" sz="2000" b="1" dirty="0" smtClean="0"/>
              <a:t>Tesis Yönetimi Hizmetleri</a:t>
            </a:r>
          </a:p>
          <a:p>
            <a:pPr algn="ctr">
              <a:spcBef>
                <a:spcPts val="600"/>
              </a:spcBef>
              <a:spcAft>
                <a:spcPts val="600"/>
              </a:spcAft>
            </a:pPr>
            <a:r>
              <a:rPr lang="tr-TR" sz="2000" b="1" spc="-50" dirty="0" smtClean="0">
                <a:solidFill>
                  <a:srgbClr val="000000"/>
                </a:solidFill>
                <a:effectLst>
                  <a:outerShdw blurRad="38100" dist="38100" dir="2700000" algn="tl">
                    <a:srgbClr val="000000">
                      <a:alpha val="43137"/>
                    </a:srgbClr>
                  </a:outerShdw>
                </a:effectLst>
                <a:latin typeface="+mj-lt"/>
                <a:ea typeface="Trebuchet MS" panose="020B0603020202020204" pitchFamily="34" charset="0"/>
                <a:cs typeface="Trebuchet MS" panose="020B0603020202020204" pitchFamily="34" charset="0"/>
              </a:rPr>
              <a:t>AVM yönetimi</a:t>
            </a:r>
          </a:p>
        </p:txBody>
      </p:sp>
      <p:sp>
        <p:nvSpPr>
          <p:cNvPr id="6" name="Dikdörtgen 5"/>
          <p:cNvSpPr/>
          <p:nvPr/>
        </p:nvSpPr>
        <p:spPr>
          <a:xfrm>
            <a:off x="774808" y="2131513"/>
            <a:ext cx="4885640" cy="3016210"/>
          </a:xfrm>
          <a:prstGeom prst="rect">
            <a:avLst/>
          </a:prstGeom>
        </p:spPr>
        <p:txBody>
          <a:bodyPr wrap="square">
            <a:spAutoFit/>
          </a:bodyPr>
          <a:lstStyle/>
          <a:p>
            <a:pPr algn="just">
              <a:spcBef>
                <a:spcPts val="600"/>
              </a:spcBef>
              <a:spcAft>
                <a:spcPts val="600"/>
              </a:spcAft>
            </a:pPr>
            <a:r>
              <a:rPr lang="tr-TR" sz="2000" b="1" spc="-50" dirty="0" smtClean="0">
                <a:solidFill>
                  <a:srgbClr val="000000"/>
                </a:solidFill>
                <a:ea typeface="Trebuchet MS" panose="020B0603020202020204" pitchFamily="34" charset="0"/>
                <a:cs typeface="Trebuchet MS" panose="020B0603020202020204" pitchFamily="34" charset="0"/>
              </a:rPr>
              <a:t>Trafik Yönetimi</a:t>
            </a:r>
          </a:p>
          <a:p>
            <a:pPr algn="just">
              <a:spcBef>
                <a:spcPts val="600"/>
              </a:spcBef>
              <a:spcAft>
                <a:spcPts val="600"/>
              </a:spcAft>
            </a:pPr>
            <a:r>
              <a:rPr lang="tr-TR" sz="2000" spc="-50" dirty="0" smtClean="0">
                <a:solidFill>
                  <a:srgbClr val="000000"/>
                </a:solidFill>
                <a:ea typeface="Trebuchet MS" panose="020B0603020202020204" pitchFamily="34" charset="0"/>
                <a:cs typeface="Trebuchet MS" panose="020B0603020202020204" pitchFamily="34" charset="0"/>
              </a:rPr>
              <a:t>Trafik </a:t>
            </a:r>
            <a:r>
              <a:rPr lang="tr-TR" sz="2000" spc="-50" dirty="0">
                <a:solidFill>
                  <a:srgbClr val="000000"/>
                </a:solidFill>
                <a:ea typeface="Trebuchet MS" panose="020B0603020202020204" pitchFamily="34" charset="0"/>
                <a:cs typeface="Trebuchet MS" panose="020B0603020202020204" pitchFamily="34" charset="0"/>
              </a:rPr>
              <a:t>yönetimi, alışveriş merkezindeki yaya trafiğini ve </a:t>
            </a:r>
            <a:r>
              <a:rPr lang="tr-TR" sz="2000" spc="-50" dirty="0" smtClean="0">
                <a:solidFill>
                  <a:srgbClr val="000000"/>
                </a:solidFill>
                <a:ea typeface="Trebuchet MS" panose="020B0603020202020204" pitchFamily="34" charset="0"/>
                <a:cs typeface="Trebuchet MS" panose="020B0603020202020204" pitchFamily="34" charset="0"/>
              </a:rPr>
              <a:t>otopark </a:t>
            </a:r>
            <a:r>
              <a:rPr lang="tr-TR" sz="2000" spc="-50" dirty="0">
                <a:solidFill>
                  <a:srgbClr val="000000"/>
                </a:solidFill>
                <a:ea typeface="Trebuchet MS" panose="020B0603020202020204" pitchFamily="34" charset="0"/>
                <a:cs typeface="Trebuchet MS" panose="020B0603020202020204" pitchFamily="34" charset="0"/>
              </a:rPr>
              <a:t>tesislerini yönetmeyi </a:t>
            </a:r>
            <a:r>
              <a:rPr lang="tr-TR" sz="2000" spc="-50" dirty="0" smtClean="0">
                <a:solidFill>
                  <a:srgbClr val="000000"/>
                </a:solidFill>
                <a:ea typeface="Trebuchet MS" panose="020B0603020202020204" pitchFamily="34" charset="0"/>
                <a:cs typeface="Trebuchet MS" panose="020B0603020202020204" pitchFamily="34" charset="0"/>
              </a:rPr>
              <a:t>içerir.</a:t>
            </a:r>
          </a:p>
          <a:p>
            <a:pPr algn="just">
              <a:spcBef>
                <a:spcPts val="600"/>
              </a:spcBef>
              <a:spcAft>
                <a:spcPts val="600"/>
              </a:spcAft>
            </a:pPr>
            <a:r>
              <a:rPr lang="tr-TR" sz="2000" spc="-50" dirty="0" smtClean="0">
                <a:solidFill>
                  <a:srgbClr val="000000"/>
                </a:solidFill>
                <a:ea typeface="Trebuchet MS" panose="020B0603020202020204" pitchFamily="34" charset="0"/>
                <a:cs typeface="Trebuchet MS" panose="020B0603020202020204" pitchFamily="34" charset="0"/>
              </a:rPr>
              <a:t>Yaya trafiği yönetimi ise; alışveriş merkezinin işletme sahası içerisindeki kalabalık yönetimini içerir.</a:t>
            </a:r>
          </a:p>
          <a:p>
            <a:pPr algn="just">
              <a:spcBef>
                <a:spcPts val="600"/>
              </a:spcBef>
              <a:spcAft>
                <a:spcPts val="600"/>
              </a:spcAft>
            </a:pPr>
            <a:r>
              <a:rPr lang="tr-TR" sz="2000" spc="-50" dirty="0" smtClean="0">
                <a:solidFill>
                  <a:srgbClr val="000000"/>
                </a:solidFill>
                <a:ea typeface="Trebuchet MS" panose="020B0603020202020204" pitchFamily="34" charset="0"/>
                <a:cs typeface="Trebuchet MS" panose="020B0603020202020204" pitchFamily="34" charset="0"/>
              </a:rPr>
              <a:t>İnsanların ziyaret akışı ise mekanların ve AVM </a:t>
            </a:r>
            <a:r>
              <a:rPr lang="tr-TR" sz="2000" spc="-50" dirty="0" err="1" smtClean="0">
                <a:solidFill>
                  <a:srgbClr val="000000"/>
                </a:solidFill>
                <a:ea typeface="Trebuchet MS" panose="020B0603020202020204" pitchFamily="34" charset="0"/>
                <a:cs typeface="Trebuchet MS" panose="020B0603020202020204" pitchFamily="34" charset="0"/>
              </a:rPr>
              <a:t>nin</a:t>
            </a:r>
            <a:r>
              <a:rPr lang="tr-TR" sz="2000" spc="-50" dirty="0" smtClean="0">
                <a:solidFill>
                  <a:srgbClr val="000000"/>
                </a:solidFill>
                <a:ea typeface="Trebuchet MS" panose="020B0603020202020204" pitchFamily="34" charset="0"/>
                <a:cs typeface="Trebuchet MS" panose="020B0603020202020204" pitchFamily="34" charset="0"/>
              </a:rPr>
              <a:t> tasarımı ile ilişkilidir.</a:t>
            </a:r>
            <a:endParaRPr lang="tr-TR" sz="2000" spc="-50" dirty="0">
              <a:solidFill>
                <a:srgbClr val="000000"/>
              </a:solidFill>
              <a:ea typeface="Trebuchet MS" panose="020B0603020202020204" pitchFamily="34" charset="0"/>
              <a:cs typeface="Trebuchet MS" panose="020B0603020202020204" pitchFamily="34" charset="0"/>
            </a:endParaRPr>
          </a:p>
        </p:txBody>
      </p:sp>
      <p:pic>
        <p:nvPicPr>
          <p:cNvPr id="7170" name="Picture 2" descr="Ä°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0646" y="1577645"/>
            <a:ext cx="2659682" cy="1995352"/>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7"/>
          <a:stretch>
            <a:fillRect/>
          </a:stretch>
        </p:blipFill>
        <p:spPr>
          <a:xfrm>
            <a:off x="5678906" y="3623621"/>
            <a:ext cx="2661422" cy="2499305"/>
          </a:xfrm>
          <a:prstGeom prst="rect">
            <a:avLst/>
          </a:prstGeom>
        </p:spPr>
      </p:pic>
    </p:spTree>
    <p:extLst>
      <p:ext uri="{BB962C8B-B14F-4D97-AF65-F5344CB8AC3E}">
        <p14:creationId xmlns:p14="http://schemas.microsoft.com/office/powerpoint/2010/main" val="3383732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782858" y="337429"/>
            <a:ext cx="7557471" cy="707886"/>
          </a:xfrm>
          <a:prstGeom prst="rect">
            <a:avLst/>
          </a:prstGeom>
        </p:spPr>
        <p:txBody>
          <a:bodyPr wrap="square">
            <a:spAutoFit/>
          </a:bodyPr>
          <a:lstStyle/>
          <a:p>
            <a:pPr marL="0" lvl="1" algn="ctr">
              <a:spcBef>
                <a:spcPct val="20000"/>
              </a:spcBef>
              <a:buClr>
                <a:schemeClr val="accent1"/>
              </a:buClr>
            </a:pPr>
            <a:r>
              <a:rPr lang="tr-TR" sz="2000" b="1" dirty="0" smtClean="0"/>
              <a:t>FARKLI HİZMET TÜRLERİNDE SINIFLANDIRILMIŞ YÖNETİM UYGULAMALARI</a:t>
            </a:r>
            <a:endParaRPr lang="en-US" sz="2000" b="1" dirty="0"/>
          </a:p>
        </p:txBody>
      </p:sp>
      <p:sp>
        <p:nvSpPr>
          <p:cNvPr id="4" name="Dikdörtgen 3"/>
          <p:cNvSpPr/>
          <p:nvPr/>
        </p:nvSpPr>
        <p:spPr>
          <a:xfrm>
            <a:off x="793265" y="1577645"/>
            <a:ext cx="4885641" cy="1015663"/>
          </a:xfrm>
          <a:prstGeom prst="rect">
            <a:avLst/>
          </a:prstGeom>
        </p:spPr>
        <p:txBody>
          <a:bodyPr wrap="square">
            <a:spAutoFit/>
          </a:bodyPr>
          <a:lstStyle/>
          <a:p>
            <a:pPr algn="ctr">
              <a:lnSpc>
                <a:spcPct val="150000"/>
              </a:lnSpc>
              <a:spcBef>
                <a:spcPts val="600"/>
              </a:spcBef>
              <a:spcAft>
                <a:spcPts val="600"/>
              </a:spcAft>
            </a:pPr>
            <a:r>
              <a:rPr lang="tr-TR" sz="2000" b="1" dirty="0" smtClean="0"/>
              <a:t>Tesis Yönetimi Hizmetleri</a:t>
            </a:r>
          </a:p>
          <a:p>
            <a:pPr algn="ctr">
              <a:spcBef>
                <a:spcPts val="600"/>
              </a:spcBef>
              <a:spcAft>
                <a:spcPts val="600"/>
              </a:spcAft>
            </a:pPr>
            <a:r>
              <a:rPr lang="tr-TR" sz="2000" b="1" spc="-50" dirty="0" smtClean="0">
                <a:solidFill>
                  <a:srgbClr val="000000"/>
                </a:solidFill>
                <a:effectLst>
                  <a:outerShdw blurRad="38100" dist="38100" dir="2700000" algn="tl">
                    <a:srgbClr val="000000">
                      <a:alpha val="43137"/>
                    </a:srgbClr>
                  </a:outerShdw>
                </a:effectLst>
                <a:latin typeface="+mj-lt"/>
                <a:ea typeface="Trebuchet MS" panose="020B0603020202020204" pitchFamily="34" charset="0"/>
                <a:cs typeface="Trebuchet MS" panose="020B0603020202020204" pitchFamily="34" charset="0"/>
              </a:rPr>
              <a:t>AVM yönetimi</a:t>
            </a:r>
          </a:p>
        </p:txBody>
      </p:sp>
      <p:sp>
        <p:nvSpPr>
          <p:cNvPr id="6" name="Dikdörtgen 5"/>
          <p:cNvSpPr/>
          <p:nvPr/>
        </p:nvSpPr>
        <p:spPr>
          <a:xfrm>
            <a:off x="793266" y="2967205"/>
            <a:ext cx="4885640" cy="2554545"/>
          </a:xfrm>
          <a:prstGeom prst="rect">
            <a:avLst/>
          </a:prstGeom>
        </p:spPr>
        <p:txBody>
          <a:bodyPr wrap="square">
            <a:spAutoFit/>
          </a:bodyPr>
          <a:lstStyle/>
          <a:p>
            <a:pPr algn="just">
              <a:spcBef>
                <a:spcPts val="600"/>
              </a:spcBef>
              <a:spcAft>
                <a:spcPts val="600"/>
              </a:spcAft>
            </a:pPr>
            <a:r>
              <a:rPr lang="tr-TR" sz="2000" b="1" spc="-50" dirty="0" smtClean="0">
                <a:solidFill>
                  <a:srgbClr val="000000"/>
                </a:solidFill>
                <a:ea typeface="Trebuchet MS" panose="020B0603020202020204" pitchFamily="34" charset="0"/>
                <a:cs typeface="Trebuchet MS" panose="020B0603020202020204" pitchFamily="34" charset="0"/>
              </a:rPr>
              <a:t>Ortam Yönetimi</a:t>
            </a:r>
          </a:p>
          <a:p>
            <a:pPr algn="just">
              <a:spcBef>
                <a:spcPts val="600"/>
              </a:spcBef>
              <a:spcAft>
                <a:spcPts val="600"/>
              </a:spcAft>
            </a:pPr>
            <a:r>
              <a:rPr lang="tr-TR" sz="2000" spc="-50" dirty="0">
                <a:solidFill>
                  <a:srgbClr val="000000"/>
                </a:solidFill>
                <a:ea typeface="Trebuchet MS" panose="020B0603020202020204" pitchFamily="34" charset="0"/>
                <a:cs typeface="Trebuchet MS" panose="020B0603020202020204" pitchFamily="34" charset="0"/>
              </a:rPr>
              <a:t>Tüketicilere sunulan genel alışveriş deneyimi, alışveriş merkezlerinin başarısı için önemli bir faktör haline </a:t>
            </a:r>
            <a:r>
              <a:rPr lang="tr-TR" sz="2000" spc="-50" dirty="0" smtClean="0">
                <a:solidFill>
                  <a:srgbClr val="000000"/>
                </a:solidFill>
                <a:ea typeface="Trebuchet MS" panose="020B0603020202020204" pitchFamily="34" charset="0"/>
                <a:cs typeface="Trebuchet MS" panose="020B0603020202020204" pitchFamily="34" charset="0"/>
              </a:rPr>
              <a:t>geliyor</a:t>
            </a:r>
          </a:p>
          <a:p>
            <a:pPr algn="just">
              <a:spcBef>
                <a:spcPts val="600"/>
              </a:spcBef>
              <a:spcAft>
                <a:spcPts val="600"/>
              </a:spcAft>
            </a:pPr>
            <a:r>
              <a:rPr lang="tr-TR" sz="2000" spc="-50" dirty="0">
                <a:solidFill>
                  <a:srgbClr val="000000"/>
                </a:solidFill>
                <a:ea typeface="Trebuchet MS" panose="020B0603020202020204" pitchFamily="34" charset="0"/>
                <a:cs typeface="Trebuchet MS" panose="020B0603020202020204" pitchFamily="34" charset="0"/>
              </a:rPr>
              <a:t>ambiyans yönetimi, parkların, fıskiyelerin yönetimini ve alışveriş merkezinin genel görünümünü içerir.</a:t>
            </a:r>
          </a:p>
        </p:txBody>
      </p:sp>
      <p:pic>
        <p:nvPicPr>
          <p:cNvPr id="9218" name="Picture 2" descr="avm peyzaj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3925" y="3523589"/>
            <a:ext cx="2165646" cy="209997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494" y="1250083"/>
            <a:ext cx="2162076" cy="216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3437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17073</TotalTime>
  <Words>686</Words>
  <Application>Microsoft Office PowerPoint</Application>
  <PresentationFormat>Ekran Gösterisi (4:3)</PresentationFormat>
  <Paragraphs>68</Paragraphs>
  <Slides>11</Slides>
  <Notes>0</Notes>
  <HiddenSlides>0</HiddenSlides>
  <MMClips>0</MMClips>
  <ScaleCrop>false</ScaleCrop>
  <HeadingPairs>
    <vt:vector size="4" baseType="variant">
      <vt:variant>
        <vt:lpstr>Tema</vt:lpstr>
      </vt:variant>
      <vt:variant>
        <vt:i4>3</vt:i4>
      </vt:variant>
      <vt:variant>
        <vt:lpstr>Slayt Başlıkları</vt:lpstr>
      </vt:variant>
      <vt:variant>
        <vt:i4>11</vt:i4>
      </vt:variant>
    </vt:vector>
  </HeadingPairs>
  <TitlesOfParts>
    <vt:vector size="14" baseType="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853</cp:revision>
  <cp:lastPrinted>2016-10-24T07:53:35Z</cp:lastPrinted>
  <dcterms:created xsi:type="dcterms:W3CDTF">2016-09-18T09:35:24Z</dcterms:created>
  <dcterms:modified xsi:type="dcterms:W3CDTF">2020-02-24T10:34:18Z</dcterms:modified>
</cp:coreProperties>
</file>