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3" r:id="rId1"/>
  </p:sldMasterIdLst>
  <p:notesMasterIdLst>
    <p:notesMasterId r:id="rId14"/>
  </p:notesMasterIdLst>
  <p:handoutMasterIdLst>
    <p:handoutMasterId r:id="rId15"/>
  </p:handoutMasterIdLst>
  <p:sldIdLst>
    <p:sldId id="342" r:id="rId2"/>
    <p:sldId id="343" r:id="rId3"/>
    <p:sldId id="327" r:id="rId4"/>
    <p:sldId id="330" r:id="rId5"/>
    <p:sldId id="271" r:id="rId6"/>
    <p:sldId id="331" r:id="rId7"/>
    <p:sldId id="306" r:id="rId8"/>
    <p:sldId id="291" r:id="rId9"/>
    <p:sldId id="332" r:id="rId10"/>
    <p:sldId id="333" r:id="rId11"/>
    <p:sldId id="334" r:id="rId12"/>
    <p:sldId id="335" r:id="rId13"/>
  </p:sldIdLst>
  <p:sldSz cx="9144000" cy="5143500" type="screen16x9"/>
  <p:notesSz cx="7099300" cy="10234613"/>
  <p:custDataLst>
    <p:tags r:id="rId16"/>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342892" algn="l" rtl="0" fontAlgn="base">
      <a:spcBef>
        <a:spcPct val="0"/>
      </a:spcBef>
      <a:spcAft>
        <a:spcPct val="0"/>
      </a:spcAft>
      <a:defRPr kern="1200">
        <a:solidFill>
          <a:schemeClr val="tx1"/>
        </a:solidFill>
        <a:latin typeface="Arial" charset="0"/>
        <a:ea typeface="+mn-ea"/>
        <a:cs typeface="+mn-cs"/>
      </a:defRPr>
    </a:lvl2pPr>
    <a:lvl3pPr marL="685783" algn="l" rtl="0" fontAlgn="base">
      <a:spcBef>
        <a:spcPct val="0"/>
      </a:spcBef>
      <a:spcAft>
        <a:spcPct val="0"/>
      </a:spcAft>
      <a:defRPr kern="1200">
        <a:solidFill>
          <a:schemeClr val="tx1"/>
        </a:solidFill>
        <a:latin typeface="Arial" charset="0"/>
        <a:ea typeface="+mn-ea"/>
        <a:cs typeface="+mn-cs"/>
      </a:defRPr>
    </a:lvl3pPr>
    <a:lvl4pPr marL="1028675" algn="l" rtl="0" fontAlgn="base">
      <a:spcBef>
        <a:spcPct val="0"/>
      </a:spcBef>
      <a:spcAft>
        <a:spcPct val="0"/>
      </a:spcAft>
      <a:defRPr kern="1200">
        <a:solidFill>
          <a:schemeClr val="tx1"/>
        </a:solidFill>
        <a:latin typeface="Arial" charset="0"/>
        <a:ea typeface="+mn-ea"/>
        <a:cs typeface="+mn-cs"/>
      </a:defRPr>
    </a:lvl4pPr>
    <a:lvl5pPr marL="1371566" algn="l" rtl="0" fontAlgn="base">
      <a:spcBef>
        <a:spcPct val="0"/>
      </a:spcBef>
      <a:spcAft>
        <a:spcPct val="0"/>
      </a:spcAft>
      <a:defRPr kern="1200">
        <a:solidFill>
          <a:schemeClr val="tx1"/>
        </a:solidFill>
        <a:latin typeface="Arial" charset="0"/>
        <a:ea typeface="+mn-ea"/>
        <a:cs typeface="+mn-cs"/>
      </a:defRPr>
    </a:lvl5pPr>
    <a:lvl6pPr marL="1714457" algn="l" defTabSz="685783" rtl="0" eaLnBrk="1" latinLnBrk="0" hangingPunct="1">
      <a:defRPr kern="1200">
        <a:solidFill>
          <a:schemeClr val="tx1"/>
        </a:solidFill>
        <a:latin typeface="Arial" charset="0"/>
        <a:ea typeface="+mn-ea"/>
        <a:cs typeface="+mn-cs"/>
      </a:defRPr>
    </a:lvl6pPr>
    <a:lvl7pPr marL="2057348" algn="l" defTabSz="685783" rtl="0" eaLnBrk="1" latinLnBrk="0" hangingPunct="1">
      <a:defRPr kern="1200">
        <a:solidFill>
          <a:schemeClr val="tx1"/>
        </a:solidFill>
        <a:latin typeface="Arial" charset="0"/>
        <a:ea typeface="+mn-ea"/>
        <a:cs typeface="+mn-cs"/>
      </a:defRPr>
    </a:lvl7pPr>
    <a:lvl8pPr marL="2400240" algn="l" defTabSz="685783" rtl="0" eaLnBrk="1" latinLnBrk="0" hangingPunct="1">
      <a:defRPr kern="1200">
        <a:solidFill>
          <a:schemeClr val="tx1"/>
        </a:solidFill>
        <a:latin typeface="Arial" charset="0"/>
        <a:ea typeface="+mn-ea"/>
        <a:cs typeface="+mn-cs"/>
      </a:defRPr>
    </a:lvl8pPr>
    <a:lvl9pPr marL="2743132" algn="l" defTabSz="685783"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99"/>
    <a:srgbClr val="CC000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81671" autoAdjust="0"/>
  </p:normalViewPr>
  <p:slideViewPr>
    <p:cSldViewPr>
      <p:cViewPr varScale="1">
        <p:scale>
          <a:sx n="120" d="100"/>
          <a:sy n="120" d="100"/>
        </p:scale>
        <p:origin x="738" y="102"/>
      </p:cViewPr>
      <p:guideLst>
        <p:guide orient="horz" pos="162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32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9378"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vl1pPr>
          </a:lstStyle>
          <a:p>
            <a:pPr>
              <a:defRPr/>
            </a:pPr>
            <a:endParaRPr lang="en-US"/>
          </a:p>
        </p:txBody>
      </p:sp>
      <p:sp>
        <p:nvSpPr>
          <p:cNvPr id="229379" name="Rectangle 3"/>
          <p:cNvSpPr>
            <a:spLocks noGrp="1" noChangeArrowheads="1"/>
          </p:cNvSpPr>
          <p:nvPr>
            <p:ph type="dt" sz="quarter" idx="1"/>
          </p:nvPr>
        </p:nvSpPr>
        <p:spPr bwMode="auto">
          <a:xfrm>
            <a:off x="4021138" y="0"/>
            <a:ext cx="3076575" cy="51117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vl1pPr>
          </a:lstStyle>
          <a:p>
            <a:pPr>
              <a:defRPr/>
            </a:pPr>
            <a:endParaRPr lang="en-US"/>
          </a:p>
        </p:txBody>
      </p:sp>
      <p:sp>
        <p:nvSpPr>
          <p:cNvPr id="229380" name="Rectangle 4"/>
          <p:cNvSpPr>
            <a:spLocks noGrp="1" noChangeArrowheads="1"/>
          </p:cNvSpPr>
          <p:nvPr>
            <p:ph type="ftr" sz="quarter" idx="2"/>
          </p:nvPr>
        </p:nvSpPr>
        <p:spPr bwMode="auto">
          <a:xfrm>
            <a:off x="0" y="9721850"/>
            <a:ext cx="3076575" cy="51117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vl1pPr>
          </a:lstStyle>
          <a:p>
            <a:pPr>
              <a:defRPr/>
            </a:pPr>
            <a:endParaRPr lang="en-US"/>
          </a:p>
        </p:txBody>
      </p:sp>
      <p:sp>
        <p:nvSpPr>
          <p:cNvPr id="229381" name="Rectangle 5"/>
          <p:cNvSpPr>
            <a:spLocks noGrp="1" noChangeArrowheads="1"/>
          </p:cNvSpPr>
          <p:nvPr>
            <p:ph type="sldNum" sz="quarter" idx="3"/>
          </p:nvPr>
        </p:nvSpPr>
        <p:spPr bwMode="auto">
          <a:xfrm>
            <a:off x="4021138" y="9721850"/>
            <a:ext cx="3076575" cy="51117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vl1pPr>
          </a:lstStyle>
          <a:p>
            <a:pPr>
              <a:defRPr/>
            </a:pPr>
            <a:fld id="{C47036A7-CA75-4FB0-A0E6-AEEC36B2D2F2}" type="slidenum">
              <a:rPr lang="en-US"/>
              <a:pPr>
                <a:defRPr/>
              </a:pPr>
              <a:t>‹#›</a:t>
            </a:fld>
            <a:endParaRPr lang="en-US"/>
          </a:p>
        </p:txBody>
      </p:sp>
    </p:spTree>
    <p:extLst>
      <p:ext uri="{BB962C8B-B14F-4D97-AF65-F5344CB8AC3E}">
        <p14:creationId xmlns:p14="http://schemas.microsoft.com/office/powerpoint/2010/main" val="19143166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3058"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vl1pPr>
          </a:lstStyle>
          <a:p>
            <a:pPr>
              <a:defRPr/>
            </a:pPr>
            <a:endParaRPr lang="en-US"/>
          </a:p>
        </p:txBody>
      </p:sp>
      <p:sp>
        <p:nvSpPr>
          <p:cNvPr id="173059" name="Rectangle 3"/>
          <p:cNvSpPr>
            <a:spLocks noGrp="1" noChangeArrowheads="1"/>
          </p:cNvSpPr>
          <p:nvPr>
            <p:ph type="dt" idx="1"/>
          </p:nvPr>
        </p:nvSpPr>
        <p:spPr bwMode="auto">
          <a:xfrm>
            <a:off x="4021138" y="0"/>
            <a:ext cx="3076575" cy="51117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vl1pPr>
          </a:lstStyle>
          <a:p>
            <a:pPr>
              <a:defRPr/>
            </a:pPr>
            <a:endParaRPr lang="en-US"/>
          </a:p>
        </p:txBody>
      </p:sp>
      <p:sp>
        <p:nvSpPr>
          <p:cNvPr id="39940" name="Rectangle 4"/>
          <p:cNvSpPr>
            <a:spLocks noGrp="1" noRot="1" noChangeAspect="1" noChangeArrowheads="1" noTextEdit="1"/>
          </p:cNvSpPr>
          <p:nvPr>
            <p:ph type="sldImg" idx="2"/>
          </p:nvPr>
        </p:nvSpPr>
        <p:spPr bwMode="auto">
          <a:xfrm>
            <a:off x="141288" y="768350"/>
            <a:ext cx="6818312" cy="3836988"/>
          </a:xfrm>
          <a:prstGeom prst="rect">
            <a:avLst/>
          </a:prstGeom>
          <a:noFill/>
          <a:ln w="9525">
            <a:solidFill>
              <a:srgbClr val="000000"/>
            </a:solidFill>
            <a:miter lim="800000"/>
            <a:headEnd/>
            <a:tailEnd/>
          </a:ln>
        </p:spPr>
      </p:sp>
      <p:sp>
        <p:nvSpPr>
          <p:cNvPr id="173061" name="Rectangle 5"/>
          <p:cNvSpPr>
            <a:spLocks noGrp="1" noChangeArrowheads="1"/>
          </p:cNvSpPr>
          <p:nvPr>
            <p:ph type="body" sz="quarter" idx="3"/>
          </p:nvPr>
        </p:nvSpPr>
        <p:spPr bwMode="auto">
          <a:xfrm>
            <a:off x="709613" y="4860925"/>
            <a:ext cx="5680075" cy="4605338"/>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73062" name="Rectangle 6"/>
          <p:cNvSpPr>
            <a:spLocks noGrp="1" noChangeArrowheads="1"/>
          </p:cNvSpPr>
          <p:nvPr>
            <p:ph type="ftr" sz="quarter" idx="4"/>
          </p:nvPr>
        </p:nvSpPr>
        <p:spPr bwMode="auto">
          <a:xfrm>
            <a:off x="0" y="9721850"/>
            <a:ext cx="3076575" cy="51117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vl1pPr>
          </a:lstStyle>
          <a:p>
            <a:pPr>
              <a:defRPr/>
            </a:pPr>
            <a:endParaRPr lang="en-US"/>
          </a:p>
        </p:txBody>
      </p:sp>
      <p:sp>
        <p:nvSpPr>
          <p:cNvPr id="173063" name="Rectangle 7"/>
          <p:cNvSpPr>
            <a:spLocks noGrp="1" noChangeArrowheads="1"/>
          </p:cNvSpPr>
          <p:nvPr>
            <p:ph type="sldNum" sz="quarter" idx="5"/>
          </p:nvPr>
        </p:nvSpPr>
        <p:spPr bwMode="auto">
          <a:xfrm>
            <a:off x="4021138" y="9721850"/>
            <a:ext cx="3076575" cy="51117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vl1pPr>
          </a:lstStyle>
          <a:p>
            <a:pPr>
              <a:defRPr/>
            </a:pPr>
            <a:fld id="{951F94F5-58D1-42ED-AB38-DD97D2E49478}" type="slidenum">
              <a:rPr lang="en-US"/>
              <a:pPr>
                <a:defRPr/>
              </a:pPr>
              <a:t>‹#›</a:t>
            </a:fld>
            <a:endParaRPr lang="en-US"/>
          </a:p>
        </p:txBody>
      </p:sp>
    </p:spTree>
    <p:extLst>
      <p:ext uri="{BB962C8B-B14F-4D97-AF65-F5344CB8AC3E}">
        <p14:creationId xmlns:p14="http://schemas.microsoft.com/office/powerpoint/2010/main" val="222297075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900" kern="1200">
        <a:solidFill>
          <a:schemeClr val="tx1"/>
        </a:solidFill>
        <a:latin typeface="Arial" charset="0"/>
        <a:ea typeface="+mn-ea"/>
        <a:cs typeface="+mn-cs"/>
      </a:defRPr>
    </a:lvl1pPr>
    <a:lvl2pPr marL="342892" algn="l" rtl="0" eaLnBrk="0" fontAlgn="base" hangingPunct="0">
      <a:spcBef>
        <a:spcPct val="30000"/>
      </a:spcBef>
      <a:spcAft>
        <a:spcPct val="0"/>
      </a:spcAft>
      <a:defRPr sz="900" kern="1200">
        <a:solidFill>
          <a:schemeClr val="tx1"/>
        </a:solidFill>
        <a:latin typeface="Arial" charset="0"/>
        <a:ea typeface="+mn-ea"/>
        <a:cs typeface="+mn-cs"/>
      </a:defRPr>
    </a:lvl2pPr>
    <a:lvl3pPr marL="685783" algn="l" rtl="0" eaLnBrk="0" fontAlgn="base" hangingPunct="0">
      <a:spcBef>
        <a:spcPct val="30000"/>
      </a:spcBef>
      <a:spcAft>
        <a:spcPct val="0"/>
      </a:spcAft>
      <a:defRPr sz="900" kern="1200">
        <a:solidFill>
          <a:schemeClr val="tx1"/>
        </a:solidFill>
        <a:latin typeface="Arial" charset="0"/>
        <a:ea typeface="+mn-ea"/>
        <a:cs typeface="+mn-cs"/>
      </a:defRPr>
    </a:lvl3pPr>
    <a:lvl4pPr marL="1028675" algn="l" rtl="0" eaLnBrk="0" fontAlgn="base" hangingPunct="0">
      <a:spcBef>
        <a:spcPct val="30000"/>
      </a:spcBef>
      <a:spcAft>
        <a:spcPct val="0"/>
      </a:spcAft>
      <a:defRPr sz="900" kern="1200">
        <a:solidFill>
          <a:schemeClr val="tx1"/>
        </a:solidFill>
        <a:latin typeface="Arial" charset="0"/>
        <a:ea typeface="+mn-ea"/>
        <a:cs typeface="+mn-cs"/>
      </a:defRPr>
    </a:lvl4pPr>
    <a:lvl5pPr marL="1371566" algn="l" rtl="0" eaLnBrk="0" fontAlgn="base" hangingPunct="0">
      <a:spcBef>
        <a:spcPct val="30000"/>
      </a:spcBef>
      <a:spcAft>
        <a:spcPct val="0"/>
      </a:spcAft>
      <a:defRPr sz="900" kern="1200">
        <a:solidFill>
          <a:schemeClr val="tx1"/>
        </a:solidFill>
        <a:latin typeface="Arial" charset="0"/>
        <a:ea typeface="+mn-ea"/>
        <a:cs typeface="+mn-cs"/>
      </a:defRPr>
    </a:lvl5pPr>
    <a:lvl6pPr marL="1714457" algn="l" defTabSz="685783" rtl="0" eaLnBrk="1" latinLnBrk="0" hangingPunct="1">
      <a:defRPr sz="900" kern="1200">
        <a:solidFill>
          <a:schemeClr val="tx1"/>
        </a:solidFill>
        <a:latin typeface="+mn-lt"/>
        <a:ea typeface="+mn-ea"/>
        <a:cs typeface="+mn-cs"/>
      </a:defRPr>
    </a:lvl6pPr>
    <a:lvl7pPr marL="2057348" algn="l" defTabSz="685783" rtl="0" eaLnBrk="1" latinLnBrk="0" hangingPunct="1">
      <a:defRPr sz="900" kern="1200">
        <a:solidFill>
          <a:schemeClr val="tx1"/>
        </a:solidFill>
        <a:latin typeface="+mn-lt"/>
        <a:ea typeface="+mn-ea"/>
        <a:cs typeface="+mn-cs"/>
      </a:defRPr>
    </a:lvl7pPr>
    <a:lvl8pPr marL="2400240" algn="l" defTabSz="685783" rtl="0" eaLnBrk="1" latinLnBrk="0" hangingPunct="1">
      <a:defRPr sz="900" kern="1200">
        <a:solidFill>
          <a:schemeClr val="tx1"/>
        </a:solidFill>
        <a:latin typeface="+mn-lt"/>
        <a:ea typeface="+mn-ea"/>
        <a:cs typeface="+mn-cs"/>
      </a:defRPr>
    </a:lvl8pPr>
    <a:lvl9pPr marL="2743132" algn="l" defTabSz="685783"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Who are these? C3PO,</a:t>
            </a:r>
            <a:r>
              <a:rPr lang="en-US" baseline="0" dirty="0" smtClean="0"/>
              <a:t> what does he do?  Essentially </a:t>
            </a:r>
            <a:r>
              <a:rPr lang="en-US" baseline="0" dirty="0" err="1" smtClean="0"/>
              <a:t>google</a:t>
            </a:r>
            <a:r>
              <a:rPr lang="en-US" baseline="0" dirty="0" smtClean="0"/>
              <a:t> translate, (but with anxiety disorder!)</a:t>
            </a:r>
          </a:p>
          <a:p>
            <a:r>
              <a:rPr lang="en-US" baseline="0" dirty="0" err="1" smtClean="0"/>
              <a:t>Smal</a:t>
            </a:r>
            <a:r>
              <a:rPr lang="en-US" baseline="0" dirty="0" smtClean="0"/>
              <a:t> guy? R2D2 – what does he do, yeah, not so sure</a:t>
            </a:r>
          </a:p>
          <a:p>
            <a:endParaRPr lang="en-US" baseline="0" dirty="0" smtClean="0"/>
          </a:p>
          <a:p>
            <a:r>
              <a:rPr lang="en-US" baseline="0" dirty="0" smtClean="0"/>
              <a:t>Things got darker: machines come back from the future – to kill us!</a:t>
            </a:r>
          </a:p>
          <a:p>
            <a:endParaRPr lang="en-US" baseline="0" dirty="0" smtClean="0"/>
          </a:p>
          <a:p>
            <a:r>
              <a:rPr lang="en-US" baseline="0" dirty="0" smtClean="0"/>
              <a:t>90’s : software is scary</a:t>
            </a:r>
          </a:p>
          <a:p>
            <a:endParaRPr lang="en-US" baseline="0" dirty="0" smtClean="0"/>
          </a:p>
          <a:p>
            <a:r>
              <a:rPr lang="en-US" baseline="0" dirty="0" smtClean="0"/>
              <a:t>Basic fear about what technology might do ?</a:t>
            </a:r>
          </a:p>
          <a:p>
            <a:endParaRPr lang="en-US" baseline="0" dirty="0" smtClean="0"/>
          </a:p>
          <a:p>
            <a:r>
              <a:rPr lang="en-US" baseline="0" dirty="0" smtClean="0"/>
              <a:t>What if we can’t even tell technology apart from ourselves?</a:t>
            </a:r>
          </a:p>
          <a:p>
            <a:endParaRPr lang="en-US" baseline="0" dirty="0" smtClean="0"/>
          </a:p>
          <a:p>
            <a:r>
              <a:rPr lang="en-US" baseline="0" dirty="0" smtClean="0"/>
              <a:t>OR maybe it’ll look really different and snarky</a:t>
            </a:r>
          </a:p>
          <a:p>
            <a:endParaRPr lang="en-US" baseline="0" dirty="0" smtClean="0"/>
          </a:p>
          <a:p>
            <a:r>
              <a:rPr lang="en-US" baseline="0" dirty="0" smtClean="0"/>
              <a:t>Some exceptions like wall-E, positive view of technology (but maybe not of us humans!)</a:t>
            </a:r>
          </a:p>
          <a:p>
            <a:endParaRPr lang="en-US" baseline="0" dirty="0" smtClean="0"/>
          </a:p>
          <a:p>
            <a:r>
              <a:rPr lang="en-US" baseline="0" dirty="0" smtClean="0"/>
              <a:t>But mostly a worry</a:t>
            </a:r>
          </a:p>
          <a:p>
            <a:endParaRPr lang="en-US" baseline="0" dirty="0" smtClean="0"/>
          </a:p>
          <a:p>
            <a:endParaRPr lang="en-US" baseline="0" dirty="0" smtClean="0"/>
          </a:p>
          <a:p>
            <a:r>
              <a:rPr lang="en-US" baseline="0" dirty="0" smtClean="0"/>
              <a:t>[not very worried myself, at least at present]</a:t>
            </a:r>
            <a:endParaRPr lang="en-US" dirty="0"/>
          </a:p>
        </p:txBody>
      </p:sp>
      <p:sp>
        <p:nvSpPr>
          <p:cNvPr id="4" name="Slide Number Placeholder 3"/>
          <p:cNvSpPr>
            <a:spLocks noGrp="1"/>
          </p:cNvSpPr>
          <p:nvPr>
            <p:ph type="sldNum" sz="quarter" idx="10"/>
          </p:nvPr>
        </p:nvSpPr>
        <p:spPr/>
        <p:txBody>
          <a:bodyPr/>
          <a:lstStyle/>
          <a:p>
            <a:pPr>
              <a:defRPr/>
            </a:pPr>
            <a:fld id="{951F94F5-58D1-42ED-AB38-DD97D2E49478}" type="slidenum">
              <a:rPr lang="en-US" smtClean="0"/>
              <a:pPr>
                <a:defRPr/>
              </a:pPr>
              <a:t>5</a:t>
            </a:fld>
            <a:endParaRPr lang="en-US"/>
          </a:p>
        </p:txBody>
      </p:sp>
    </p:spTree>
    <p:extLst>
      <p:ext uri="{BB962C8B-B14F-4D97-AF65-F5344CB8AC3E}">
        <p14:creationId xmlns:p14="http://schemas.microsoft.com/office/powerpoint/2010/main" val="2771033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Top left: Think</a:t>
            </a:r>
            <a:r>
              <a:rPr lang="en-US" baseline="0" dirty="0" smtClean="0"/>
              <a:t> like people --- cognitive science, neuroscience</a:t>
            </a:r>
          </a:p>
          <a:p>
            <a:endParaRPr lang="en-US" baseline="0" dirty="0" smtClean="0"/>
          </a:p>
          <a:p>
            <a:r>
              <a:rPr lang="en-US" baseline="0" dirty="0" smtClean="0"/>
              <a:t>Bottom left: act like people --- actually very early definition, dating back to Alan Turing --- Turing test;  problem to do really well you start focusing on things like don’t answer too quickly what the square root of 1412 is, don’t spell too well,  and make sure you have a favorite movie etc.  So it wasn’t really leading us to build intelligence</a:t>
            </a:r>
          </a:p>
          <a:p>
            <a:endParaRPr lang="en-US" baseline="0" dirty="0" smtClean="0"/>
          </a:p>
          <a:p>
            <a:r>
              <a:rPr lang="en-US" baseline="0" dirty="0" smtClean="0"/>
              <a:t>Think rationally – long tradition dating back to Aristotle --- but not a winner, because difficult to encode how to think, and in the end it’s not about how you think, it’s about how you end up acting</a:t>
            </a:r>
            <a:endParaRPr lang="en-US" dirty="0"/>
          </a:p>
        </p:txBody>
      </p:sp>
      <p:sp>
        <p:nvSpPr>
          <p:cNvPr id="4" name="Slide Number Placeholder 3"/>
          <p:cNvSpPr>
            <a:spLocks noGrp="1"/>
          </p:cNvSpPr>
          <p:nvPr>
            <p:ph type="sldNum" sz="quarter" idx="10"/>
          </p:nvPr>
        </p:nvSpPr>
        <p:spPr/>
        <p:txBody>
          <a:bodyPr/>
          <a:lstStyle/>
          <a:p>
            <a:pPr>
              <a:defRPr/>
            </a:pPr>
            <a:fld id="{951F94F5-58D1-42ED-AB38-DD97D2E49478}" type="slidenum">
              <a:rPr lang="en-US" smtClean="0"/>
              <a:pPr>
                <a:defRPr/>
              </a:pPr>
              <a:t>6</a:t>
            </a:fld>
            <a:endParaRPr lang="en-US"/>
          </a:p>
        </p:txBody>
      </p:sp>
    </p:spTree>
    <p:extLst>
      <p:ext uri="{BB962C8B-B14F-4D97-AF65-F5344CB8AC3E}">
        <p14:creationId xmlns:p14="http://schemas.microsoft.com/office/powerpoint/2010/main" val="24002159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1"/>
          <p:cNvSpPr>
            <a:spLocks noGrp="1" noRot="1" noChangeAspect="1" noChangeArrowheads="1" noTextEdit="1"/>
          </p:cNvSpPr>
          <p:nvPr>
            <p:ph type="sldImg"/>
          </p:nvPr>
        </p:nvSpPr>
        <p:spPr>
          <a:xfrm>
            <a:off x="138113" y="766763"/>
            <a:ext cx="6823075" cy="3838575"/>
          </a:xfrm>
          <a:solidFill>
            <a:srgbClr val="FFFFFF"/>
          </a:solidFill>
          <a:ln/>
        </p:spPr>
      </p:sp>
      <p:sp>
        <p:nvSpPr>
          <p:cNvPr id="40963" name="Rectangle 2"/>
          <p:cNvSpPr>
            <a:spLocks noGrp="1" noChangeArrowheads="1"/>
          </p:cNvSpPr>
          <p:nvPr>
            <p:ph type="body" idx="1"/>
          </p:nvPr>
        </p:nvSpPr>
        <p:spPr>
          <a:xfrm>
            <a:off x="709613" y="4860925"/>
            <a:ext cx="5680075" cy="4606925"/>
          </a:xfrm>
          <a:noFill/>
          <a:ln/>
        </p:spPr>
        <p:txBody>
          <a:bodyPr/>
          <a:lstStyle/>
          <a:p>
            <a:r>
              <a:rPr lang="en-US" sz="1700" dirty="0" smtClean="0">
                <a:latin typeface="Lucida Grande" charset="0"/>
                <a:ea typeface="Lucida Grande" charset="0"/>
                <a:cs typeface="Lucida Grande" charset="0"/>
                <a:sym typeface="Lucida Grande" charset="0"/>
              </a:rPr>
              <a:t>Example of utilities.  10 for A, 1 for each Friday with friends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51F94F5-58D1-42ED-AB38-DD97D2E49478}" type="slidenum">
              <a:rPr lang="en-US" smtClean="0"/>
              <a:pPr>
                <a:defRPr/>
              </a:pPr>
              <a:t>10</a:t>
            </a:fld>
            <a:endParaRPr lang="en-US"/>
          </a:p>
        </p:txBody>
      </p:sp>
    </p:spTree>
    <p:extLst>
      <p:ext uri="{BB962C8B-B14F-4D97-AF65-F5344CB8AC3E}">
        <p14:creationId xmlns:p14="http://schemas.microsoft.com/office/powerpoint/2010/main" val="3003292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Million dollar computer with</a:t>
            </a:r>
            <a:r>
              <a:rPr lang="en-US" baseline="0" dirty="0" smtClean="0"/>
              <a:t> less computation than your phone</a:t>
            </a:r>
          </a:p>
          <a:p>
            <a:endParaRPr lang="en-US" baseline="0" dirty="0" smtClean="0"/>
          </a:p>
          <a:p>
            <a:r>
              <a:rPr lang="en-US" baseline="0" dirty="0" smtClean="0"/>
              <a:t>MT </a:t>
            </a:r>
            <a:r>
              <a:rPr lang="en-US" baseline="0" smtClean="0"/>
              <a:t>was </a:t>
            </a:r>
            <a:endParaRPr lang="en-US" dirty="0"/>
          </a:p>
        </p:txBody>
      </p:sp>
      <p:sp>
        <p:nvSpPr>
          <p:cNvPr id="4" name="Slide Number Placeholder 3"/>
          <p:cNvSpPr>
            <a:spLocks noGrp="1"/>
          </p:cNvSpPr>
          <p:nvPr>
            <p:ph type="sldNum" sz="quarter" idx="10"/>
          </p:nvPr>
        </p:nvSpPr>
        <p:spPr/>
        <p:txBody>
          <a:bodyPr/>
          <a:lstStyle/>
          <a:p>
            <a:pPr>
              <a:defRPr/>
            </a:pPr>
            <a:fld id="{951F94F5-58D1-42ED-AB38-DD97D2E49478}" type="slidenum">
              <a:rPr lang="en-US" smtClean="0"/>
              <a:pPr>
                <a:defRPr/>
              </a:pPr>
              <a:t>11</a:t>
            </a:fld>
            <a:endParaRPr lang="en-US"/>
          </a:p>
        </p:txBody>
      </p:sp>
    </p:spTree>
    <p:extLst>
      <p:ext uri="{BB962C8B-B14F-4D97-AF65-F5344CB8AC3E}">
        <p14:creationId xmlns:p14="http://schemas.microsoft.com/office/powerpoint/2010/main" val="37642123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6350"/>
            <a:ext cx="9144000" cy="5149850"/>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0"/>
            <a:ext cx="5825202" cy="1234727"/>
          </a:xfrm>
        </p:spPr>
        <p:txBody>
          <a:bodyPr anchor="b">
            <a:noAutofit/>
          </a:bodyPr>
          <a:lstStyle>
            <a:lvl1pPr algn="r">
              <a:defRPr sz="405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29FA7E6-6E6F-4B77-AE36-D459A899DDD1}" type="slidenum">
              <a:rPr lang="en-US" smtClean="0"/>
              <a:pPr>
                <a:defRPr/>
              </a:pPr>
              <a:t>‹#›</a:t>
            </a:fld>
            <a:endParaRPr lang="en-US"/>
          </a:p>
        </p:txBody>
      </p:sp>
    </p:spTree>
    <p:extLst>
      <p:ext uri="{BB962C8B-B14F-4D97-AF65-F5344CB8AC3E}">
        <p14:creationId xmlns:p14="http://schemas.microsoft.com/office/powerpoint/2010/main" val="1162620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29FA7E6-6E6F-4B77-AE36-D459A899DDD1}" type="slidenum">
              <a:rPr lang="en-US" smtClean="0"/>
              <a:pPr>
                <a:defRPr/>
              </a:pPr>
              <a:t>‹#›</a:t>
            </a:fld>
            <a:endParaRPr lang="en-US"/>
          </a:p>
        </p:txBody>
      </p:sp>
    </p:spTree>
    <p:extLst>
      <p:ext uri="{BB962C8B-B14F-4D97-AF65-F5344CB8AC3E}">
        <p14:creationId xmlns:p14="http://schemas.microsoft.com/office/powerpoint/2010/main" val="773376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29FA7E6-6E6F-4B77-AE36-D459A899DDD1}" type="slidenum">
              <a:rPr lang="en-US" smtClean="0"/>
              <a:pPr>
                <a:defRPr/>
              </a:pPr>
              <a:t>‹#›</a:t>
            </a:fld>
            <a:endParaRPr lang="en-US"/>
          </a:p>
        </p:txBody>
      </p:sp>
      <p:sp>
        <p:nvSpPr>
          <p:cNvPr id="20" name="TextBox 19"/>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6739038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1"/>
            <a:ext cx="6447501" cy="1946595"/>
          </a:xfrm>
        </p:spPr>
        <p:txBody>
          <a:bodyPr anchor="b">
            <a:normAutofit/>
          </a:bodyPr>
          <a:lstStyle>
            <a:lvl1pPr algn="l">
              <a:defRPr sz="33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29FA7E6-6E6F-4B77-AE36-D459A899DDD1}" type="slidenum">
              <a:rPr lang="en-US" smtClean="0"/>
              <a:pPr>
                <a:defRPr/>
              </a:pPr>
              <a:t>‹#›</a:t>
            </a:fld>
            <a:endParaRPr lang="en-US"/>
          </a:p>
        </p:txBody>
      </p:sp>
    </p:spTree>
    <p:extLst>
      <p:ext uri="{BB962C8B-B14F-4D97-AF65-F5344CB8AC3E}">
        <p14:creationId xmlns:p14="http://schemas.microsoft.com/office/powerpoint/2010/main" val="2925472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29FA7E6-6E6F-4B77-AE36-D459A899DDD1}" type="slidenum">
              <a:rPr lang="en-US" smtClean="0"/>
              <a:pPr>
                <a:defRPr/>
              </a:pPr>
              <a:t>‹#›</a:t>
            </a:fld>
            <a:endParaRPr lang="en-US"/>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936712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14350" y="457200"/>
            <a:ext cx="6441152" cy="2266950"/>
          </a:xfrm>
        </p:spPr>
        <p:txBody>
          <a:bodyPr anchor="ctr">
            <a:normAutofit/>
          </a:bodyPr>
          <a:lstStyle>
            <a:lvl1pPr algn="l">
              <a:defRPr sz="33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29FA7E6-6E6F-4B77-AE36-D459A899DDD1}" type="slidenum">
              <a:rPr lang="en-US" smtClean="0"/>
              <a:pPr>
                <a:defRPr/>
              </a:pPr>
              <a:t>‹#›</a:t>
            </a:fld>
            <a:endParaRPr lang="en-US"/>
          </a:p>
        </p:txBody>
      </p:sp>
    </p:spTree>
    <p:extLst>
      <p:ext uri="{BB962C8B-B14F-4D97-AF65-F5344CB8AC3E}">
        <p14:creationId xmlns:p14="http://schemas.microsoft.com/office/powerpoint/2010/main" val="7234536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29FA7E6-6E6F-4B77-AE36-D459A899DDD1}" type="slidenum">
              <a:rPr lang="en-US" smtClean="0"/>
              <a:pPr>
                <a:defRPr/>
              </a:pPr>
              <a:t>‹#›</a:t>
            </a:fld>
            <a:endParaRPr lang="en-US"/>
          </a:p>
        </p:txBody>
      </p:sp>
    </p:spTree>
    <p:extLst>
      <p:ext uri="{BB962C8B-B14F-4D97-AF65-F5344CB8AC3E}">
        <p14:creationId xmlns:p14="http://schemas.microsoft.com/office/powerpoint/2010/main" val="12477567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457200"/>
            <a:ext cx="978557" cy="3938588"/>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08001" y="457200"/>
            <a:ext cx="5295113" cy="393858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29FA7E6-6E6F-4B77-AE36-D459A899DDD1}" type="slidenum">
              <a:rPr lang="en-US" smtClean="0"/>
              <a:pPr>
                <a:defRPr/>
              </a:pPr>
              <a:t>‹#›</a:t>
            </a:fld>
            <a:endParaRPr lang="en-US"/>
          </a:p>
        </p:txBody>
      </p:sp>
    </p:spTree>
    <p:extLst>
      <p:ext uri="{BB962C8B-B14F-4D97-AF65-F5344CB8AC3E}">
        <p14:creationId xmlns:p14="http://schemas.microsoft.com/office/powerpoint/2010/main" val="2959990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29FA7E6-6E6F-4B77-AE36-D459A899DDD1}" type="slidenum">
              <a:rPr lang="en-US" smtClean="0"/>
              <a:pPr>
                <a:defRPr/>
              </a:pPr>
              <a:t>‹#›</a:t>
            </a:fld>
            <a:endParaRPr lang="en-US"/>
          </a:p>
        </p:txBody>
      </p:sp>
    </p:spTree>
    <p:extLst>
      <p:ext uri="{BB962C8B-B14F-4D97-AF65-F5344CB8AC3E}">
        <p14:creationId xmlns:p14="http://schemas.microsoft.com/office/powerpoint/2010/main" val="3937947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29FA7E6-6E6F-4B77-AE36-D459A899DDD1}" type="slidenum">
              <a:rPr lang="en-US" smtClean="0"/>
              <a:pPr>
                <a:defRPr/>
              </a:pPr>
              <a:t>‹#›</a:t>
            </a:fld>
            <a:endParaRPr lang="en-US"/>
          </a:p>
        </p:txBody>
      </p:sp>
    </p:spTree>
    <p:extLst>
      <p:ext uri="{BB962C8B-B14F-4D97-AF65-F5344CB8AC3E}">
        <p14:creationId xmlns:p14="http://schemas.microsoft.com/office/powerpoint/2010/main" val="2107001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508001" y="1620442"/>
            <a:ext cx="3138026" cy="291057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3817477" y="1620442"/>
            <a:ext cx="3138026" cy="291058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29FA7E6-6E6F-4B77-AE36-D459A899DDD1}" type="slidenum">
              <a:rPr lang="en-US" smtClean="0"/>
              <a:pPr>
                <a:defRPr/>
              </a:pPr>
              <a:t>‹#›</a:t>
            </a:fld>
            <a:endParaRPr lang="en-US"/>
          </a:p>
        </p:txBody>
      </p:sp>
    </p:spTree>
    <p:extLst>
      <p:ext uri="{BB962C8B-B14F-4D97-AF65-F5344CB8AC3E}">
        <p14:creationId xmlns:p14="http://schemas.microsoft.com/office/powerpoint/2010/main" val="6919980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506809" y="1620737"/>
            <a:ext cx="3139217"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506809" y="2052934"/>
            <a:ext cx="3139217" cy="247808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3816287" y="1620737"/>
            <a:ext cx="3139214"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3816288" y="2052934"/>
            <a:ext cx="3139213" cy="247808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529FA7E6-6E6F-4B77-AE36-D459A899DDD1}" type="slidenum">
              <a:rPr lang="en-US" smtClean="0"/>
              <a:pPr>
                <a:defRPr/>
              </a:pPr>
              <a:t>‹#›</a:t>
            </a:fld>
            <a:endParaRPr lang="en-US"/>
          </a:p>
        </p:txBody>
      </p:sp>
    </p:spTree>
    <p:extLst>
      <p:ext uri="{BB962C8B-B14F-4D97-AF65-F5344CB8AC3E}">
        <p14:creationId xmlns:p14="http://schemas.microsoft.com/office/powerpoint/2010/main" val="1402907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529FA7E6-6E6F-4B77-AE36-D459A899DDD1}" type="slidenum">
              <a:rPr lang="en-US" smtClean="0"/>
              <a:pPr>
                <a:defRPr/>
              </a:pPr>
              <a:t>‹#›</a:t>
            </a:fld>
            <a:endParaRPr lang="en-US"/>
          </a:p>
        </p:txBody>
      </p:sp>
    </p:spTree>
    <p:extLst>
      <p:ext uri="{BB962C8B-B14F-4D97-AF65-F5344CB8AC3E}">
        <p14:creationId xmlns:p14="http://schemas.microsoft.com/office/powerpoint/2010/main" val="17117795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529FA7E6-6E6F-4B77-AE36-D459A899DDD1}" type="slidenum">
              <a:rPr lang="en-US" smtClean="0"/>
              <a:pPr>
                <a:defRPr/>
              </a:pPr>
              <a:t>‹#›</a:t>
            </a:fld>
            <a:endParaRPr lang="en-US"/>
          </a:p>
        </p:txBody>
      </p:sp>
    </p:spTree>
    <p:extLst>
      <p:ext uri="{BB962C8B-B14F-4D97-AF65-F5344CB8AC3E}">
        <p14:creationId xmlns:p14="http://schemas.microsoft.com/office/powerpoint/2010/main" val="908538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p:spPr>
        <p:txBody>
          <a:bodyPr anchor="b">
            <a:normAutofit/>
          </a:bodyPr>
          <a:lstStyle>
            <a:lvl1pPr>
              <a:defRPr sz="1500"/>
            </a:lvl1pPr>
          </a:lstStyle>
          <a:p>
            <a:r>
              <a:rPr lang="tr-TR" smtClean="0"/>
              <a:t>Asıl başlık stili için tıklatın</a:t>
            </a:r>
            <a:endParaRPr lang="en-US" dirty="0"/>
          </a:p>
        </p:txBody>
      </p:sp>
      <p:sp>
        <p:nvSpPr>
          <p:cNvPr id="3" name="Content Placeholder 2"/>
          <p:cNvSpPr>
            <a:spLocks noGrp="1"/>
          </p:cNvSpPr>
          <p:nvPr>
            <p:ph idx="1"/>
          </p:nvPr>
        </p:nvSpPr>
        <p:spPr>
          <a:xfrm>
            <a:off x="3570346" y="386193"/>
            <a:ext cx="3385156" cy="41448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08001" y="2082802"/>
            <a:ext cx="2890896" cy="1938337"/>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tr-TR" smtClean="0"/>
              <a:t>Asıl metin stillerini düzenle</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29FA7E6-6E6F-4B77-AE36-D459A899DDD1}" type="slidenum">
              <a:rPr lang="en-US" smtClean="0"/>
              <a:pPr>
                <a:defRPr/>
              </a:pPr>
              <a:t>‹#›</a:t>
            </a:fld>
            <a:endParaRPr lang="en-US"/>
          </a:p>
        </p:txBody>
      </p:sp>
    </p:spTree>
    <p:extLst>
      <p:ext uri="{BB962C8B-B14F-4D97-AF65-F5344CB8AC3E}">
        <p14:creationId xmlns:p14="http://schemas.microsoft.com/office/powerpoint/2010/main" val="3106014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08001" y="3600450"/>
            <a:ext cx="6447500" cy="425054"/>
          </a:xfrm>
        </p:spPr>
        <p:txBody>
          <a:bodyPr anchor="b">
            <a:normAutofit/>
          </a:bodyPr>
          <a:lstStyle>
            <a:lvl1pPr algn="l">
              <a:defRPr sz="18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08001" y="457200"/>
            <a:ext cx="6447501" cy="288428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508001" y="4025504"/>
            <a:ext cx="6447500" cy="505518"/>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29FA7E6-6E6F-4B77-AE36-D459A899DDD1}" type="slidenum">
              <a:rPr lang="en-US" smtClean="0"/>
              <a:pPr>
                <a:defRPr/>
              </a:pPr>
              <a:t>‹#›</a:t>
            </a:fld>
            <a:endParaRPr lang="en-US"/>
          </a:p>
        </p:txBody>
      </p:sp>
    </p:spTree>
    <p:extLst>
      <p:ext uri="{BB962C8B-B14F-4D97-AF65-F5344CB8AC3E}">
        <p14:creationId xmlns:p14="http://schemas.microsoft.com/office/powerpoint/2010/main" val="3189710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508001" y="1620442"/>
            <a:ext cx="6447501" cy="291058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5403850" y="4531022"/>
            <a:ext cx="683954" cy="273844"/>
          </a:xfrm>
          <a:prstGeom prst="rect">
            <a:avLst/>
          </a:prstGeom>
        </p:spPr>
        <p:txBody>
          <a:bodyPr vert="horz" lIns="91440" tIns="45720" rIns="91440" bIns="45720" rtlCol="0" anchor="ctr"/>
          <a:lstStyle>
            <a:lvl1pPr algn="r">
              <a:defRPr sz="675">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508001" y="4531022"/>
            <a:ext cx="4723209" cy="273844"/>
          </a:xfrm>
          <a:prstGeom prst="rect">
            <a:avLst/>
          </a:prstGeom>
        </p:spPr>
        <p:txBody>
          <a:bodyPr vert="horz" lIns="91440" tIns="45720" rIns="91440" bIns="45720" rtlCol="0" anchor="ctr"/>
          <a:lstStyle>
            <a:lvl1pPr algn="l">
              <a:defRPr sz="675">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442998" y="4531022"/>
            <a:ext cx="512504" cy="273844"/>
          </a:xfrm>
          <a:prstGeom prst="rect">
            <a:avLst/>
          </a:prstGeom>
        </p:spPr>
        <p:txBody>
          <a:bodyPr vert="horz" lIns="91440" tIns="45720" rIns="91440" bIns="45720" rtlCol="0" anchor="ctr"/>
          <a:lstStyle>
            <a:lvl1pPr algn="r">
              <a:defRPr sz="675">
                <a:solidFill>
                  <a:schemeClr val="accent1"/>
                </a:solidFill>
              </a:defRPr>
            </a:lvl1pPr>
          </a:lstStyle>
          <a:p>
            <a:pPr>
              <a:defRPr/>
            </a:pPr>
            <a:fld id="{529FA7E6-6E6F-4B77-AE36-D459A899DDD1}" type="slidenum">
              <a:rPr lang="en-US" smtClean="0"/>
              <a:pPr>
                <a:defRPr/>
              </a:pPr>
              <a:t>‹#›</a:t>
            </a:fld>
            <a:endParaRPr lang="en-US"/>
          </a:p>
        </p:txBody>
      </p:sp>
    </p:spTree>
    <p:extLst>
      <p:ext uri="{BB962C8B-B14F-4D97-AF65-F5344CB8AC3E}">
        <p14:creationId xmlns:p14="http://schemas.microsoft.com/office/powerpoint/2010/main" val="2257406249"/>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 id="2147483805" r:id="rId12"/>
    <p:sldLayoutId id="2147483806" r:id="rId13"/>
    <p:sldLayoutId id="2147483807" r:id="rId14"/>
    <p:sldLayoutId id="2147483808" r:id="rId15"/>
    <p:sldLayoutId id="2147483809" r:id="rId16"/>
  </p:sldLayoutIdLst>
  <p:txStyles>
    <p:title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ai.berkeley.ed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8"/>
          <p:cNvSpPr>
            <a:spLocks noGrp="1" noChangeArrowheads="1"/>
          </p:cNvSpPr>
          <p:nvPr>
            <p:ph type="ctrTitle"/>
          </p:nvPr>
        </p:nvSpPr>
        <p:spPr>
          <a:xfrm>
            <a:off x="1600200" y="800100"/>
            <a:ext cx="5943600" cy="1200150"/>
          </a:xfrm>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algn="ctr" eaLnBrk="1" hangingPunct="1"/>
            <a:r>
              <a:rPr lang="en-US" altLang="en-US" sz="2400" dirty="0" err="1" smtClean="0">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t>Yapay</a:t>
            </a:r>
            <a:r>
              <a:rPr lang="en-US" altLang="en-US" sz="2400" dirty="0" smtClean="0">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en-US" altLang="en-US" sz="2400" dirty="0" err="1" smtClean="0">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t>Zeka</a:t>
            </a:r>
            <a:r>
              <a:rPr lang="tr-TR" altLang="en-US" sz="2400" dirty="0" smtClean="0">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t> </a:t>
            </a:r>
            <a:br>
              <a:rPr lang="tr-TR" altLang="en-US" sz="2400" dirty="0" smtClean="0">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br>
            <a:r>
              <a:rPr lang="tr-TR" altLang="en-US" sz="2400" dirty="0" smtClean="0">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t>802600715151 </a:t>
            </a:r>
            <a:r>
              <a:rPr lang="tr-TR" altLang="en-US" dirty="0" smtClean="0">
                <a:ea typeface="ＭＳ Ｐゴシック" panose="020B0600070205080204" pitchFamily="34" charset="-128"/>
              </a:rPr>
              <a:t/>
            </a:r>
            <a:br>
              <a:rPr lang="tr-TR" altLang="en-US" dirty="0" smtClean="0">
                <a:ea typeface="ＭＳ Ｐゴシック" panose="020B0600070205080204" pitchFamily="34" charset="-128"/>
              </a:rPr>
            </a:br>
            <a:endParaRPr lang="en-US" altLang="en-US" dirty="0" smtClean="0">
              <a:ea typeface="ＭＳ Ｐゴシック" panose="020B0600070205080204" pitchFamily="34" charset="-128"/>
            </a:endParaRPr>
          </a:p>
        </p:txBody>
      </p:sp>
      <p:sp>
        <p:nvSpPr>
          <p:cNvPr id="3075" name="Rectangle 3"/>
          <p:cNvSpPr>
            <a:spLocks noGrp="1" noChangeArrowheads="1"/>
          </p:cNvSpPr>
          <p:nvPr>
            <p:ph type="subTitle" idx="1"/>
          </p:nvPr>
        </p:nvSpPr>
        <p:spPr>
          <a:xfrm>
            <a:off x="3200400" y="2614613"/>
            <a:ext cx="3429000" cy="571500"/>
          </a:xfrm>
        </p:spPr>
        <p:txBody>
          <a:bodyPr rtlCol="0">
            <a:normAutofit/>
          </a:bodyPr>
          <a:lstStyle/>
          <a:p>
            <a:pPr eaLnBrk="1" fontAlgn="auto" hangingPunct="1">
              <a:spcAft>
                <a:spcPts val="0"/>
              </a:spcAft>
              <a:defRPr/>
            </a:pPr>
            <a:r>
              <a:rPr lang="tr-TR" altLang="en-US" dirty="0" smtClean="0"/>
              <a:t>Doç. Dr. Mehmet Serdar GÜZEL</a:t>
            </a:r>
            <a:endParaRPr lang="en-US" altLang="en-US" dirty="0" smtClean="0"/>
          </a:p>
        </p:txBody>
      </p:sp>
      <p:sp>
        <p:nvSpPr>
          <p:cNvPr id="6148" name="Text Box 9"/>
          <p:cNvSpPr txBox="1">
            <a:spLocks noChangeArrowheads="1"/>
          </p:cNvSpPr>
          <p:nvPr/>
        </p:nvSpPr>
        <p:spPr bwMode="auto">
          <a:xfrm>
            <a:off x="1188351" y="3409950"/>
            <a:ext cx="6339557" cy="63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20000"/>
              </a:spcBef>
              <a:buClr>
                <a:schemeClr val="accent2"/>
              </a:buClr>
              <a:buSzTx/>
              <a:buFontTx/>
              <a:buNone/>
            </a:pPr>
            <a:r>
              <a:rPr lang="tr-TR" altLang="en-US" sz="16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Slides</a:t>
            </a:r>
            <a:r>
              <a:rPr lang="tr-TR" altLang="en-US" sz="16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tr-TR" altLang="en-US" sz="16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are</a:t>
            </a:r>
            <a:r>
              <a:rPr lang="tr-TR" altLang="en-US" sz="16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tr-TR" altLang="en-US" sz="16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mainly</a:t>
            </a:r>
            <a:r>
              <a:rPr lang="tr-TR" altLang="en-US" sz="16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tr-TR" altLang="en-US" sz="16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adapted</a:t>
            </a:r>
            <a:r>
              <a:rPr lang="tr-TR" altLang="en-US" sz="16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tr-TR" altLang="en-US" sz="16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from</a:t>
            </a:r>
            <a:r>
              <a:rPr lang="tr-TR" altLang="en-US" sz="16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tr-TR" altLang="en-US" sz="16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the</a:t>
            </a:r>
            <a:r>
              <a:rPr lang="tr-TR" altLang="en-US" sz="16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tr-TR" altLang="en-US" sz="16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following</a:t>
            </a:r>
            <a:r>
              <a:rPr lang="tr-TR" altLang="en-US" sz="16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tr-TR" altLang="en-US" sz="16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course</a:t>
            </a:r>
            <a:r>
              <a:rPr lang="tr-TR" altLang="en-US" sz="16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tr-TR" altLang="en-US" sz="16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page</a:t>
            </a:r>
            <a:r>
              <a:rPr lang="tr-TR" altLang="en-US" sz="16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a:t>
            </a:r>
            <a:endParaRPr lang="en-US" altLang="en-US" sz="16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a:p>
            <a:pPr algn="ctr" eaLnBrk="1" hangingPunct="1">
              <a:spcBef>
                <a:spcPct val="20000"/>
              </a:spcBef>
              <a:buClr>
                <a:schemeClr val="accent2"/>
              </a:buClr>
              <a:buSzTx/>
              <a:buFontTx/>
              <a:buNone/>
            </a:pPr>
            <a:r>
              <a:rPr lang="en-US" sz="16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at </a:t>
            </a:r>
            <a:r>
              <a:rPr lang="en-US" sz="1600" dirty="0">
                <a:solidFill>
                  <a:schemeClr val="tx1"/>
                </a:solidFill>
                <a:latin typeface="Times New Roman" panose="02020603050405020304" pitchFamily="18" charset="0"/>
                <a:ea typeface="Tahoma" panose="020B0604030504040204" pitchFamily="34" charset="0"/>
                <a:cs typeface="Times New Roman" panose="02020603050405020304" pitchFamily="18" charset="0"/>
                <a:hlinkClick r:id="rId2"/>
              </a:rPr>
              <a:t>http://</a:t>
            </a:r>
            <a:r>
              <a:rPr lang="en-US" sz="16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hlinkClick r:id="rId2"/>
              </a:rPr>
              <a:t>ai.berkeley.edu</a:t>
            </a:r>
            <a:r>
              <a:rPr lang="en-US" sz="16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16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created by Dan Klein and Pieter </a:t>
            </a:r>
            <a:r>
              <a:rPr lang="en-US" sz="16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Abbeel</a:t>
            </a:r>
            <a:r>
              <a:rPr lang="en-US" sz="16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for CS188</a:t>
            </a:r>
            <a:endParaRPr lang="tr-TR" altLang="en-US" sz="1600" dirty="0">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3" name="Rectangle 1"/>
          <p:cNvSpPr>
            <a:spLocks noChangeArrowheads="1"/>
          </p:cNvSpPr>
          <p:nvPr/>
        </p:nvSpPr>
        <p:spPr bwMode="auto">
          <a:xfrm>
            <a:off x="304800" y="27162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anose="020B0604020202020204" pitchFamily="34" charset="0"/>
              </a:rPr>
              <a:t/>
            </a:r>
            <a:br>
              <a:rPr kumimoji="0" lang="en-US" altLang="en-US" sz="1800" b="0" i="0" u="none" strike="noStrike" cap="none" normalizeH="0" baseline="0" smtClean="0">
                <a:ln>
                  <a:noFill/>
                </a:ln>
                <a:solidFill>
                  <a:schemeClr val="tx1"/>
                </a:solidFill>
                <a:effectLst/>
                <a:latin typeface="Arial" panose="020B0604020202020204" pitchFamily="34"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304800" y="27162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anose="020B0604020202020204" pitchFamily="34" charset="0"/>
              </a:rPr>
              <a:t/>
            </a:r>
            <a:br>
              <a:rPr kumimoji="0" lang="en-US" altLang="en-US" sz="1800" b="0" i="0" u="none" strike="noStrike" cap="none" normalizeH="0" baseline="0" smtClean="0">
                <a:ln>
                  <a:noFill/>
                </a:ln>
                <a:solidFill>
                  <a:schemeClr val="tx1"/>
                </a:solidFill>
                <a:effectLst/>
                <a:latin typeface="Arial" panose="020B0604020202020204" pitchFamily="34"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393348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pPr eaLnBrk="1" hangingPunct="1"/>
            <a:r>
              <a:rPr lang="en-US" smtClean="0">
                <a:solidFill>
                  <a:schemeClr val="tx1"/>
                </a:solidFill>
              </a:rPr>
              <a:t>A (Short) History of AI</a:t>
            </a:r>
          </a:p>
        </p:txBody>
      </p:sp>
      <p:pic>
        <p:nvPicPr>
          <p:cNvPr id="6" name="Picture 1"/>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276600" y="1123950"/>
            <a:ext cx="2630807" cy="3657598"/>
          </a:xfrm>
          <a:prstGeom prst="rect">
            <a:avLst/>
          </a:prstGeom>
          <a:noFill/>
        </p:spPr>
      </p:pic>
      <p:sp>
        <p:nvSpPr>
          <p:cNvPr id="2" name="TextBox 1"/>
          <p:cNvSpPr txBox="1"/>
          <p:nvPr/>
        </p:nvSpPr>
        <p:spPr>
          <a:xfrm>
            <a:off x="6628167" y="4835723"/>
            <a:ext cx="2515833" cy="307777"/>
          </a:xfrm>
          <a:prstGeom prst="rect">
            <a:avLst/>
          </a:prstGeom>
          <a:noFill/>
        </p:spPr>
        <p:txBody>
          <a:bodyPr wrap="none" rtlCol="0">
            <a:spAutoFit/>
          </a:bodyPr>
          <a:lstStyle/>
          <a:p>
            <a:r>
              <a:rPr lang="en-US" sz="1400" dirty="0" smtClean="0">
                <a:solidFill>
                  <a:srgbClr val="FF0000"/>
                </a:solidFill>
                <a:latin typeface="Calibri"/>
                <a:cs typeface="Calibri"/>
              </a:rPr>
              <a:t>Demo: HISTORY – MT1950.wmv</a:t>
            </a:r>
            <a:endParaRPr lang="en-US" sz="1400" dirty="0">
              <a:solidFill>
                <a:srgbClr val="FF0000"/>
              </a:solidFill>
              <a:latin typeface="Calibri"/>
              <a:cs typeface="Calibri"/>
            </a:endParaRPr>
          </a:p>
        </p:txBody>
      </p:sp>
    </p:spTree>
    <p:extLst>
      <p:ext uri="{BB962C8B-B14F-4D97-AF65-F5344CB8AC3E}">
        <p14:creationId xmlns:p14="http://schemas.microsoft.com/office/powerpoint/2010/main" val="10114281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pPr eaLnBrk="1" hangingPunct="1"/>
            <a:r>
              <a:rPr lang="en-US" smtClean="0">
                <a:solidFill>
                  <a:schemeClr val="tx1"/>
                </a:solidFill>
              </a:rPr>
              <a:t>A (Short) History of AI</a:t>
            </a:r>
          </a:p>
        </p:txBody>
      </p:sp>
      <p:sp>
        <p:nvSpPr>
          <p:cNvPr id="569347" name="Rectangle 3"/>
          <p:cNvSpPr>
            <a:spLocks noGrp="1" noChangeArrowheads="1"/>
          </p:cNvSpPr>
          <p:nvPr>
            <p:ph idx="1"/>
          </p:nvPr>
        </p:nvSpPr>
        <p:spPr>
          <a:xfrm>
            <a:off x="457200" y="1085850"/>
            <a:ext cx="4876800" cy="3771900"/>
          </a:xfrm>
        </p:spPr>
        <p:txBody>
          <a:bodyPr>
            <a:normAutofit fontScale="77500" lnSpcReduction="20000"/>
          </a:bodyPr>
          <a:lstStyle/>
          <a:p>
            <a:pPr eaLnBrk="1" hangingPunct="1">
              <a:lnSpc>
                <a:spcPct val="80000"/>
              </a:lnSpc>
            </a:pPr>
            <a:r>
              <a:rPr lang="en-US" sz="1400" dirty="0" smtClean="0"/>
              <a:t>1940-1950: Early days</a:t>
            </a:r>
          </a:p>
          <a:p>
            <a:pPr lvl="1" eaLnBrk="1" hangingPunct="1">
              <a:lnSpc>
                <a:spcPct val="80000"/>
              </a:lnSpc>
            </a:pPr>
            <a:r>
              <a:rPr lang="en-US" sz="1200" dirty="0" smtClean="0"/>
              <a:t>1943: McCulloch &amp; Pitts: Boolean circuit model of brain</a:t>
            </a:r>
          </a:p>
          <a:p>
            <a:pPr lvl="1" eaLnBrk="1" hangingPunct="1">
              <a:lnSpc>
                <a:spcPct val="80000"/>
              </a:lnSpc>
            </a:pPr>
            <a:r>
              <a:rPr lang="en-US" sz="1200" dirty="0" smtClean="0"/>
              <a:t>1950: Turing's “Computing Machinery and Intelligence”</a:t>
            </a:r>
          </a:p>
          <a:p>
            <a:pPr lvl="1" eaLnBrk="1" hangingPunct="1">
              <a:lnSpc>
                <a:spcPct val="80000"/>
              </a:lnSpc>
            </a:pPr>
            <a:endParaRPr lang="en-US" sz="600" dirty="0" smtClean="0"/>
          </a:p>
          <a:p>
            <a:pPr eaLnBrk="1" hangingPunct="1">
              <a:lnSpc>
                <a:spcPct val="80000"/>
              </a:lnSpc>
            </a:pPr>
            <a:r>
              <a:rPr lang="en-US" sz="1400" dirty="0" smtClean="0"/>
              <a:t>1950—70: Excitement: Look, Ma, no hands!</a:t>
            </a:r>
          </a:p>
          <a:p>
            <a:pPr lvl="1" eaLnBrk="1" hangingPunct="1">
              <a:lnSpc>
                <a:spcPct val="80000"/>
              </a:lnSpc>
            </a:pPr>
            <a:r>
              <a:rPr lang="en-US" sz="1200" dirty="0" smtClean="0"/>
              <a:t>1950s: Early AI programs, including Samuel's checkers program, Newell &amp; Simon's Logic Theorist, Gelernter's Geometry Engine</a:t>
            </a:r>
          </a:p>
          <a:p>
            <a:pPr lvl="1" eaLnBrk="1" hangingPunct="1">
              <a:lnSpc>
                <a:spcPct val="80000"/>
              </a:lnSpc>
            </a:pPr>
            <a:r>
              <a:rPr lang="en-US" sz="1200" dirty="0" smtClean="0"/>
              <a:t>1956: Dartmouth meeting: “Artificial Intelligence” adopted</a:t>
            </a:r>
          </a:p>
          <a:p>
            <a:pPr lvl="1" eaLnBrk="1" hangingPunct="1">
              <a:lnSpc>
                <a:spcPct val="80000"/>
              </a:lnSpc>
            </a:pPr>
            <a:r>
              <a:rPr lang="en-US" sz="1200" dirty="0" smtClean="0"/>
              <a:t>1965: Robinson's complete algorithm for logical reasoning</a:t>
            </a:r>
          </a:p>
          <a:p>
            <a:pPr lvl="1" eaLnBrk="1" hangingPunct="1">
              <a:lnSpc>
                <a:spcPct val="80000"/>
              </a:lnSpc>
            </a:pPr>
            <a:endParaRPr lang="en-US" sz="600" dirty="0" smtClean="0"/>
          </a:p>
          <a:p>
            <a:pPr eaLnBrk="1" hangingPunct="1">
              <a:lnSpc>
                <a:spcPct val="80000"/>
              </a:lnSpc>
            </a:pPr>
            <a:r>
              <a:rPr lang="en-US" sz="1400" dirty="0" smtClean="0"/>
              <a:t>1970—90: Knowledge-based approaches</a:t>
            </a:r>
          </a:p>
          <a:p>
            <a:pPr lvl="1" eaLnBrk="1" hangingPunct="1">
              <a:lnSpc>
                <a:spcPct val="80000"/>
              </a:lnSpc>
            </a:pPr>
            <a:r>
              <a:rPr lang="en-US" sz="1200" dirty="0" smtClean="0"/>
              <a:t>1969—79: Early development of knowledge-based systems</a:t>
            </a:r>
          </a:p>
          <a:p>
            <a:pPr lvl="1" eaLnBrk="1" hangingPunct="1">
              <a:lnSpc>
                <a:spcPct val="80000"/>
              </a:lnSpc>
            </a:pPr>
            <a:r>
              <a:rPr lang="en-US" sz="1200" dirty="0" smtClean="0"/>
              <a:t>1980—88: Expert systems industry booms</a:t>
            </a:r>
          </a:p>
          <a:p>
            <a:pPr lvl="1" eaLnBrk="1" hangingPunct="1">
              <a:lnSpc>
                <a:spcPct val="80000"/>
              </a:lnSpc>
            </a:pPr>
            <a:r>
              <a:rPr lang="en-US" sz="1200" dirty="0" smtClean="0"/>
              <a:t>1988—93: Expert systems industry busts: “AI Winter”</a:t>
            </a:r>
          </a:p>
          <a:p>
            <a:pPr lvl="1" eaLnBrk="1" hangingPunct="1">
              <a:lnSpc>
                <a:spcPct val="80000"/>
              </a:lnSpc>
            </a:pPr>
            <a:endParaRPr lang="en-US" sz="600" dirty="0" smtClean="0"/>
          </a:p>
          <a:p>
            <a:pPr eaLnBrk="1" hangingPunct="1">
              <a:lnSpc>
                <a:spcPct val="80000"/>
              </a:lnSpc>
            </a:pPr>
            <a:r>
              <a:rPr lang="en-US" sz="1400" dirty="0" smtClean="0"/>
              <a:t>1990—: Statistical approaches</a:t>
            </a:r>
          </a:p>
          <a:p>
            <a:pPr lvl="1" eaLnBrk="1" hangingPunct="1">
              <a:lnSpc>
                <a:spcPct val="80000"/>
              </a:lnSpc>
            </a:pPr>
            <a:r>
              <a:rPr lang="en-US" sz="1200" dirty="0" smtClean="0"/>
              <a:t>Resurgence of probability, focus on uncertainty</a:t>
            </a:r>
          </a:p>
          <a:p>
            <a:pPr lvl="1" eaLnBrk="1" hangingPunct="1">
              <a:lnSpc>
                <a:spcPct val="80000"/>
              </a:lnSpc>
            </a:pPr>
            <a:r>
              <a:rPr lang="en-US" sz="1200" dirty="0" smtClean="0"/>
              <a:t>General increase in technical depth</a:t>
            </a:r>
          </a:p>
          <a:p>
            <a:pPr lvl="1" eaLnBrk="1" hangingPunct="1">
              <a:lnSpc>
                <a:spcPct val="80000"/>
              </a:lnSpc>
            </a:pPr>
            <a:r>
              <a:rPr lang="en-US" sz="1200" dirty="0" smtClean="0"/>
              <a:t>Agents and learning systems… “AI Spring”?</a:t>
            </a:r>
          </a:p>
          <a:p>
            <a:pPr eaLnBrk="1" hangingPunct="1">
              <a:lnSpc>
                <a:spcPct val="80000"/>
              </a:lnSpc>
            </a:pPr>
            <a:endParaRPr lang="en-US" sz="1000" dirty="0" smtClean="0"/>
          </a:p>
          <a:p>
            <a:pPr eaLnBrk="1" hangingPunct="1">
              <a:lnSpc>
                <a:spcPct val="80000"/>
              </a:lnSpc>
            </a:pPr>
            <a:r>
              <a:rPr lang="en-US" sz="1400" dirty="0" smtClean="0"/>
              <a:t>2000—: Where are we now?     </a:t>
            </a:r>
          </a:p>
        </p:txBody>
      </p:sp>
      <p:pic>
        <p:nvPicPr>
          <p:cNvPr id="4" name="Picture 1"/>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598792" y="1047750"/>
            <a:ext cx="2630807" cy="3657598"/>
          </a:xfrm>
          <a:prstGeom prst="rect">
            <a:avLst/>
          </a:prstGeom>
          <a:noFill/>
        </p:spPr>
      </p:pic>
    </p:spTree>
    <p:extLst>
      <p:ext uri="{BB962C8B-B14F-4D97-AF65-F5344CB8AC3E}">
        <p14:creationId xmlns:p14="http://schemas.microsoft.com/office/powerpoint/2010/main" val="137776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934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6934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6934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6934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6934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69347">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69347">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69347">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69347">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69347">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69347">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69347">
                                            <p:txEl>
                                              <p:pRg st="14" end="1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69347">
                                            <p:txEl>
                                              <p:pRg st="15" end="15"/>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69347">
                                            <p:txEl>
                                              <p:pRg st="16" end="16"/>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69347">
                                            <p:txEl>
                                              <p:pRg st="17" end="17"/>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69347">
                                            <p:txEl>
                                              <p:pRg st="19" end="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solidFill>
                  <a:schemeClr val="tx1"/>
                </a:solidFill>
              </a:rPr>
              <a:t>What Can AI Do?</a:t>
            </a:r>
          </a:p>
        </p:txBody>
      </p:sp>
      <p:sp>
        <p:nvSpPr>
          <p:cNvPr id="541699" name="Rectangle 3"/>
          <p:cNvSpPr>
            <a:spLocks noGrp="1" noChangeArrowheads="1"/>
          </p:cNvSpPr>
          <p:nvPr>
            <p:ph idx="1"/>
          </p:nvPr>
        </p:nvSpPr>
        <p:spPr>
          <a:xfrm>
            <a:off x="609600" y="1047750"/>
            <a:ext cx="8534400" cy="3546873"/>
          </a:xfrm>
        </p:spPr>
        <p:txBody>
          <a:bodyPr>
            <a:normAutofit fontScale="92500" lnSpcReduction="10000"/>
          </a:bodyPr>
          <a:lstStyle/>
          <a:p>
            <a:pPr eaLnBrk="1" hangingPunct="1">
              <a:lnSpc>
                <a:spcPct val="80000"/>
              </a:lnSpc>
              <a:buFont typeface="Wingdings" pitchFamily="2" charset="2"/>
              <a:buNone/>
            </a:pPr>
            <a:r>
              <a:rPr lang="en-US" sz="1500" dirty="0" smtClean="0">
                <a:solidFill>
                  <a:schemeClr val="tx1"/>
                </a:solidFill>
              </a:rPr>
              <a:t>Quiz: Which of the following can be done at present?</a:t>
            </a:r>
          </a:p>
          <a:p>
            <a:pPr eaLnBrk="1" hangingPunct="1">
              <a:lnSpc>
                <a:spcPct val="80000"/>
              </a:lnSpc>
            </a:pPr>
            <a:endParaRPr lang="en-US" sz="1500" dirty="0" smtClean="0">
              <a:solidFill>
                <a:schemeClr val="tx1"/>
              </a:solidFill>
            </a:endParaRPr>
          </a:p>
          <a:p>
            <a:pPr eaLnBrk="1" hangingPunct="1">
              <a:lnSpc>
                <a:spcPct val="80000"/>
              </a:lnSpc>
            </a:pPr>
            <a:r>
              <a:rPr lang="en-US" sz="1500" dirty="0" smtClean="0"/>
              <a:t>Play a decent game of table tennis?</a:t>
            </a:r>
          </a:p>
          <a:p>
            <a:pPr eaLnBrk="1" hangingPunct="1">
              <a:lnSpc>
                <a:spcPct val="80000"/>
              </a:lnSpc>
            </a:pPr>
            <a:r>
              <a:rPr lang="en-US" sz="1500" dirty="0" smtClean="0"/>
              <a:t>Play a decent game of Jeopardy?</a:t>
            </a:r>
          </a:p>
          <a:p>
            <a:pPr eaLnBrk="1" hangingPunct="1">
              <a:lnSpc>
                <a:spcPct val="80000"/>
              </a:lnSpc>
            </a:pPr>
            <a:r>
              <a:rPr lang="en-US" sz="1500" dirty="0" smtClean="0"/>
              <a:t>Drive safely along a curving mountain road?</a:t>
            </a:r>
          </a:p>
          <a:p>
            <a:pPr eaLnBrk="1" hangingPunct="1">
              <a:lnSpc>
                <a:spcPct val="80000"/>
              </a:lnSpc>
            </a:pPr>
            <a:r>
              <a:rPr lang="en-US" sz="1500" dirty="0" smtClean="0"/>
              <a:t>Drive safely along Telegraph Avenue?</a:t>
            </a:r>
          </a:p>
          <a:p>
            <a:pPr eaLnBrk="1" hangingPunct="1">
              <a:lnSpc>
                <a:spcPct val="80000"/>
              </a:lnSpc>
            </a:pPr>
            <a:r>
              <a:rPr lang="en-US" sz="1500" dirty="0" smtClean="0"/>
              <a:t>Buy a week's worth of groceries on the web?</a:t>
            </a:r>
          </a:p>
          <a:p>
            <a:pPr eaLnBrk="1" hangingPunct="1">
              <a:lnSpc>
                <a:spcPct val="80000"/>
              </a:lnSpc>
            </a:pPr>
            <a:r>
              <a:rPr lang="en-US" sz="1500" dirty="0" smtClean="0"/>
              <a:t>Buy a week's worth of groceries at Berkeley Bowl?</a:t>
            </a:r>
          </a:p>
          <a:p>
            <a:pPr eaLnBrk="1" hangingPunct="1">
              <a:lnSpc>
                <a:spcPct val="80000"/>
              </a:lnSpc>
            </a:pPr>
            <a:r>
              <a:rPr lang="en-US" sz="1500" dirty="0" smtClean="0"/>
              <a:t>Discover and prove a new mathematical theorem?</a:t>
            </a:r>
          </a:p>
          <a:p>
            <a:pPr eaLnBrk="1" hangingPunct="1">
              <a:lnSpc>
                <a:spcPct val="80000"/>
              </a:lnSpc>
            </a:pPr>
            <a:r>
              <a:rPr lang="en-US" sz="1500" dirty="0" smtClean="0"/>
              <a:t>Converse successfully with another person for an hour?</a:t>
            </a:r>
          </a:p>
          <a:p>
            <a:pPr eaLnBrk="1" hangingPunct="1">
              <a:lnSpc>
                <a:spcPct val="80000"/>
              </a:lnSpc>
            </a:pPr>
            <a:r>
              <a:rPr lang="en-US" sz="1500" dirty="0" smtClean="0"/>
              <a:t>Perform a surgical operation?</a:t>
            </a:r>
          </a:p>
          <a:p>
            <a:pPr eaLnBrk="1" hangingPunct="1">
              <a:lnSpc>
                <a:spcPct val="80000"/>
              </a:lnSpc>
            </a:pPr>
            <a:r>
              <a:rPr lang="en-US" sz="1500" dirty="0" smtClean="0"/>
              <a:t>Put away the dishes and fold the laundry?</a:t>
            </a:r>
          </a:p>
          <a:p>
            <a:pPr eaLnBrk="1" hangingPunct="1">
              <a:lnSpc>
                <a:spcPct val="80000"/>
              </a:lnSpc>
            </a:pPr>
            <a:r>
              <a:rPr lang="en-US" sz="1500" dirty="0" smtClean="0"/>
              <a:t>Translate spoken Chinese into spoken English in real time?</a:t>
            </a:r>
          </a:p>
          <a:p>
            <a:pPr eaLnBrk="1" hangingPunct="1">
              <a:lnSpc>
                <a:spcPct val="80000"/>
              </a:lnSpc>
            </a:pPr>
            <a:r>
              <a:rPr lang="en-US" sz="1500" dirty="0" smtClean="0"/>
              <a:t>Write an intentionally funny story?</a:t>
            </a:r>
          </a:p>
        </p:txBody>
      </p:sp>
      <p:sp>
        <p:nvSpPr>
          <p:cNvPr id="541700" name="Freeform 4"/>
          <p:cNvSpPr>
            <a:spLocks/>
          </p:cNvSpPr>
          <p:nvPr/>
        </p:nvSpPr>
        <p:spPr bwMode="auto">
          <a:xfrm>
            <a:off x="609600" y="1504950"/>
            <a:ext cx="238125" cy="171450"/>
          </a:xfrm>
          <a:custGeom>
            <a:avLst/>
            <a:gdLst>
              <a:gd name="T0" fmla="*/ 2147483647 w 248"/>
              <a:gd name="T1" fmla="*/ 2147483647 h 144"/>
              <a:gd name="T2" fmla="*/ 2147483647 w 248"/>
              <a:gd name="T3" fmla="*/ 0 h 144"/>
              <a:gd name="T4" fmla="*/ 2147483647 w 248"/>
              <a:gd name="T5" fmla="*/ 2147483647 h 144"/>
              <a:gd name="T6" fmla="*/ 0 w 248"/>
              <a:gd name="T7" fmla="*/ 2147483647 h 144"/>
              <a:gd name="T8" fmla="*/ 2147483647 w 248"/>
              <a:gd name="T9" fmla="*/ 2147483647 h 144"/>
              <a:gd name="T10" fmla="*/ 0 60000 65536"/>
              <a:gd name="T11" fmla="*/ 0 60000 65536"/>
              <a:gd name="T12" fmla="*/ 0 60000 65536"/>
              <a:gd name="T13" fmla="*/ 0 60000 65536"/>
              <a:gd name="T14" fmla="*/ 0 60000 65536"/>
              <a:gd name="T15" fmla="*/ 0 w 248"/>
              <a:gd name="T16" fmla="*/ 0 h 144"/>
              <a:gd name="T17" fmla="*/ 248 w 248"/>
              <a:gd name="T18" fmla="*/ 144 h 144"/>
            </a:gdLst>
            <a:ahLst/>
            <a:cxnLst>
              <a:cxn ang="T10">
                <a:pos x="T0" y="T1"/>
              </a:cxn>
              <a:cxn ang="T11">
                <a:pos x="T2" y="T3"/>
              </a:cxn>
              <a:cxn ang="T12">
                <a:pos x="T4" y="T5"/>
              </a:cxn>
              <a:cxn ang="T13">
                <a:pos x="T6" y="T7"/>
              </a:cxn>
              <a:cxn ang="T14">
                <a:pos x="T8" y="T9"/>
              </a:cxn>
            </a:cxnLst>
            <a:rect l="T15" t="T16" r="T17" b="T18"/>
            <a:pathLst>
              <a:path w="248" h="144">
                <a:moveTo>
                  <a:pt x="77" y="144"/>
                </a:moveTo>
                <a:lnTo>
                  <a:pt x="248" y="0"/>
                </a:lnTo>
                <a:lnTo>
                  <a:pt x="86" y="94"/>
                </a:lnTo>
                <a:lnTo>
                  <a:pt x="0" y="51"/>
                </a:lnTo>
                <a:lnTo>
                  <a:pt x="77" y="144"/>
                </a:lnTo>
                <a:close/>
              </a:path>
            </a:pathLst>
          </a:custGeom>
          <a:solidFill>
            <a:srgbClr val="008000"/>
          </a:solidFill>
          <a:ln w="9525">
            <a:solidFill>
              <a:schemeClr val="tx1"/>
            </a:solidFill>
            <a:round/>
            <a:headEnd/>
            <a:tailEnd/>
          </a:ln>
        </p:spPr>
        <p:txBody>
          <a:bodyPr lIns="68579" tIns="34289" rIns="68579" bIns="34289"/>
          <a:lstStyle/>
          <a:p>
            <a:endParaRPr lang="en-US"/>
          </a:p>
        </p:txBody>
      </p:sp>
      <p:sp>
        <p:nvSpPr>
          <p:cNvPr id="541704" name="Freeform 8"/>
          <p:cNvSpPr>
            <a:spLocks/>
          </p:cNvSpPr>
          <p:nvPr/>
        </p:nvSpPr>
        <p:spPr bwMode="auto">
          <a:xfrm>
            <a:off x="628650" y="1962150"/>
            <a:ext cx="238125" cy="171450"/>
          </a:xfrm>
          <a:custGeom>
            <a:avLst/>
            <a:gdLst>
              <a:gd name="T0" fmla="*/ 2147483647 w 248"/>
              <a:gd name="T1" fmla="*/ 2147483647 h 144"/>
              <a:gd name="T2" fmla="*/ 2147483647 w 248"/>
              <a:gd name="T3" fmla="*/ 0 h 144"/>
              <a:gd name="T4" fmla="*/ 2147483647 w 248"/>
              <a:gd name="T5" fmla="*/ 2147483647 h 144"/>
              <a:gd name="T6" fmla="*/ 0 w 248"/>
              <a:gd name="T7" fmla="*/ 2147483647 h 144"/>
              <a:gd name="T8" fmla="*/ 2147483647 w 248"/>
              <a:gd name="T9" fmla="*/ 2147483647 h 144"/>
              <a:gd name="T10" fmla="*/ 0 60000 65536"/>
              <a:gd name="T11" fmla="*/ 0 60000 65536"/>
              <a:gd name="T12" fmla="*/ 0 60000 65536"/>
              <a:gd name="T13" fmla="*/ 0 60000 65536"/>
              <a:gd name="T14" fmla="*/ 0 60000 65536"/>
              <a:gd name="T15" fmla="*/ 0 w 248"/>
              <a:gd name="T16" fmla="*/ 0 h 144"/>
              <a:gd name="T17" fmla="*/ 248 w 248"/>
              <a:gd name="T18" fmla="*/ 144 h 144"/>
            </a:gdLst>
            <a:ahLst/>
            <a:cxnLst>
              <a:cxn ang="T10">
                <a:pos x="T0" y="T1"/>
              </a:cxn>
              <a:cxn ang="T11">
                <a:pos x="T2" y="T3"/>
              </a:cxn>
              <a:cxn ang="T12">
                <a:pos x="T4" y="T5"/>
              </a:cxn>
              <a:cxn ang="T13">
                <a:pos x="T6" y="T7"/>
              </a:cxn>
              <a:cxn ang="T14">
                <a:pos x="T8" y="T9"/>
              </a:cxn>
            </a:cxnLst>
            <a:rect l="T15" t="T16" r="T17" b="T18"/>
            <a:pathLst>
              <a:path w="248" h="144">
                <a:moveTo>
                  <a:pt x="77" y="144"/>
                </a:moveTo>
                <a:lnTo>
                  <a:pt x="248" y="0"/>
                </a:lnTo>
                <a:lnTo>
                  <a:pt x="86" y="94"/>
                </a:lnTo>
                <a:lnTo>
                  <a:pt x="0" y="51"/>
                </a:lnTo>
                <a:lnTo>
                  <a:pt x="77" y="144"/>
                </a:lnTo>
                <a:close/>
              </a:path>
            </a:pathLst>
          </a:custGeom>
          <a:solidFill>
            <a:srgbClr val="008000"/>
          </a:solidFill>
          <a:ln w="9525">
            <a:solidFill>
              <a:schemeClr val="tx1"/>
            </a:solidFill>
            <a:round/>
            <a:headEnd/>
            <a:tailEnd/>
          </a:ln>
        </p:spPr>
        <p:txBody>
          <a:bodyPr lIns="68579" tIns="34289" rIns="68579" bIns="34289"/>
          <a:lstStyle/>
          <a:p>
            <a:endParaRPr lang="en-US"/>
          </a:p>
        </p:txBody>
      </p:sp>
      <p:sp>
        <p:nvSpPr>
          <p:cNvPr id="541705" name="Freeform 9"/>
          <p:cNvSpPr>
            <a:spLocks/>
          </p:cNvSpPr>
          <p:nvPr/>
        </p:nvSpPr>
        <p:spPr bwMode="auto">
          <a:xfrm>
            <a:off x="619125" y="2419350"/>
            <a:ext cx="238125" cy="171450"/>
          </a:xfrm>
          <a:custGeom>
            <a:avLst/>
            <a:gdLst>
              <a:gd name="T0" fmla="*/ 2147483647 w 248"/>
              <a:gd name="T1" fmla="*/ 2147483647 h 144"/>
              <a:gd name="T2" fmla="*/ 2147483647 w 248"/>
              <a:gd name="T3" fmla="*/ 0 h 144"/>
              <a:gd name="T4" fmla="*/ 2147483647 w 248"/>
              <a:gd name="T5" fmla="*/ 2147483647 h 144"/>
              <a:gd name="T6" fmla="*/ 0 w 248"/>
              <a:gd name="T7" fmla="*/ 2147483647 h 144"/>
              <a:gd name="T8" fmla="*/ 2147483647 w 248"/>
              <a:gd name="T9" fmla="*/ 2147483647 h 144"/>
              <a:gd name="T10" fmla="*/ 0 60000 65536"/>
              <a:gd name="T11" fmla="*/ 0 60000 65536"/>
              <a:gd name="T12" fmla="*/ 0 60000 65536"/>
              <a:gd name="T13" fmla="*/ 0 60000 65536"/>
              <a:gd name="T14" fmla="*/ 0 60000 65536"/>
              <a:gd name="T15" fmla="*/ 0 w 248"/>
              <a:gd name="T16" fmla="*/ 0 h 144"/>
              <a:gd name="T17" fmla="*/ 248 w 248"/>
              <a:gd name="T18" fmla="*/ 144 h 144"/>
            </a:gdLst>
            <a:ahLst/>
            <a:cxnLst>
              <a:cxn ang="T10">
                <a:pos x="T0" y="T1"/>
              </a:cxn>
              <a:cxn ang="T11">
                <a:pos x="T2" y="T3"/>
              </a:cxn>
              <a:cxn ang="T12">
                <a:pos x="T4" y="T5"/>
              </a:cxn>
              <a:cxn ang="T13">
                <a:pos x="T6" y="T7"/>
              </a:cxn>
              <a:cxn ang="T14">
                <a:pos x="T8" y="T9"/>
              </a:cxn>
            </a:cxnLst>
            <a:rect l="T15" t="T16" r="T17" b="T18"/>
            <a:pathLst>
              <a:path w="248" h="144">
                <a:moveTo>
                  <a:pt x="77" y="144"/>
                </a:moveTo>
                <a:lnTo>
                  <a:pt x="248" y="0"/>
                </a:lnTo>
                <a:lnTo>
                  <a:pt x="86" y="94"/>
                </a:lnTo>
                <a:lnTo>
                  <a:pt x="0" y="51"/>
                </a:lnTo>
                <a:lnTo>
                  <a:pt x="77" y="144"/>
                </a:lnTo>
                <a:close/>
              </a:path>
            </a:pathLst>
          </a:custGeom>
          <a:solidFill>
            <a:srgbClr val="008000"/>
          </a:solidFill>
          <a:ln w="9525">
            <a:solidFill>
              <a:schemeClr val="tx1"/>
            </a:solidFill>
            <a:round/>
            <a:headEnd/>
            <a:tailEnd/>
          </a:ln>
        </p:spPr>
        <p:txBody>
          <a:bodyPr lIns="68579" tIns="34289" rIns="68579" bIns="34289"/>
          <a:lstStyle/>
          <a:p>
            <a:endParaRPr lang="en-US"/>
          </a:p>
        </p:txBody>
      </p:sp>
      <p:sp>
        <p:nvSpPr>
          <p:cNvPr id="541706" name="Freeform 10"/>
          <p:cNvSpPr>
            <a:spLocks/>
          </p:cNvSpPr>
          <p:nvPr/>
        </p:nvSpPr>
        <p:spPr bwMode="auto">
          <a:xfrm>
            <a:off x="619125" y="3790950"/>
            <a:ext cx="238125" cy="171450"/>
          </a:xfrm>
          <a:custGeom>
            <a:avLst/>
            <a:gdLst>
              <a:gd name="T0" fmla="*/ 2147483647 w 248"/>
              <a:gd name="T1" fmla="*/ 2147483647 h 144"/>
              <a:gd name="T2" fmla="*/ 2147483647 w 248"/>
              <a:gd name="T3" fmla="*/ 0 h 144"/>
              <a:gd name="T4" fmla="*/ 2147483647 w 248"/>
              <a:gd name="T5" fmla="*/ 2147483647 h 144"/>
              <a:gd name="T6" fmla="*/ 0 w 248"/>
              <a:gd name="T7" fmla="*/ 2147483647 h 144"/>
              <a:gd name="T8" fmla="*/ 2147483647 w 248"/>
              <a:gd name="T9" fmla="*/ 2147483647 h 144"/>
              <a:gd name="T10" fmla="*/ 0 60000 65536"/>
              <a:gd name="T11" fmla="*/ 0 60000 65536"/>
              <a:gd name="T12" fmla="*/ 0 60000 65536"/>
              <a:gd name="T13" fmla="*/ 0 60000 65536"/>
              <a:gd name="T14" fmla="*/ 0 60000 65536"/>
              <a:gd name="T15" fmla="*/ 0 w 248"/>
              <a:gd name="T16" fmla="*/ 0 h 144"/>
              <a:gd name="T17" fmla="*/ 248 w 248"/>
              <a:gd name="T18" fmla="*/ 144 h 144"/>
            </a:gdLst>
            <a:ahLst/>
            <a:cxnLst>
              <a:cxn ang="T10">
                <a:pos x="T0" y="T1"/>
              </a:cxn>
              <a:cxn ang="T11">
                <a:pos x="T2" y="T3"/>
              </a:cxn>
              <a:cxn ang="T12">
                <a:pos x="T4" y="T5"/>
              </a:cxn>
              <a:cxn ang="T13">
                <a:pos x="T6" y="T7"/>
              </a:cxn>
              <a:cxn ang="T14">
                <a:pos x="T8" y="T9"/>
              </a:cxn>
            </a:cxnLst>
            <a:rect l="T15" t="T16" r="T17" b="T18"/>
            <a:pathLst>
              <a:path w="248" h="144">
                <a:moveTo>
                  <a:pt x="77" y="144"/>
                </a:moveTo>
                <a:lnTo>
                  <a:pt x="248" y="0"/>
                </a:lnTo>
                <a:lnTo>
                  <a:pt x="86" y="94"/>
                </a:lnTo>
                <a:lnTo>
                  <a:pt x="0" y="51"/>
                </a:lnTo>
                <a:lnTo>
                  <a:pt x="77" y="144"/>
                </a:lnTo>
                <a:close/>
              </a:path>
            </a:pathLst>
          </a:custGeom>
          <a:solidFill>
            <a:srgbClr val="008000"/>
          </a:solidFill>
          <a:ln w="9525">
            <a:solidFill>
              <a:schemeClr val="tx1"/>
            </a:solidFill>
            <a:round/>
            <a:headEnd/>
            <a:tailEnd/>
          </a:ln>
        </p:spPr>
        <p:txBody>
          <a:bodyPr lIns="68579" tIns="34289" rIns="68579" bIns="34289"/>
          <a:lstStyle/>
          <a:p>
            <a:endParaRPr lang="en-US"/>
          </a:p>
        </p:txBody>
      </p:sp>
      <p:sp>
        <p:nvSpPr>
          <p:cNvPr id="541709" name="Freeform 13"/>
          <p:cNvSpPr>
            <a:spLocks/>
          </p:cNvSpPr>
          <p:nvPr/>
        </p:nvSpPr>
        <p:spPr bwMode="auto">
          <a:xfrm>
            <a:off x="628649" y="2647950"/>
            <a:ext cx="170260" cy="171450"/>
          </a:xfrm>
          <a:custGeom>
            <a:avLst/>
            <a:gdLst>
              <a:gd name="T0" fmla="*/ 0 w 409"/>
              <a:gd name="T1" fmla="*/ 2147483647 h 412"/>
              <a:gd name="T2" fmla="*/ 2147483647 w 409"/>
              <a:gd name="T3" fmla="*/ 2147483647 h 412"/>
              <a:gd name="T4" fmla="*/ 2147483647 w 409"/>
              <a:gd name="T5" fmla="*/ 2147483647 h 412"/>
              <a:gd name="T6" fmla="*/ 2147483647 w 409"/>
              <a:gd name="T7" fmla="*/ 2147483647 h 412"/>
              <a:gd name="T8" fmla="*/ 2147483647 w 409"/>
              <a:gd name="T9" fmla="*/ 2147483647 h 412"/>
              <a:gd name="T10" fmla="*/ 2147483647 w 409"/>
              <a:gd name="T11" fmla="*/ 2147483647 h 412"/>
              <a:gd name="T12" fmla="*/ 2147483647 w 409"/>
              <a:gd name="T13" fmla="*/ 2147483647 h 412"/>
              <a:gd name="T14" fmla="*/ 2147483647 w 409"/>
              <a:gd name="T15" fmla="*/ 2147483647 h 412"/>
              <a:gd name="T16" fmla="*/ 2147483647 w 409"/>
              <a:gd name="T17" fmla="*/ 2147483647 h 412"/>
              <a:gd name="T18" fmla="*/ 2147483647 w 409"/>
              <a:gd name="T19" fmla="*/ 0 h 412"/>
              <a:gd name="T20" fmla="*/ 2147483647 w 409"/>
              <a:gd name="T21" fmla="*/ 2147483647 h 412"/>
              <a:gd name="T22" fmla="*/ 2147483647 w 409"/>
              <a:gd name="T23" fmla="*/ 0 h 412"/>
              <a:gd name="T24" fmla="*/ 0 w 409"/>
              <a:gd name="T25" fmla="*/ 2147483647 h 4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9"/>
              <a:gd name="T40" fmla="*/ 0 h 412"/>
              <a:gd name="T41" fmla="*/ 409 w 409"/>
              <a:gd name="T42" fmla="*/ 412 h 4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9" h="412">
                <a:moveTo>
                  <a:pt x="0" y="59"/>
                </a:moveTo>
                <a:lnTo>
                  <a:pt x="160" y="220"/>
                </a:lnTo>
                <a:lnTo>
                  <a:pt x="16" y="364"/>
                </a:lnTo>
                <a:lnTo>
                  <a:pt x="64" y="412"/>
                </a:lnTo>
                <a:lnTo>
                  <a:pt x="208" y="268"/>
                </a:lnTo>
                <a:lnTo>
                  <a:pt x="352" y="412"/>
                </a:lnTo>
                <a:lnTo>
                  <a:pt x="400" y="364"/>
                </a:lnTo>
                <a:lnTo>
                  <a:pt x="256" y="220"/>
                </a:lnTo>
                <a:lnTo>
                  <a:pt x="409" y="59"/>
                </a:lnTo>
                <a:lnTo>
                  <a:pt x="355" y="0"/>
                </a:lnTo>
                <a:lnTo>
                  <a:pt x="208" y="172"/>
                </a:lnTo>
                <a:lnTo>
                  <a:pt x="54" y="0"/>
                </a:lnTo>
                <a:lnTo>
                  <a:pt x="0" y="59"/>
                </a:lnTo>
                <a:close/>
              </a:path>
            </a:pathLst>
          </a:custGeom>
          <a:solidFill>
            <a:srgbClr val="CC0000"/>
          </a:solidFill>
          <a:ln w="9525">
            <a:solidFill>
              <a:schemeClr val="tx1"/>
            </a:solidFill>
            <a:round/>
            <a:headEnd/>
            <a:tailEnd/>
          </a:ln>
        </p:spPr>
        <p:txBody>
          <a:bodyPr lIns="68579" tIns="34289" rIns="68579" bIns="34289"/>
          <a:lstStyle/>
          <a:p>
            <a:endParaRPr lang="en-US"/>
          </a:p>
        </p:txBody>
      </p:sp>
      <p:sp>
        <p:nvSpPr>
          <p:cNvPr id="541710" name="Freeform 14"/>
          <p:cNvSpPr>
            <a:spLocks/>
          </p:cNvSpPr>
          <p:nvPr/>
        </p:nvSpPr>
        <p:spPr bwMode="auto">
          <a:xfrm>
            <a:off x="628649" y="3105150"/>
            <a:ext cx="170260" cy="171450"/>
          </a:xfrm>
          <a:custGeom>
            <a:avLst/>
            <a:gdLst>
              <a:gd name="T0" fmla="*/ 0 w 409"/>
              <a:gd name="T1" fmla="*/ 2147483647 h 412"/>
              <a:gd name="T2" fmla="*/ 2147483647 w 409"/>
              <a:gd name="T3" fmla="*/ 2147483647 h 412"/>
              <a:gd name="T4" fmla="*/ 2147483647 w 409"/>
              <a:gd name="T5" fmla="*/ 2147483647 h 412"/>
              <a:gd name="T6" fmla="*/ 2147483647 w 409"/>
              <a:gd name="T7" fmla="*/ 2147483647 h 412"/>
              <a:gd name="T8" fmla="*/ 2147483647 w 409"/>
              <a:gd name="T9" fmla="*/ 2147483647 h 412"/>
              <a:gd name="T10" fmla="*/ 2147483647 w 409"/>
              <a:gd name="T11" fmla="*/ 2147483647 h 412"/>
              <a:gd name="T12" fmla="*/ 2147483647 w 409"/>
              <a:gd name="T13" fmla="*/ 2147483647 h 412"/>
              <a:gd name="T14" fmla="*/ 2147483647 w 409"/>
              <a:gd name="T15" fmla="*/ 2147483647 h 412"/>
              <a:gd name="T16" fmla="*/ 2147483647 w 409"/>
              <a:gd name="T17" fmla="*/ 2147483647 h 412"/>
              <a:gd name="T18" fmla="*/ 2147483647 w 409"/>
              <a:gd name="T19" fmla="*/ 0 h 412"/>
              <a:gd name="T20" fmla="*/ 2147483647 w 409"/>
              <a:gd name="T21" fmla="*/ 2147483647 h 412"/>
              <a:gd name="T22" fmla="*/ 2147483647 w 409"/>
              <a:gd name="T23" fmla="*/ 0 h 412"/>
              <a:gd name="T24" fmla="*/ 0 w 409"/>
              <a:gd name="T25" fmla="*/ 2147483647 h 4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9"/>
              <a:gd name="T40" fmla="*/ 0 h 412"/>
              <a:gd name="T41" fmla="*/ 409 w 409"/>
              <a:gd name="T42" fmla="*/ 412 h 4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9" h="412">
                <a:moveTo>
                  <a:pt x="0" y="59"/>
                </a:moveTo>
                <a:lnTo>
                  <a:pt x="160" y="220"/>
                </a:lnTo>
                <a:lnTo>
                  <a:pt x="16" y="364"/>
                </a:lnTo>
                <a:lnTo>
                  <a:pt x="64" y="412"/>
                </a:lnTo>
                <a:lnTo>
                  <a:pt x="208" y="268"/>
                </a:lnTo>
                <a:lnTo>
                  <a:pt x="352" y="412"/>
                </a:lnTo>
                <a:lnTo>
                  <a:pt x="400" y="364"/>
                </a:lnTo>
                <a:lnTo>
                  <a:pt x="256" y="220"/>
                </a:lnTo>
                <a:lnTo>
                  <a:pt x="409" y="59"/>
                </a:lnTo>
                <a:lnTo>
                  <a:pt x="355" y="0"/>
                </a:lnTo>
                <a:lnTo>
                  <a:pt x="208" y="172"/>
                </a:lnTo>
                <a:lnTo>
                  <a:pt x="54" y="0"/>
                </a:lnTo>
                <a:lnTo>
                  <a:pt x="0" y="59"/>
                </a:lnTo>
                <a:close/>
              </a:path>
            </a:pathLst>
          </a:custGeom>
          <a:solidFill>
            <a:srgbClr val="CC0000"/>
          </a:solidFill>
          <a:ln w="9525">
            <a:solidFill>
              <a:schemeClr val="tx1"/>
            </a:solidFill>
            <a:round/>
            <a:headEnd/>
            <a:tailEnd/>
          </a:ln>
        </p:spPr>
        <p:txBody>
          <a:bodyPr lIns="68579" tIns="34289" rIns="68579" bIns="34289"/>
          <a:lstStyle/>
          <a:p>
            <a:endParaRPr lang="en-US"/>
          </a:p>
        </p:txBody>
      </p:sp>
      <p:sp>
        <p:nvSpPr>
          <p:cNvPr id="541712" name="Freeform 16"/>
          <p:cNvSpPr>
            <a:spLocks/>
          </p:cNvSpPr>
          <p:nvPr/>
        </p:nvSpPr>
        <p:spPr bwMode="auto">
          <a:xfrm>
            <a:off x="628649" y="4019550"/>
            <a:ext cx="170260" cy="171450"/>
          </a:xfrm>
          <a:custGeom>
            <a:avLst/>
            <a:gdLst>
              <a:gd name="T0" fmla="*/ 0 w 409"/>
              <a:gd name="T1" fmla="*/ 2147483647 h 412"/>
              <a:gd name="T2" fmla="*/ 2147483647 w 409"/>
              <a:gd name="T3" fmla="*/ 2147483647 h 412"/>
              <a:gd name="T4" fmla="*/ 2147483647 w 409"/>
              <a:gd name="T5" fmla="*/ 2147483647 h 412"/>
              <a:gd name="T6" fmla="*/ 2147483647 w 409"/>
              <a:gd name="T7" fmla="*/ 2147483647 h 412"/>
              <a:gd name="T8" fmla="*/ 2147483647 w 409"/>
              <a:gd name="T9" fmla="*/ 2147483647 h 412"/>
              <a:gd name="T10" fmla="*/ 2147483647 w 409"/>
              <a:gd name="T11" fmla="*/ 2147483647 h 412"/>
              <a:gd name="T12" fmla="*/ 2147483647 w 409"/>
              <a:gd name="T13" fmla="*/ 2147483647 h 412"/>
              <a:gd name="T14" fmla="*/ 2147483647 w 409"/>
              <a:gd name="T15" fmla="*/ 2147483647 h 412"/>
              <a:gd name="T16" fmla="*/ 2147483647 w 409"/>
              <a:gd name="T17" fmla="*/ 2147483647 h 412"/>
              <a:gd name="T18" fmla="*/ 2147483647 w 409"/>
              <a:gd name="T19" fmla="*/ 0 h 412"/>
              <a:gd name="T20" fmla="*/ 2147483647 w 409"/>
              <a:gd name="T21" fmla="*/ 2147483647 h 412"/>
              <a:gd name="T22" fmla="*/ 2147483647 w 409"/>
              <a:gd name="T23" fmla="*/ 0 h 412"/>
              <a:gd name="T24" fmla="*/ 0 w 409"/>
              <a:gd name="T25" fmla="*/ 2147483647 h 4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9"/>
              <a:gd name="T40" fmla="*/ 0 h 412"/>
              <a:gd name="T41" fmla="*/ 409 w 409"/>
              <a:gd name="T42" fmla="*/ 412 h 4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9" h="412">
                <a:moveTo>
                  <a:pt x="0" y="59"/>
                </a:moveTo>
                <a:lnTo>
                  <a:pt x="160" y="220"/>
                </a:lnTo>
                <a:lnTo>
                  <a:pt x="16" y="364"/>
                </a:lnTo>
                <a:lnTo>
                  <a:pt x="64" y="412"/>
                </a:lnTo>
                <a:lnTo>
                  <a:pt x="208" y="268"/>
                </a:lnTo>
                <a:lnTo>
                  <a:pt x="352" y="412"/>
                </a:lnTo>
                <a:lnTo>
                  <a:pt x="400" y="364"/>
                </a:lnTo>
                <a:lnTo>
                  <a:pt x="256" y="220"/>
                </a:lnTo>
                <a:lnTo>
                  <a:pt x="409" y="59"/>
                </a:lnTo>
                <a:lnTo>
                  <a:pt x="355" y="0"/>
                </a:lnTo>
                <a:lnTo>
                  <a:pt x="208" y="172"/>
                </a:lnTo>
                <a:lnTo>
                  <a:pt x="54" y="0"/>
                </a:lnTo>
                <a:lnTo>
                  <a:pt x="0" y="59"/>
                </a:lnTo>
                <a:close/>
              </a:path>
            </a:pathLst>
          </a:custGeom>
          <a:solidFill>
            <a:srgbClr val="CC0000"/>
          </a:solidFill>
          <a:ln w="9525">
            <a:solidFill>
              <a:schemeClr val="tx1"/>
            </a:solidFill>
            <a:round/>
            <a:headEnd/>
            <a:tailEnd/>
          </a:ln>
        </p:spPr>
        <p:txBody>
          <a:bodyPr lIns="68579" tIns="34289" rIns="68579" bIns="34289"/>
          <a:lstStyle/>
          <a:p>
            <a:endParaRPr lang="en-US"/>
          </a:p>
        </p:txBody>
      </p:sp>
      <p:grpSp>
        <p:nvGrpSpPr>
          <p:cNvPr id="2" name="Group 20"/>
          <p:cNvGrpSpPr>
            <a:grpSpLocks/>
          </p:cNvGrpSpPr>
          <p:nvPr/>
        </p:nvGrpSpPr>
        <p:grpSpPr bwMode="auto">
          <a:xfrm>
            <a:off x="628649" y="2876550"/>
            <a:ext cx="228600" cy="171450"/>
            <a:chOff x="4896" y="2256"/>
            <a:chExt cx="432" cy="816"/>
          </a:xfrm>
        </p:grpSpPr>
        <p:sp>
          <p:nvSpPr>
            <p:cNvPr id="15380" name="Freeform 21"/>
            <p:cNvSpPr>
              <a:spLocks/>
            </p:cNvSpPr>
            <p:nvPr/>
          </p:nvSpPr>
          <p:spPr bwMode="auto">
            <a:xfrm>
              <a:off x="4896" y="2256"/>
              <a:ext cx="432" cy="624"/>
            </a:xfrm>
            <a:custGeom>
              <a:avLst/>
              <a:gdLst>
                <a:gd name="T0" fmla="*/ 0 w 432"/>
                <a:gd name="T1" fmla="*/ 192 h 624"/>
                <a:gd name="T2" fmla="*/ 96 w 432"/>
                <a:gd name="T3" fmla="*/ 0 h 624"/>
                <a:gd name="T4" fmla="*/ 336 w 432"/>
                <a:gd name="T5" fmla="*/ 0 h 624"/>
                <a:gd name="T6" fmla="*/ 432 w 432"/>
                <a:gd name="T7" fmla="*/ 192 h 624"/>
                <a:gd name="T8" fmla="*/ 336 w 432"/>
                <a:gd name="T9" fmla="*/ 384 h 624"/>
                <a:gd name="T10" fmla="*/ 240 w 432"/>
                <a:gd name="T11" fmla="*/ 432 h 624"/>
                <a:gd name="T12" fmla="*/ 240 w 432"/>
                <a:gd name="T13" fmla="*/ 624 h 624"/>
                <a:gd name="T14" fmla="*/ 144 w 432"/>
                <a:gd name="T15" fmla="*/ 624 h 624"/>
                <a:gd name="T16" fmla="*/ 144 w 432"/>
                <a:gd name="T17" fmla="*/ 384 h 624"/>
                <a:gd name="T18" fmla="*/ 288 w 432"/>
                <a:gd name="T19" fmla="*/ 288 h 624"/>
                <a:gd name="T20" fmla="*/ 336 w 432"/>
                <a:gd name="T21" fmla="*/ 192 h 624"/>
                <a:gd name="T22" fmla="*/ 288 w 432"/>
                <a:gd name="T23" fmla="*/ 96 h 624"/>
                <a:gd name="T24" fmla="*/ 144 w 432"/>
                <a:gd name="T25" fmla="*/ 96 h 624"/>
                <a:gd name="T26" fmla="*/ 96 w 432"/>
                <a:gd name="T27" fmla="*/ 240 h 624"/>
                <a:gd name="T28" fmla="*/ 0 w 432"/>
                <a:gd name="T29" fmla="*/ 192 h 62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32"/>
                <a:gd name="T46" fmla="*/ 0 h 624"/>
                <a:gd name="T47" fmla="*/ 432 w 432"/>
                <a:gd name="T48" fmla="*/ 624 h 62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32" h="624">
                  <a:moveTo>
                    <a:pt x="0" y="192"/>
                  </a:moveTo>
                  <a:lnTo>
                    <a:pt x="96" y="0"/>
                  </a:lnTo>
                  <a:lnTo>
                    <a:pt x="336" y="0"/>
                  </a:lnTo>
                  <a:lnTo>
                    <a:pt x="432" y="192"/>
                  </a:lnTo>
                  <a:lnTo>
                    <a:pt x="336" y="384"/>
                  </a:lnTo>
                  <a:lnTo>
                    <a:pt x="240" y="432"/>
                  </a:lnTo>
                  <a:lnTo>
                    <a:pt x="240" y="624"/>
                  </a:lnTo>
                  <a:lnTo>
                    <a:pt x="144" y="624"/>
                  </a:lnTo>
                  <a:lnTo>
                    <a:pt x="144" y="384"/>
                  </a:lnTo>
                  <a:lnTo>
                    <a:pt x="288" y="288"/>
                  </a:lnTo>
                  <a:lnTo>
                    <a:pt x="336" y="192"/>
                  </a:lnTo>
                  <a:lnTo>
                    <a:pt x="288" y="96"/>
                  </a:lnTo>
                  <a:lnTo>
                    <a:pt x="144" y="96"/>
                  </a:lnTo>
                  <a:lnTo>
                    <a:pt x="96" y="240"/>
                  </a:lnTo>
                  <a:lnTo>
                    <a:pt x="0" y="192"/>
                  </a:lnTo>
                  <a:close/>
                </a:path>
              </a:pathLst>
            </a:custGeom>
            <a:solidFill>
              <a:schemeClr val="accent2"/>
            </a:solidFill>
            <a:ln w="9525">
              <a:solidFill>
                <a:schemeClr val="tx1"/>
              </a:solidFill>
              <a:round/>
              <a:headEnd/>
              <a:tailEnd/>
            </a:ln>
          </p:spPr>
          <p:txBody>
            <a:bodyPr/>
            <a:lstStyle/>
            <a:p>
              <a:endParaRPr lang="en-US"/>
            </a:p>
          </p:txBody>
        </p:sp>
        <p:sp>
          <p:nvSpPr>
            <p:cNvPr id="15381" name="Freeform 22"/>
            <p:cNvSpPr>
              <a:spLocks/>
            </p:cNvSpPr>
            <p:nvPr/>
          </p:nvSpPr>
          <p:spPr bwMode="auto">
            <a:xfrm>
              <a:off x="5040" y="2976"/>
              <a:ext cx="96" cy="96"/>
            </a:xfrm>
            <a:custGeom>
              <a:avLst/>
              <a:gdLst>
                <a:gd name="T0" fmla="*/ 96 w 96"/>
                <a:gd name="T1" fmla="*/ 0 h 96"/>
                <a:gd name="T2" fmla="*/ 0 w 96"/>
                <a:gd name="T3" fmla="*/ 0 h 96"/>
                <a:gd name="T4" fmla="*/ 0 w 96"/>
                <a:gd name="T5" fmla="*/ 96 h 96"/>
                <a:gd name="T6" fmla="*/ 96 w 96"/>
                <a:gd name="T7" fmla="*/ 96 h 96"/>
                <a:gd name="T8" fmla="*/ 96 w 96"/>
                <a:gd name="T9" fmla="*/ 0 h 96"/>
                <a:gd name="T10" fmla="*/ 0 60000 65536"/>
                <a:gd name="T11" fmla="*/ 0 60000 65536"/>
                <a:gd name="T12" fmla="*/ 0 60000 65536"/>
                <a:gd name="T13" fmla="*/ 0 60000 65536"/>
                <a:gd name="T14" fmla="*/ 0 60000 65536"/>
                <a:gd name="T15" fmla="*/ 0 w 96"/>
                <a:gd name="T16" fmla="*/ 0 h 96"/>
                <a:gd name="T17" fmla="*/ 96 w 96"/>
                <a:gd name="T18" fmla="*/ 96 h 96"/>
              </a:gdLst>
              <a:ahLst/>
              <a:cxnLst>
                <a:cxn ang="T10">
                  <a:pos x="T0" y="T1"/>
                </a:cxn>
                <a:cxn ang="T11">
                  <a:pos x="T2" y="T3"/>
                </a:cxn>
                <a:cxn ang="T12">
                  <a:pos x="T4" y="T5"/>
                </a:cxn>
                <a:cxn ang="T13">
                  <a:pos x="T6" y="T7"/>
                </a:cxn>
                <a:cxn ang="T14">
                  <a:pos x="T8" y="T9"/>
                </a:cxn>
              </a:cxnLst>
              <a:rect l="T15" t="T16" r="T17" b="T18"/>
              <a:pathLst>
                <a:path w="96" h="96">
                  <a:moveTo>
                    <a:pt x="96" y="0"/>
                  </a:moveTo>
                  <a:lnTo>
                    <a:pt x="0" y="0"/>
                  </a:lnTo>
                  <a:lnTo>
                    <a:pt x="0" y="96"/>
                  </a:lnTo>
                  <a:lnTo>
                    <a:pt x="96" y="96"/>
                  </a:lnTo>
                  <a:lnTo>
                    <a:pt x="96" y="0"/>
                  </a:lnTo>
                  <a:close/>
                </a:path>
              </a:pathLst>
            </a:custGeom>
            <a:solidFill>
              <a:schemeClr val="accent2"/>
            </a:solidFill>
            <a:ln w="9525">
              <a:solidFill>
                <a:schemeClr val="tx1"/>
              </a:solidFill>
              <a:round/>
              <a:headEnd/>
              <a:tailEnd/>
            </a:ln>
          </p:spPr>
          <p:txBody>
            <a:bodyPr/>
            <a:lstStyle/>
            <a:p>
              <a:endParaRPr lang="en-US"/>
            </a:p>
          </p:txBody>
        </p:sp>
      </p:grpSp>
      <p:grpSp>
        <p:nvGrpSpPr>
          <p:cNvPr id="3" name="Group 23"/>
          <p:cNvGrpSpPr>
            <a:grpSpLocks/>
          </p:cNvGrpSpPr>
          <p:nvPr/>
        </p:nvGrpSpPr>
        <p:grpSpPr bwMode="auto">
          <a:xfrm>
            <a:off x="628649" y="3333750"/>
            <a:ext cx="228600" cy="171450"/>
            <a:chOff x="4896" y="2256"/>
            <a:chExt cx="432" cy="816"/>
          </a:xfrm>
        </p:grpSpPr>
        <p:sp>
          <p:nvSpPr>
            <p:cNvPr id="15378" name="Freeform 24"/>
            <p:cNvSpPr>
              <a:spLocks/>
            </p:cNvSpPr>
            <p:nvPr/>
          </p:nvSpPr>
          <p:spPr bwMode="auto">
            <a:xfrm>
              <a:off x="4896" y="2256"/>
              <a:ext cx="432" cy="624"/>
            </a:xfrm>
            <a:custGeom>
              <a:avLst/>
              <a:gdLst>
                <a:gd name="T0" fmla="*/ 0 w 432"/>
                <a:gd name="T1" fmla="*/ 192 h 624"/>
                <a:gd name="T2" fmla="*/ 96 w 432"/>
                <a:gd name="T3" fmla="*/ 0 h 624"/>
                <a:gd name="T4" fmla="*/ 336 w 432"/>
                <a:gd name="T5" fmla="*/ 0 h 624"/>
                <a:gd name="T6" fmla="*/ 432 w 432"/>
                <a:gd name="T7" fmla="*/ 192 h 624"/>
                <a:gd name="T8" fmla="*/ 336 w 432"/>
                <a:gd name="T9" fmla="*/ 384 h 624"/>
                <a:gd name="T10" fmla="*/ 240 w 432"/>
                <a:gd name="T11" fmla="*/ 432 h 624"/>
                <a:gd name="T12" fmla="*/ 240 w 432"/>
                <a:gd name="T13" fmla="*/ 624 h 624"/>
                <a:gd name="T14" fmla="*/ 144 w 432"/>
                <a:gd name="T15" fmla="*/ 624 h 624"/>
                <a:gd name="T16" fmla="*/ 144 w 432"/>
                <a:gd name="T17" fmla="*/ 384 h 624"/>
                <a:gd name="T18" fmla="*/ 288 w 432"/>
                <a:gd name="T19" fmla="*/ 288 h 624"/>
                <a:gd name="T20" fmla="*/ 336 w 432"/>
                <a:gd name="T21" fmla="*/ 192 h 624"/>
                <a:gd name="T22" fmla="*/ 288 w 432"/>
                <a:gd name="T23" fmla="*/ 96 h 624"/>
                <a:gd name="T24" fmla="*/ 144 w 432"/>
                <a:gd name="T25" fmla="*/ 96 h 624"/>
                <a:gd name="T26" fmla="*/ 96 w 432"/>
                <a:gd name="T27" fmla="*/ 240 h 624"/>
                <a:gd name="T28" fmla="*/ 0 w 432"/>
                <a:gd name="T29" fmla="*/ 192 h 62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32"/>
                <a:gd name="T46" fmla="*/ 0 h 624"/>
                <a:gd name="T47" fmla="*/ 432 w 432"/>
                <a:gd name="T48" fmla="*/ 624 h 62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32" h="624">
                  <a:moveTo>
                    <a:pt x="0" y="192"/>
                  </a:moveTo>
                  <a:lnTo>
                    <a:pt x="96" y="0"/>
                  </a:lnTo>
                  <a:lnTo>
                    <a:pt x="336" y="0"/>
                  </a:lnTo>
                  <a:lnTo>
                    <a:pt x="432" y="192"/>
                  </a:lnTo>
                  <a:lnTo>
                    <a:pt x="336" y="384"/>
                  </a:lnTo>
                  <a:lnTo>
                    <a:pt x="240" y="432"/>
                  </a:lnTo>
                  <a:lnTo>
                    <a:pt x="240" y="624"/>
                  </a:lnTo>
                  <a:lnTo>
                    <a:pt x="144" y="624"/>
                  </a:lnTo>
                  <a:lnTo>
                    <a:pt x="144" y="384"/>
                  </a:lnTo>
                  <a:lnTo>
                    <a:pt x="288" y="288"/>
                  </a:lnTo>
                  <a:lnTo>
                    <a:pt x="336" y="192"/>
                  </a:lnTo>
                  <a:lnTo>
                    <a:pt x="288" y="96"/>
                  </a:lnTo>
                  <a:lnTo>
                    <a:pt x="144" y="96"/>
                  </a:lnTo>
                  <a:lnTo>
                    <a:pt x="96" y="240"/>
                  </a:lnTo>
                  <a:lnTo>
                    <a:pt x="0" y="192"/>
                  </a:lnTo>
                  <a:close/>
                </a:path>
              </a:pathLst>
            </a:custGeom>
            <a:solidFill>
              <a:schemeClr val="accent2"/>
            </a:solidFill>
            <a:ln w="9525">
              <a:solidFill>
                <a:schemeClr val="tx1"/>
              </a:solidFill>
              <a:round/>
              <a:headEnd/>
              <a:tailEnd/>
            </a:ln>
          </p:spPr>
          <p:txBody>
            <a:bodyPr/>
            <a:lstStyle/>
            <a:p>
              <a:endParaRPr lang="en-US"/>
            </a:p>
          </p:txBody>
        </p:sp>
        <p:sp>
          <p:nvSpPr>
            <p:cNvPr id="15379" name="Freeform 25"/>
            <p:cNvSpPr>
              <a:spLocks/>
            </p:cNvSpPr>
            <p:nvPr/>
          </p:nvSpPr>
          <p:spPr bwMode="auto">
            <a:xfrm>
              <a:off x="5040" y="2976"/>
              <a:ext cx="96" cy="96"/>
            </a:xfrm>
            <a:custGeom>
              <a:avLst/>
              <a:gdLst>
                <a:gd name="T0" fmla="*/ 96 w 96"/>
                <a:gd name="T1" fmla="*/ 0 h 96"/>
                <a:gd name="T2" fmla="*/ 0 w 96"/>
                <a:gd name="T3" fmla="*/ 0 h 96"/>
                <a:gd name="T4" fmla="*/ 0 w 96"/>
                <a:gd name="T5" fmla="*/ 96 h 96"/>
                <a:gd name="T6" fmla="*/ 96 w 96"/>
                <a:gd name="T7" fmla="*/ 96 h 96"/>
                <a:gd name="T8" fmla="*/ 96 w 96"/>
                <a:gd name="T9" fmla="*/ 0 h 96"/>
                <a:gd name="T10" fmla="*/ 0 60000 65536"/>
                <a:gd name="T11" fmla="*/ 0 60000 65536"/>
                <a:gd name="T12" fmla="*/ 0 60000 65536"/>
                <a:gd name="T13" fmla="*/ 0 60000 65536"/>
                <a:gd name="T14" fmla="*/ 0 60000 65536"/>
                <a:gd name="T15" fmla="*/ 0 w 96"/>
                <a:gd name="T16" fmla="*/ 0 h 96"/>
                <a:gd name="T17" fmla="*/ 96 w 96"/>
                <a:gd name="T18" fmla="*/ 96 h 96"/>
              </a:gdLst>
              <a:ahLst/>
              <a:cxnLst>
                <a:cxn ang="T10">
                  <a:pos x="T0" y="T1"/>
                </a:cxn>
                <a:cxn ang="T11">
                  <a:pos x="T2" y="T3"/>
                </a:cxn>
                <a:cxn ang="T12">
                  <a:pos x="T4" y="T5"/>
                </a:cxn>
                <a:cxn ang="T13">
                  <a:pos x="T6" y="T7"/>
                </a:cxn>
                <a:cxn ang="T14">
                  <a:pos x="T8" y="T9"/>
                </a:cxn>
              </a:cxnLst>
              <a:rect l="T15" t="T16" r="T17" b="T18"/>
              <a:pathLst>
                <a:path w="96" h="96">
                  <a:moveTo>
                    <a:pt x="96" y="0"/>
                  </a:moveTo>
                  <a:lnTo>
                    <a:pt x="0" y="0"/>
                  </a:lnTo>
                  <a:lnTo>
                    <a:pt x="0" y="96"/>
                  </a:lnTo>
                  <a:lnTo>
                    <a:pt x="96" y="96"/>
                  </a:lnTo>
                  <a:lnTo>
                    <a:pt x="96" y="0"/>
                  </a:lnTo>
                  <a:close/>
                </a:path>
              </a:pathLst>
            </a:custGeom>
            <a:solidFill>
              <a:schemeClr val="accent2"/>
            </a:solidFill>
            <a:ln w="9525">
              <a:solidFill>
                <a:schemeClr val="tx1"/>
              </a:solidFill>
              <a:round/>
              <a:headEnd/>
              <a:tailEnd/>
            </a:ln>
          </p:spPr>
          <p:txBody>
            <a:bodyPr/>
            <a:lstStyle/>
            <a:p>
              <a:endParaRPr lang="en-US"/>
            </a:p>
          </p:txBody>
        </p:sp>
      </p:grpSp>
      <p:grpSp>
        <p:nvGrpSpPr>
          <p:cNvPr id="4" name="Group 20"/>
          <p:cNvGrpSpPr>
            <a:grpSpLocks/>
          </p:cNvGrpSpPr>
          <p:nvPr/>
        </p:nvGrpSpPr>
        <p:grpSpPr bwMode="auto">
          <a:xfrm>
            <a:off x="628649" y="2190750"/>
            <a:ext cx="228600" cy="171450"/>
            <a:chOff x="4896" y="2256"/>
            <a:chExt cx="432" cy="816"/>
          </a:xfrm>
        </p:grpSpPr>
        <p:sp>
          <p:nvSpPr>
            <p:cNvPr id="15376" name="Freeform 21"/>
            <p:cNvSpPr>
              <a:spLocks/>
            </p:cNvSpPr>
            <p:nvPr/>
          </p:nvSpPr>
          <p:spPr bwMode="auto">
            <a:xfrm>
              <a:off x="4896" y="2256"/>
              <a:ext cx="432" cy="624"/>
            </a:xfrm>
            <a:custGeom>
              <a:avLst/>
              <a:gdLst>
                <a:gd name="T0" fmla="*/ 0 w 432"/>
                <a:gd name="T1" fmla="*/ 192 h 624"/>
                <a:gd name="T2" fmla="*/ 96 w 432"/>
                <a:gd name="T3" fmla="*/ 0 h 624"/>
                <a:gd name="T4" fmla="*/ 336 w 432"/>
                <a:gd name="T5" fmla="*/ 0 h 624"/>
                <a:gd name="T6" fmla="*/ 432 w 432"/>
                <a:gd name="T7" fmla="*/ 192 h 624"/>
                <a:gd name="T8" fmla="*/ 336 w 432"/>
                <a:gd name="T9" fmla="*/ 384 h 624"/>
                <a:gd name="T10" fmla="*/ 240 w 432"/>
                <a:gd name="T11" fmla="*/ 432 h 624"/>
                <a:gd name="T12" fmla="*/ 240 w 432"/>
                <a:gd name="T13" fmla="*/ 624 h 624"/>
                <a:gd name="T14" fmla="*/ 144 w 432"/>
                <a:gd name="T15" fmla="*/ 624 h 624"/>
                <a:gd name="T16" fmla="*/ 144 w 432"/>
                <a:gd name="T17" fmla="*/ 384 h 624"/>
                <a:gd name="T18" fmla="*/ 288 w 432"/>
                <a:gd name="T19" fmla="*/ 288 h 624"/>
                <a:gd name="T20" fmla="*/ 336 w 432"/>
                <a:gd name="T21" fmla="*/ 192 h 624"/>
                <a:gd name="T22" fmla="*/ 288 w 432"/>
                <a:gd name="T23" fmla="*/ 96 h 624"/>
                <a:gd name="T24" fmla="*/ 144 w 432"/>
                <a:gd name="T25" fmla="*/ 96 h 624"/>
                <a:gd name="T26" fmla="*/ 96 w 432"/>
                <a:gd name="T27" fmla="*/ 240 h 624"/>
                <a:gd name="T28" fmla="*/ 0 w 432"/>
                <a:gd name="T29" fmla="*/ 192 h 62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32"/>
                <a:gd name="T46" fmla="*/ 0 h 624"/>
                <a:gd name="T47" fmla="*/ 432 w 432"/>
                <a:gd name="T48" fmla="*/ 624 h 62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32" h="624">
                  <a:moveTo>
                    <a:pt x="0" y="192"/>
                  </a:moveTo>
                  <a:lnTo>
                    <a:pt x="96" y="0"/>
                  </a:lnTo>
                  <a:lnTo>
                    <a:pt x="336" y="0"/>
                  </a:lnTo>
                  <a:lnTo>
                    <a:pt x="432" y="192"/>
                  </a:lnTo>
                  <a:lnTo>
                    <a:pt x="336" y="384"/>
                  </a:lnTo>
                  <a:lnTo>
                    <a:pt x="240" y="432"/>
                  </a:lnTo>
                  <a:lnTo>
                    <a:pt x="240" y="624"/>
                  </a:lnTo>
                  <a:lnTo>
                    <a:pt x="144" y="624"/>
                  </a:lnTo>
                  <a:lnTo>
                    <a:pt x="144" y="384"/>
                  </a:lnTo>
                  <a:lnTo>
                    <a:pt x="288" y="288"/>
                  </a:lnTo>
                  <a:lnTo>
                    <a:pt x="336" y="192"/>
                  </a:lnTo>
                  <a:lnTo>
                    <a:pt x="288" y="96"/>
                  </a:lnTo>
                  <a:lnTo>
                    <a:pt x="144" y="96"/>
                  </a:lnTo>
                  <a:lnTo>
                    <a:pt x="96" y="240"/>
                  </a:lnTo>
                  <a:lnTo>
                    <a:pt x="0" y="192"/>
                  </a:lnTo>
                  <a:close/>
                </a:path>
              </a:pathLst>
            </a:custGeom>
            <a:solidFill>
              <a:schemeClr val="accent2"/>
            </a:solidFill>
            <a:ln w="9525">
              <a:solidFill>
                <a:schemeClr val="tx1"/>
              </a:solidFill>
              <a:round/>
              <a:headEnd/>
              <a:tailEnd/>
            </a:ln>
          </p:spPr>
          <p:txBody>
            <a:bodyPr/>
            <a:lstStyle/>
            <a:p>
              <a:endParaRPr lang="en-US"/>
            </a:p>
          </p:txBody>
        </p:sp>
        <p:sp>
          <p:nvSpPr>
            <p:cNvPr id="15377" name="Freeform 22"/>
            <p:cNvSpPr>
              <a:spLocks/>
            </p:cNvSpPr>
            <p:nvPr/>
          </p:nvSpPr>
          <p:spPr bwMode="auto">
            <a:xfrm>
              <a:off x="5040" y="2976"/>
              <a:ext cx="96" cy="96"/>
            </a:xfrm>
            <a:custGeom>
              <a:avLst/>
              <a:gdLst>
                <a:gd name="T0" fmla="*/ 96 w 96"/>
                <a:gd name="T1" fmla="*/ 0 h 96"/>
                <a:gd name="T2" fmla="*/ 0 w 96"/>
                <a:gd name="T3" fmla="*/ 0 h 96"/>
                <a:gd name="T4" fmla="*/ 0 w 96"/>
                <a:gd name="T5" fmla="*/ 96 h 96"/>
                <a:gd name="T6" fmla="*/ 96 w 96"/>
                <a:gd name="T7" fmla="*/ 96 h 96"/>
                <a:gd name="T8" fmla="*/ 96 w 96"/>
                <a:gd name="T9" fmla="*/ 0 h 96"/>
                <a:gd name="T10" fmla="*/ 0 60000 65536"/>
                <a:gd name="T11" fmla="*/ 0 60000 65536"/>
                <a:gd name="T12" fmla="*/ 0 60000 65536"/>
                <a:gd name="T13" fmla="*/ 0 60000 65536"/>
                <a:gd name="T14" fmla="*/ 0 60000 65536"/>
                <a:gd name="T15" fmla="*/ 0 w 96"/>
                <a:gd name="T16" fmla="*/ 0 h 96"/>
                <a:gd name="T17" fmla="*/ 96 w 96"/>
                <a:gd name="T18" fmla="*/ 96 h 96"/>
              </a:gdLst>
              <a:ahLst/>
              <a:cxnLst>
                <a:cxn ang="T10">
                  <a:pos x="T0" y="T1"/>
                </a:cxn>
                <a:cxn ang="T11">
                  <a:pos x="T2" y="T3"/>
                </a:cxn>
                <a:cxn ang="T12">
                  <a:pos x="T4" y="T5"/>
                </a:cxn>
                <a:cxn ang="T13">
                  <a:pos x="T6" y="T7"/>
                </a:cxn>
                <a:cxn ang="T14">
                  <a:pos x="T8" y="T9"/>
                </a:cxn>
              </a:cxnLst>
              <a:rect l="T15" t="T16" r="T17" b="T18"/>
              <a:pathLst>
                <a:path w="96" h="96">
                  <a:moveTo>
                    <a:pt x="96" y="0"/>
                  </a:moveTo>
                  <a:lnTo>
                    <a:pt x="0" y="0"/>
                  </a:lnTo>
                  <a:lnTo>
                    <a:pt x="0" y="96"/>
                  </a:lnTo>
                  <a:lnTo>
                    <a:pt x="96" y="96"/>
                  </a:lnTo>
                  <a:lnTo>
                    <a:pt x="96" y="0"/>
                  </a:lnTo>
                  <a:close/>
                </a:path>
              </a:pathLst>
            </a:custGeom>
            <a:solidFill>
              <a:schemeClr val="accent2"/>
            </a:solidFill>
            <a:ln w="9525">
              <a:solidFill>
                <a:schemeClr val="tx1"/>
              </a:solidFill>
              <a:round/>
              <a:headEnd/>
              <a:tailEnd/>
            </a:ln>
          </p:spPr>
          <p:txBody>
            <a:bodyPr/>
            <a:lstStyle/>
            <a:p>
              <a:endParaRPr lang="en-US"/>
            </a:p>
          </p:txBody>
        </p:sp>
      </p:grpSp>
      <p:sp>
        <p:nvSpPr>
          <p:cNvPr id="21" name="Freeform 10"/>
          <p:cNvSpPr>
            <a:spLocks/>
          </p:cNvSpPr>
          <p:nvPr/>
        </p:nvSpPr>
        <p:spPr bwMode="auto">
          <a:xfrm>
            <a:off x="619125" y="3562350"/>
            <a:ext cx="238125" cy="171450"/>
          </a:xfrm>
          <a:custGeom>
            <a:avLst/>
            <a:gdLst>
              <a:gd name="T0" fmla="*/ 2147483647 w 248"/>
              <a:gd name="T1" fmla="*/ 2147483647 h 144"/>
              <a:gd name="T2" fmla="*/ 2147483647 w 248"/>
              <a:gd name="T3" fmla="*/ 0 h 144"/>
              <a:gd name="T4" fmla="*/ 2147483647 w 248"/>
              <a:gd name="T5" fmla="*/ 2147483647 h 144"/>
              <a:gd name="T6" fmla="*/ 0 w 248"/>
              <a:gd name="T7" fmla="*/ 2147483647 h 144"/>
              <a:gd name="T8" fmla="*/ 2147483647 w 248"/>
              <a:gd name="T9" fmla="*/ 2147483647 h 144"/>
              <a:gd name="T10" fmla="*/ 0 60000 65536"/>
              <a:gd name="T11" fmla="*/ 0 60000 65536"/>
              <a:gd name="T12" fmla="*/ 0 60000 65536"/>
              <a:gd name="T13" fmla="*/ 0 60000 65536"/>
              <a:gd name="T14" fmla="*/ 0 60000 65536"/>
              <a:gd name="T15" fmla="*/ 0 w 248"/>
              <a:gd name="T16" fmla="*/ 0 h 144"/>
              <a:gd name="T17" fmla="*/ 248 w 248"/>
              <a:gd name="T18" fmla="*/ 144 h 144"/>
            </a:gdLst>
            <a:ahLst/>
            <a:cxnLst>
              <a:cxn ang="T10">
                <a:pos x="T0" y="T1"/>
              </a:cxn>
              <a:cxn ang="T11">
                <a:pos x="T2" y="T3"/>
              </a:cxn>
              <a:cxn ang="T12">
                <a:pos x="T4" y="T5"/>
              </a:cxn>
              <a:cxn ang="T13">
                <a:pos x="T6" y="T7"/>
              </a:cxn>
              <a:cxn ang="T14">
                <a:pos x="T8" y="T9"/>
              </a:cxn>
            </a:cxnLst>
            <a:rect l="T15" t="T16" r="T17" b="T18"/>
            <a:pathLst>
              <a:path w="248" h="144">
                <a:moveTo>
                  <a:pt x="77" y="144"/>
                </a:moveTo>
                <a:lnTo>
                  <a:pt x="248" y="0"/>
                </a:lnTo>
                <a:lnTo>
                  <a:pt x="86" y="94"/>
                </a:lnTo>
                <a:lnTo>
                  <a:pt x="0" y="51"/>
                </a:lnTo>
                <a:lnTo>
                  <a:pt x="77" y="144"/>
                </a:lnTo>
                <a:close/>
              </a:path>
            </a:pathLst>
          </a:custGeom>
          <a:solidFill>
            <a:srgbClr val="008000"/>
          </a:solidFill>
          <a:ln w="9525">
            <a:solidFill>
              <a:schemeClr val="tx1"/>
            </a:solidFill>
            <a:round/>
            <a:headEnd/>
            <a:tailEnd/>
          </a:ln>
        </p:spPr>
        <p:txBody>
          <a:bodyPr lIns="68579" tIns="34289" rIns="68579" bIns="34289"/>
          <a:lstStyle/>
          <a:p>
            <a:endParaRPr lang="en-US"/>
          </a:p>
        </p:txBody>
      </p:sp>
      <p:sp>
        <p:nvSpPr>
          <p:cNvPr id="22" name="Freeform 4"/>
          <p:cNvSpPr>
            <a:spLocks/>
          </p:cNvSpPr>
          <p:nvPr/>
        </p:nvSpPr>
        <p:spPr bwMode="auto">
          <a:xfrm>
            <a:off x="619125" y="1733550"/>
            <a:ext cx="238125" cy="171450"/>
          </a:xfrm>
          <a:custGeom>
            <a:avLst/>
            <a:gdLst>
              <a:gd name="T0" fmla="*/ 2147483647 w 248"/>
              <a:gd name="T1" fmla="*/ 2147483647 h 144"/>
              <a:gd name="T2" fmla="*/ 2147483647 w 248"/>
              <a:gd name="T3" fmla="*/ 0 h 144"/>
              <a:gd name="T4" fmla="*/ 2147483647 w 248"/>
              <a:gd name="T5" fmla="*/ 2147483647 h 144"/>
              <a:gd name="T6" fmla="*/ 0 w 248"/>
              <a:gd name="T7" fmla="*/ 2147483647 h 144"/>
              <a:gd name="T8" fmla="*/ 2147483647 w 248"/>
              <a:gd name="T9" fmla="*/ 2147483647 h 144"/>
              <a:gd name="T10" fmla="*/ 0 60000 65536"/>
              <a:gd name="T11" fmla="*/ 0 60000 65536"/>
              <a:gd name="T12" fmla="*/ 0 60000 65536"/>
              <a:gd name="T13" fmla="*/ 0 60000 65536"/>
              <a:gd name="T14" fmla="*/ 0 60000 65536"/>
              <a:gd name="T15" fmla="*/ 0 w 248"/>
              <a:gd name="T16" fmla="*/ 0 h 144"/>
              <a:gd name="T17" fmla="*/ 248 w 248"/>
              <a:gd name="T18" fmla="*/ 144 h 144"/>
            </a:gdLst>
            <a:ahLst/>
            <a:cxnLst>
              <a:cxn ang="T10">
                <a:pos x="T0" y="T1"/>
              </a:cxn>
              <a:cxn ang="T11">
                <a:pos x="T2" y="T3"/>
              </a:cxn>
              <a:cxn ang="T12">
                <a:pos x="T4" y="T5"/>
              </a:cxn>
              <a:cxn ang="T13">
                <a:pos x="T6" y="T7"/>
              </a:cxn>
              <a:cxn ang="T14">
                <a:pos x="T8" y="T9"/>
              </a:cxn>
            </a:cxnLst>
            <a:rect l="T15" t="T16" r="T17" b="T18"/>
            <a:pathLst>
              <a:path w="248" h="144">
                <a:moveTo>
                  <a:pt x="77" y="144"/>
                </a:moveTo>
                <a:lnTo>
                  <a:pt x="248" y="0"/>
                </a:lnTo>
                <a:lnTo>
                  <a:pt x="86" y="94"/>
                </a:lnTo>
                <a:lnTo>
                  <a:pt x="0" y="51"/>
                </a:lnTo>
                <a:lnTo>
                  <a:pt x="77" y="144"/>
                </a:lnTo>
                <a:close/>
              </a:path>
            </a:pathLst>
          </a:custGeom>
          <a:solidFill>
            <a:srgbClr val="008000"/>
          </a:solidFill>
          <a:ln w="9525">
            <a:solidFill>
              <a:schemeClr val="tx1"/>
            </a:solidFill>
            <a:round/>
            <a:headEnd/>
            <a:tailEnd/>
          </a:ln>
        </p:spPr>
        <p:txBody>
          <a:bodyPr lIns="68579" tIns="34289" rIns="68579" bIns="34289"/>
          <a:lstStyle/>
          <a:p>
            <a:endParaRPr lang="en-US"/>
          </a:p>
        </p:txBody>
      </p:sp>
      <p:pic>
        <p:nvPicPr>
          <p:cNvPr id="24" name="Resim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38800" y="1159438"/>
            <a:ext cx="2739513" cy="1828800"/>
          </a:xfrm>
          <a:prstGeom prst="rect">
            <a:avLst/>
          </a:prstGeom>
        </p:spPr>
      </p:pic>
    </p:spTree>
    <p:extLst>
      <p:ext uri="{BB962C8B-B14F-4D97-AF65-F5344CB8AC3E}">
        <p14:creationId xmlns:p14="http://schemas.microsoft.com/office/powerpoint/2010/main" val="470845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169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4170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4169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4169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4170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41699">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41699">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4170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41699">
                                            <p:txEl>
                                              <p:pRg st="7" end="7"/>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4170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41699">
                                            <p:txEl>
                                              <p:pRg st="8" end="8"/>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541699">
                                            <p:txEl>
                                              <p:pRg st="9" end="9"/>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541710"/>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541699">
                                            <p:txEl>
                                              <p:pRg st="10" end="10"/>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3"/>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541699">
                                            <p:txEl>
                                              <p:pRg st="11" end="11"/>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1"/>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541699">
                                            <p:txEl>
                                              <p:pRg st="12" end="12"/>
                                            </p:txEl>
                                          </p:spTgt>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541706"/>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541699">
                                            <p:txEl>
                                              <p:pRg st="13" end="13"/>
                                            </p:txEl>
                                          </p:spTgt>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5417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1700" grpId="0" animBg="1"/>
      <p:bldP spid="541704" grpId="0" animBg="1"/>
      <p:bldP spid="541705" grpId="0" animBg="1"/>
      <p:bldP spid="541706" grpId="0" animBg="1"/>
      <p:bldP spid="541709" grpId="0" animBg="1"/>
      <p:bldP spid="541710" grpId="0" animBg="1"/>
      <p:bldP spid="541712" grpId="0" animBg="1"/>
      <p:bldP spid="21" grpId="0" animBg="1"/>
      <p:bldP spid="2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tr-TR" altLang="en-US" smtClean="0">
                <a:ea typeface="ＭＳ Ｐゴシック" panose="020B0600070205080204" pitchFamily="34" charset="-128"/>
              </a:rPr>
              <a:t>Lecturer</a:t>
            </a:r>
            <a:endParaRPr lang="en-US" altLang="en-US" smtClean="0">
              <a:ea typeface="ＭＳ Ｐゴシック" panose="020B0600070205080204" pitchFamily="34" charset="-128"/>
            </a:endParaRPr>
          </a:p>
        </p:txBody>
      </p:sp>
      <p:sp>
        <p:nvSpPr>
          <p:cNvPr id="7171" name="Rectangle 3"/>
          <p:cNvSpPr>
            <a:spLocks noGrp="1" noChangeArrowheads="1"/>
          </p:cNvSpPr>
          <p:nvPr>
            <p:ph idx="1"/>
          </p:nvPr>
        </p:nvSpPr>
        <p:spPr>
          <a:xfrm>
            <a:off x="1485900" y="1200150"/>
            <a:ext cx="6172200" cy="3829050"/>
          </a:xfrm>
        </p:spPr>
        <p:txBody>
          <a:bodyPr/>
          <a:lstStyle/>
          <a:p>
            <a:pPr eaLnBrk="1" hangingPunct="1"/>
            <a:r>
              <a:rPr lang="en-US" altLang="en-US" smtClean="0">
                <a:ea typeface="ＭＳ Ｐゴシック" panose="020B0600070205080204" pitchFamily="34" charset="-128"/>
              </a:rPr>
              <a:t>Instructor: </a:t>
            </a:r>
            <a:r>
              <a:rPr lang="tr-TR" altLang="en-US" smtClean="0">
                <a:solidFill>
                  <a:schemeClr val="hlink"/>
                </a:solidFill>
                <a:ea typeface="ＭＳ Ｐゴシック" panose="020B0600070205080204" pitchFamily="34" charset="-128"/>
              </a:rPr>
              <a:t>Assoc. Prof Dr. Mehmet S Güzel </a:t>
            </a:r>
            <a:endParaRPr lang="en-US" altLang="en-US" smtClean="0">
              <a:solidFill>
                <a:schemeClr val="hlink"/>
              </a:solidFill>
              <a:ea typeface="ＭＳ Ｐゴシック" panose="020B0600070205080204" pitchFamily="34" charset="-128"/>
            </a:endParaRPr>
          </a:p>
          <a:p>
            <a:pPr lvl="1" eaLnBrk="1" hangingPunct="1"/>
            <a:r>
              <a:rPr lang="en-US" altLang="en-US" smtClean="0">
                <a:ea typeface="ＭＳ Ｐゴシック" panose="020B0600070205080204" pitchFamily="34" charset="-128"/>
              </a:rPr>
              <a:t>Office hours: Tuesday, </a:t>
            </a:r>
            <a:r>
              <a:rPr lang="tr-TR" altLang="en-US" smtClean="0">
                <a:ea typeface="ＭＳ Ｐゴシック" panose="020B0600070205080204" pitchFamily="34" charset="-128"/>
              </a:rPr>
              <a:t>1</a:t>
            </a:r>
            <a:r>
              <a:rPr lang="en-US" altLang="en-US" smtClean="0">
                <a:ea typeface="ＭＳ Ｐゴシック" panose="020B0600070205080204" pitchFamily="34" charset="-128"/>
              </a:rPr>
              <a:t>:30-</a:t>
            </a:r>
            <a:r>
              <a:rPr lang="tr-TR" altLang="en-US" smtClean="0">
                <a:ea typeface="ＭＳ Ｐゴシック" panose="020B0600070205080204" pitchFamily="34" charset="-128"/>
              </a:rPr>
              <a:t>2</a:t>
            </a:r>
            <a:r>
              <a:rPr lang="en-US" altLang="en-US" smtClean="0">
                <a:ea typeface="ＭＳ Ｐゴシック" panose="020B0600070205080204" pitchFamily="34" charset="-128"/>
              </a:rPr>
              <a:t>:30pm </a:t>
            </a:r>
          </a:p>
          <a:p>
            <a:pPr lvl="1" eaLnBrk="1" hangingPunct="1"/>
            <a:r>
              <a:rPr lang="en-US" altLang="en-US" smtClean="0">
                <a:ea typeface="ＭＳ Ｐゴシック" panose="020B0600070205080204" pitchFamily="34" charset="-128"/>
              </a:rPr>
              <a:t>Open door policy – don’t hesitate to stop by!</a:t>
            </a:r>
          </a:p>
          <a:p>
            <a:pPr eaLnBrk="1" hangingPunct="1"/>
            <a:r>
              <a:rPr lang="en-US" altLang="en-US" smtClean="0">
                <a:ea typeface="ＭＳ Ｐゴシック" panose="020B0600070205080204" pitchFamily="34" charset="-128"/>
              </a:rPr>
              <a:t>Watch the course website</a:t>
            </a:r>
          </a:p>
          <a:p>
            <a:pPr lvl="1" eaLnBrk="1" hangingPunct="1"/>
            <a:r>
              <a:rPr lang="en-US" altLang="en-US" smtClean="0">
                <a:ea typeface="ＭＳ Ｐゴシック" panose="020B0600070205080204" pitchFamily="34" charset="-128"/>
              </a:rPr>
              <a:t>Assignments,</a:t>
            </a:r>
            <a:r>
              <a:rPr lang="tr-TR" altLang="en-US" smtClean="0">
                <a:ea typeface="ＭＳ Ｐゴシック" panose="020B0600070205080204" pitchFamily="34" charset="-128"/>
              </a:rPr>
              <a:t> lab tutorials, </a:t>
            </a:r>
            <a:r>
              <a:rPr lang="en-US" altLang="en-US" smtClean="0">
                <a:ea typeface="ＭＳ Ｐゴシック" panose="020B0600070205080204" pitchFamily="34" charset="-128"/>
              </a:rPr>
              <a:t> lecture notes</a:t>
            </a:r>
          </a:p>
        </p:txBody>
      </p:sp>
      <p:sp>
        <p:nvSpPr>
          <p:cNvPr id="717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75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557213" indent="-214313">
              <a:spcBef>
                <a:spcPts val="75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2pPr>
            <a:lvl3pPr marL="857250" indent="-171450">
              <a:spcBef>
                <a:spcPts val="750"/>
              </a:spcBef>
              <a:buClr>
                <a:schemeClr val="accent1"/>
              </a:buClr>
              <a:buSzPct val="80000"/>
              <a:buFont typeface="Wingdings 3" panose="05040102010807070707" pitchFamily="18" charset="2"/>
              <a:buChar char=""/>
              <a:defRPr sz="1050">
                <a:solidFill>
                  <a:srgbClr val="404040"/>
                </a:solidFill>
                <a:latin typeface="Trebuchet MS" panose="020B0603020202020204" pitchFamily="34" charset="0"/>
              </a:defRPr>
            </a:lvl3pPr>
            <a:lvl4pPr marL="1200150" indent="-171450">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4pPr>
            <a:lvl5pPr marL="1543050" indent="-171450">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5pPr>
            <a:lvl6pPr marL="1885950" indent="-17145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6pPr>
            <a:lvl7pPr marL="2228850" indent="-17145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7pPr>
            <a:lvl8pPr marL="2571750" indent="-17145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8pPr>
            <a:lvl9pPr marL="2914650" indent="-17145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9pPr>
          </a:lstStyle>
          <a:p>
            <a:pPr eaLnBrk="1" hangingPunct="1">
              <a:spcBef>
                <a:spcPct val="20000"/>
              </a:spcBef>
              <a:buClr>
                <a:schemeClr val="accent2"/>
              </a:buClr>
              <a:buSzTx/>
              <a:buFontTx/>
              <a:buChar char="•"/>
            </a:pPr>
            <a:r>
              <a:rPr lang="en-US" altLang="en-US" sz="900">
                <a:solidFill>
                  <a:schemeClr val="bg2"/>
                </a:solidFill>
                <a:latin typeface="Arial" panose="020B0604020202020204" pitchFamily="34" charset="0"/>
              </a:rPr>
              <a:t>slide </a:t>
            </a:r>
            <a:fld id="{DD1FAF00-B09D-4A9B-921E-9E64A11DDA64}" type="slidenum">
              <a:rPr lang="en-US" altLang="en-US" sz="900">
                <a:solidFill>
                  <a:schemeClr val="bg2"/>
                </a:solidFill>
                <a:latin typeface="Arial" panose="020B0604020202020204" pitchFamily="34" charset="0"/>
              </a:rPr>
              <a:pPr eaLnBrk="1" hangingPunct="1">
                <a:spcBef>
                  <a:spcPct val="20000"/>
                </a:spcBef>
                <a:buClr>
                  <a:schemeClr val="accent2"/>
                </a:buClr>
                <a:buSzTx/>
                <a:buFontTx/>
                <a:buChar char="•"/>
              </a:pPr>
              <a:t>2</a:t>
            </a:fld>
            <a:endParaRPr lang="en-US" altLang="en-US" sz="900">
              <a:solidFill>
                <a:schemeClr val="bg2"/>
              </a:solidFill>
              <a:latin typeface="Arial" panose="020B0604020202020204" pitchFamily="34" charset="0"/>
            </a:endParaRPr>
          </a:p>
        </p:txBody>
      </p:sp>
    </p:spTree>
    <p:extLst>
      <p:ext uri="{BB962C8B-B14F-4D97-AF65-F5344CB8AC3E}">
        <p14:creationId xmlns:p14="http://schemas.microsoft.com/office/powerpoint/2010/main" val="4987368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dirty="0" smtClean="0"/>
              <a:t>Textbook</a:t>
            </a:r>
          </a:p>
        </p:txBody>
      </p:sp>
      <p:sp>
        <p:nvSpPr>
          <p:cNvPr id="8195" name="Rectangle 3"/>
          <p:cNvSpPr>
            <a:spLocks noGrp="1" noChangeArrowheads="1"/>
          </p:cNvSpPr>
          <p:nvPr>
            <p:ph idx="1"/>
          </p:nvPr>
        </p:nvSpPr>
        <p:spPr>
          <a:xfrm>
            <a:off x="2514600" y="1047750"/>
            <a:ext cx="4267200" cy="3394472"/>
          </a:xfrm>
        </p:spPr>
        <p:txBody>
          <a:bodyPr>
            <a:normAutofit fontScale="85000" lnSpcReduction="20000"/>
          </a:bodyPr>
          <a:lstStyle/>
          <a:p>
            <a:pPr lvl="1" eaLnBrk="1" hangingPunct="1">
              <a:lnSpc>
                <a:spcPct val="80000"/>
              </a:lnSpc>
            </a:pPr>
            <a:r>
              <a:rPr lang="en-US" sz="1400" dirty="0" smtClean="0"/>
              <a:t>Russell </a:t>
            </a:r>
            <a:r>
              <a:rPr lang="en-US" sz="1400" dirty="0"/>
              <a:t>&amp; </a:t>
            </a:r>
            <a:r>
              <a:rPr lang="en-US" sz="1400" dirty="0" err="1"/>
              <a:t>Norvig</a:t>
            </a:r>
            <a:r>
              <a:rPr lang="en-US" sz="1400" dirty="0"/>
              <a:t>, AI: A Modern Approach, 3</a:t>
            </a:r>
            <a:r>
              <a:rPr lang="en-US" sz="1400" baseline="30000" dirty="0"/>
              <a:t>rd</a:t>
            </a:r>
            <a:r>
              <a:rPr lang="en-US" sz="1400" dirty="0"/>
              <a:t> Ed</a:t>
            </a:r>
            <a:r>
              <a:rPr lang="en-US" sz="1400" dirty="0" smtClean="0"/>
              <a:t>.</a:t>
            </a:r>
          </a:p>
          <a:p>
            <a:pPr lvl="1" eaLnBrk="1" hangingPunct="1">
              <a:lnSpc>
                <a:spcPct val="80000"/>
              </a:lnSpc>
            </a:pPr>
            <a:endParaRPr lang="en-US" sz="1400" dirty="0"/>
          </a:p>
          <a:p>
            <a:pPr lvl="1" eaLnBrk="1" hangingPunct="1">
              <a:lnSpc>
                <a:spcPct val="80000"/>
              </a:lnSpc>
            </a:pPr>
            <a:endParaRPr lang="en-US" sz="1400" dirty="0" smtClean="0"/>
          </a:p>
          <a:p>
            <a:pPr lvl="1" eaLnBrk="1" hangingPunct="1">
              <a:lnSpc>
                <a:spcPct val="80000"/>
              </a:lnSpc>
            </a:pPr>
            <a:endParaRPr lang="en-US" sz="1400" dirty="0"/>
          </a:p>
          <a:p>
            <a:pPr lvl="1" eaLnBrk="1" hangingPunct="1">
              <a:lnSpc>
                <a:spcPct val="80000"/>
              </a:lnSpc>
            </a:pPr>
            <a:endParaRPr lang="en-US" sz="1400" dirty="0" smtClean="0"/>
          </a:p>
          <a:p>
            <a:pPr lvl="1" eaLnBrk="1" hangingPunct="1">
              <a:lnSpc>
                <a:spcPct val="80000"/>
              </a:lnSpc>
            </a:pPr>
            <a:endParaRPr lang="en-US" sz="1400" dirty="0"/>
          </a:p>
          <a:p>
            <a:pPr lvl="1" eaLnBrk="1" hangingPunct="1">
              <a:lnSpc>
                <a:spcPct val="80000"/>
              </a:lnSpc>
            </a:pPr>
            <a:endParaRPr lang="en-US" sz="1400" dirty="0" smtClean="0"/>
          </a:p>
          <a:p>
            <a:pPr lvl="1" eaLnBrk="1" hangingPunct="1">
              <a:lnSpc>
                <a:spcPct val="80000"/>
              </a:lnSpc>
            </a:pPr>
            <a:endParaRPr lang="en-US" sz="1400" dirty="0"/>
          </a:p>
          <a:p>
            <a:pPr lvl="1" eaLnBrk="1" hangingPunct="1">
              <a:lnSpc>
                <a:spcPct val="80000"/>
              </a:lnSpc>
            </a:pPr>
            <a:endParaRPr lang="en-US" sz="1400" dirty="0" smtClean="0"/>
          </a:p>
          <a:p>
            <a:pPr lvl="1" eaLnBrk="1" hangingPunct="1">
              <a:lnSpc>
                <a:spcPct val="80000"/>
              </a:lnSpc>
            </a:pPr>
            <a:endParaRPr lang="en-US" sz="1400" dirty="0"/>
          </a:p>
          <a:p>
            <a:pPr lvl="1" eaLnBrk="1" hangingPunct="1">
              <a:lnSpc>
                <a:spcPct val="80000"/>
              </a:lnSpc>
            </a:pPr>
            <a:endParaRPr lang="en-US" sz="1400" dirty="0" smtClean="0"/>
          </a:p>
          <a:p>
            <a:pPr lvl="1" eaLnBrk="1" hangingPunct="1">
              <a:lnSpc>
                <a:spcPct val="80000"/>
              </a:lnSpc>
            </a:pPr>
            <a:endParaRPr lang="en-US" sz="1400" dirty="0"/>
          </a:p>
          <a:p>
            <a:pPr lvl="1" eaLnBrk="1" hangingPunct="1">
              <a:lnSpc>
                <a:spcPct val="80000"/>
              </a:lnSpc>
            </a:pPr>
            <a:endParaRPr lang="en-US" sz="1400" dirty="0" smtClean="0"/>
          </a:p>
          <a:p>
            <a:pPr lvl="1" eaLnBrk="1" hangingPunct="1">
              <a:lnSpc>
                <a:spcPct val="80000"/>
              </a:lnSpc>
            </a:pPr>
            <a:r>
              <a:rPr lang="en-US" sz="1400" dirty="0" smtClean="0"/>
              <a:t>Warning: Not a course textbook, so our presentation does not necessarily follow the presentation in the book.</a:t>
            </a:r>
            <a:endParaRPr lang="en-US" sz="1400" dirty="0"/>
          </a:p>
          <a:p>
            <a:pPr eaLnBrk="1" hangingPunct="1">
              <a:lnSpc>
                <a:spcPct val="80000"/>
              </a:lnSpc>
            </a:pPr>
            <a:endParaRPr lang="en-US" sz="1600" dirty="0" smtClean="0"/>
          </a:p>
          <a:p>
            <a:pPr eaLnBrk="1" hangingPunct="1">
              <a:lnSpc>
                <a:spcPct val="80000"/>
              </a:lnSpc>
              <a:buFont typeface="Wingdings" pitchFamily="2" charset="2"/>
              <a:buNone/>
            </a:pPr>
            <a:endParaRPr lang="en-US" sz="1600" dirty="0" smtClean="0"/>
          </a:p>
        </p:txBody>
      </p:sp>
      <p:pic>
        <p:nvPicPr>
          <p:cNvPr id="8196" name="Picture 9" descr="http://aima.cs.berkeley.edu/cover2.jpg"/>
          <p:cNvPicPr>
            <a:picLocks noChangeAspect="1" noChangeArrowheads="1"/>
          </p:cNvPicPr>
          <p:nvPr/>
        </p:nvPicPr>
        <p:blipFill>
          <a:blip r:embed="rId2" cstate="print"/>
          <a:srcRect/>
          <a:stretch>
            <a:fillRect/>
          </a:stretch>
        </p:blipFill>
        <p:spPr bwMode="auto">
          <a:xfrm>
            <a:off x="3810000" y="1504950"/>
            <a:ext cx="1460658" cy="1893599"/>
          </a:xfrm>
          <a:prstGeom prst="rect">
            <a:avLst/>
          </a:prstGeom>
          <a:noFill/>
          <a:ln w="9525">
            <a:noFill/>
            <a:miter lim="800000"/>
            <a:headEnd/>
            <a:tailEnd/>
          </a:ln>
        </p:spPr>
      </p:pic>
    </p:spTree>
    <p:extLst>
      <p:ext uri="{BB962C8B-B14F-4D97-AF65-F5344CB8AC3E}">
        <p14:creationId xmlns:p14="http://schemas.microsoft.com/office/powerpoint/2010/main" val="6964720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mtClean="0">
                <a:solidFill>
                  <a:schemeClr val="tx1"/>
                </a:solidFill>
              </a:rPr>
              <a:t>Today</a:t>
            </a:r>
          </a:p>
        </p:txBody>
      </p:sp>
      <p:sp>
        <p:nvSpPr>
          <p:cNvPr id="9219" name="Rectangle 3"/>
          <p:cNvSpPr>
            <a:spLocks noGrp="1" noChangeArrowheads="1"/>
          </p:cNvSpPr>
          <p:nvPr>
            <p:ph idx="1"/>
          </p:nvPr>
        </p:nvSpPr>
        <p:spPr>
          <a:xfrm>
            <a:off x="838200" y="1371601"/>
            <a:ext cx="5257800" cy="3394472"/>
          </a:xfrm>
        </p:spPr>
        <p:txBody>
          <a:bodyPr/>
          <a:lstStyle/>
          <a:p>
            <a:pPr eaLnBrk="1" hangingPunct="1"/>
            <a:endParaRPr lang="en-US" sz="600" dirty="0" smtClean="0"/>
          </a:p>
          <a:p>
            <a:pPr eaLnBrk="1" hangingPunct="1"/>
            <a:r>
              <a:rPr lang="en-US" dirty="0" smtClean="0"/>
              <a:t>What is artificial intelligence?</a:t>
            </a:r>
          </a:p>
          <a:p>
            <a:pPr eaLnBrk="1" hangingPunct="1"/>
            <a:endParaRPr lang="en-US" dirty="0" smtClean="0"/>
          </a:p>
          <a:p>
            <a:pPr eaLnBrk="1" hangingPunct="1"/>
            <a:r>
              <a:rPr lang="en-US" dirty="0" smtClean="0"/>
              <a:t>What can AI do?</a:t>
            </a:r>
          </a:p>
          <a:p>
            <a:pPr eaLnBrk="1" hangingPunct="1"/>
            <a:endParaRPr lang="en-US" dirty="0" smtClean="0"/>
          </a:p>
          <a:p>
            <a:pPr eaLnBrk="1" hangingPunct="1"/>
            <a:r>
              <a:rPr lang="en-US" dirty="0" smtClean="0"/>
              <a:t>What is this course?</a:t>
            </a: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15000" y="1047750"/>
            <a:ext cx="1643930" cy="2800350"/>
          </a:xfrm>
          <a:prstGeom prst="rect">
            <a:avLst/>
          </a:prstGeom>
        </p:spPr>
      </p:pic>
    </p:spTree>
    <p:extLst>
      <p:ext uri="{BB962C8B-B14F-4D97-AF65-F5344CB8AC3E}">
        <p14:creationId xmlns:p14="http://schemas.microsoft.com/office/powerpoint/2010/main" val="34589152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dirty="0" smtClean="0">
                <a:solidFill>
                  <a:schemeClr val="tx1"/>
                </a:solidFill>
              </a:rPr>
              <a:t>Sci-Fi AI?</a:t>
            </a:r>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7600" y="1581150"/>
            <a:ext cx="3381375" cy="1352550"/>
          </a:xfrm>
          <a:prstGeom prst="rect">
            <a:avLst/>
          </a:prstGeom>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 y="1200150"/>
            <a:ext cx="1962150" cy="2333625"/>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mtClean="0"/>
              <a:t>What is AI?</a:t>
            </a:r>
          </a:p>
        </p:txBody>
      </p:sp>
      <p:sp>
        <p:nvSpPr>
          <p:cNvPr id="11279" name="Text Box 16"/>
          <p:cNvSpPr txBox="1">
            <a:spLocks noChangeArrowheads="1"/>
          </p:cNvSpPr>
          <p:nvPr/>
        </p:nvSpPr>
        <p:spPr bwMode="auto">
          <a:xfrm>
            <a:off x="2152650" y="1047750"/>
            <a:ext cx="5543550" cy="434578"/>
          </a:xfrm>
          <a:prstGeom prst="rect">
            <a:avLst/>
          </a:prstGeom>
          <a:noFill/>
          <a:ln w="9525">
            <a:noFill/>
            <a:miter lim="800000"/>
            <a:headEnd/>
            <a:tailEnd/>
          </a:ln>
        </p:spPr>
        <p:txBody>
          <a:bodyPr lIns="68579" tIns="34289" rIns="68579" bIns="34289">
            <a:spAutoFit/>
          </a:bodyPr>
          <a:lstStyle/>
          <a:p>
            <a:pPr>
              <a:spcBef>
                <a:spcPct val="50000"/>
              </a:spcBef>
            </a:pPr>
            <a:r>
              <a:rPr lang="en-US" sz="2400" dirty="0">
                <a:latin typeface="Calibri" pitchFamily="34" charset="0"/>
              </a:rPr>
              <a:t>The science of making machines that:</a:t>
            </a:r>
          </a:p>
        </p:txBody>
      </p:sp>
      <p:sp>
        <p:nvSpPr>
          <p:cNvPr id="7" name="TextBox 6"/>
          <p:cNvSpPr txBox="1"/>
          <p:nvPr/>
        </p:nvSpPr>
        <p:spPr>
          <a:xfrm>
            <a:off x="304800" y="2114550"/>
            <a:ext cx="2133600" cy="400110"/>
          </a:xfrm>
          <a:prstGeom prst="rect">
            <a:avLst/>
          </a:prstGeom>
          <a:noFill/>
        </p:spPr>
        <p:txBody>
          <a:bodyPr wrap="square" rtlCol="0">
            <a:spAutoFit/>
          </a:bodyPr>
          <a:lstStyle/>
          <a:p>
            <a:pPr algn="ctr"/>
            <a:r>
              <a:rPr lang="en-US" sz="2000" dirty="0" smtClean="0">
                <a:solidFill>
                  <a:schemeClr val="accent2"/>
                </a:solidFill>
                <a:latin typeface="Calibri" pitchFamily="34" charset="0"/>
              </a:rPr>
              <a:t>Think like people</a:t>
            </a:r>
            <a:endParaRPr lang="en-US" sz="2000" dirty="0">
              <a:solidFill>
                <a:schemeClr val="accent2"/>
              </a:solidFill>
              <a:latin typeface="Calibri" pitchFamily="34" charset="0"/>
            </a:endParaRPr>
          </a:p>
        </p:txBody>
      </p:sp>
      <p:sp>
        <p:nvSpPr>
          <p:cNvPr id="8" name="TextBox 7"/>
          <p:cNvSpPr txBox="1"/>
          <p:nvPr/>
        </p:nvSpPr>
        <p:spPr>
          <a:xfrm>
            <a:off x="304800" y="3650218"/>
            <a:ext cx="2133600" cy="400110"/>
          </a:xfrm>
          <a:prstGeom prst="rect">
            <a:avLst/>
          </a:prstGeom>
          <a:noFill/>
        </p:spPr>
        <p:txBody>
          <a:bodyPr wrap="square" rtlCol="0">
            <a:spAutoFit/>
          </a:bodyPr>
          <a:lstStyle/>
          <a:p>
            <a:pPr algn="ctr"/>
            <a:r>
              <a:rPr lang="en-US" sz="2000" dirty="0" smtClean="0">
                <a:solidFill>
                  <a:schemeClr val="accent2"/>
                </a:solidFill>
                <a:latin typeface="Calibri" pitchFamily="34" charset="0"/>
              </a:rPr>
              <a:t>Act like people</a:t>
            </a:r>
            <a:endParaRPr lang="en-US" sz="2000" dirty="0">
              <a:solidFill>
                <a:schemeClr val="accent2"/>
              </a:solidFill>
              <a:latin typeface="Calibri" pitchFamily="34" charset="0"/>
            </a:endParaRPr>
          </a:p>
        </p:txBody>
      </p:sp>
      <p:sp>
        <p:nvSpPr>
          <p:cNvPr id="9" name="TextBox 8"/>
          <p:cNvSpPr txBox="1"/>
          <p:nvPr/>
        </p:nvSpPr>
        <p:spPr>
          <a:xfrm>
            <a:off x="6629400" y="2114550"/>
            <a:ext cx="2133600" cy="400110"/>
          </a:xfrm>
          <a:prstGeom prst="rect">
            <a:avLst/>
          </a:prstGeom>
          <a:noFill/>
        </p:spPr>
        <p:txBody>
          <a:bodyPr wrap="square" rtlCol="0">
            <a:spAutoFit/>
          </a:bodyPr>
          <a:lstStyle/>
          <a:p>
            <a:pPr algn="ctr"/>
            <a:r>
              <a:rPr lang="en-US" sz="2000" dirty="0" smtClean="0">
                <a:solidFill>
                  <a:schemeClr val="accent2"/>
                </a:solidFill>
                <a:latin typeface="Calibri" pitchFamily="34" charset="0"/>
              </a:rPr>
              <a:t>Think rationally</a:t>
            </a:r>
            <a:endParaRPr lang="en-US" sz="2000" dirty="0">
              <a:solidFill>
                <a:schemeClr val="accent2"/>
              </a:solidFill>
              <a:latin typeface="Calibri" pitchFamily="34" charset="0"/>
            </a:endParaRPr>
          </a:p>
        </p:txBody>
      </p:sp>
      <p:sp>
        <p:nvSpPr>
          <p:cNvPr id="10" name="TextBox 9"/>
          <p:cNvSpPr txBox="1"/>
          <p:nvPr/>
        </p:nvSpPr>
        <p:spPr>
          <a:xfrm>
            <a:off x="6629400" y="3650218"/>
            <a:ext cx="2133600" cy="400110"/>
          </a:xfrm>
          <a:prstGeom prst="rect">
            <a:avLst/>
          </a:prstGeom>
          <a:noFill/>
        </p:spPr>
        <p:txBody>
          <a:bodyPr wrap="square" rtlCol="0">
            <a:spAutoFit/>
          </a:bodyPr>
          <a:lstStyle/>
          <a:p>
            <a:pPr algn="ctr"/>
            <a:r>
              <a:rPr lang="en-US" sz="2000" dirty="0" smtClean="0">
                <a:solidFill>
                  <a:schemeClr val="accent2"/>
                </a:solidFill>
                <a:latin typeface="Calibri" pitchFamily="34" charset="0"/>
              </a:rPr>
              <a:t>Act rationally</a:t>
            </a:r>
            <a:endParaRPr lang="en-US" sz="2000" dirty="0">
              <a:solidFill>
                <a:schemeClr val="accent2"/>
              </a:solidFill>
              <a:latin typeface="Calibri" pitchFamily="34" charset="0"/>
            </a:endParaRPr>
          </a:p>
        </p:txBody>
      </p:sp>
      <p:pic>
        <p:nvPicPr>
          <p:cNvPr id="2" name="Picture 1"/>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514600" y="1657350"/>
            <a:ext cx="4064000" cy="3048000"/>
          </a:xfrm>
          <a:prstGeom prst="rect">
            <a:avLst/>
          </a:prstGeom>
          <a:noFill/>
        </p:spPr>
      </p:pic>
      <p:sp>
        <p:nvSpPr>
          <p:cNvPr id="11" name="Rectangle 10"/>
          <p:cNvSpPr/>
          <p:nvPr/>
        </p:nvSpPr>
        <p:spPr>
          <a:xfrm>
            <a:off x="311624" y="1504950"/>
            <a:ext cx="4191000" cy="1676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523096" y="1504950"/>
            <a:ext cx="4191000" cy="1676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11624" y="3187038"/>
            <a:ext cx="4191000" cy="1676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523096" y="3194998"/>
            <a:ext cx="4191000" cy="1676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5450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4"/>
          <p:cNvSpPr>
            <a:spLocks noGrp="1" noChangeArrowheads="1"/>
          </p:cNvSpPr>
          <p:nvPr>
            <p:ph type="title"/>
          </p:nvPr>
        </p:nvSpPr>
        <p:spPr/>
        <p:txBody>
          <a:bodyPr rIns="99058"/>
          <a:lstStyle/>
          <a:p>
            <a:r>
              <a:rPr lang="en-US" smtClean="0"/>
              <a:t>Rational Decisions</a:t>
            </a:r>
          </a:p>
        </p:txBody>
      </p:sp>
      <p:sp>
        <p:nvSpPr>
          <p:cNvPr id="12292" name="Rectangle 5"/>
          <p:cNvSpPr>
            <a:spLocks/>
          </p:cNvSpPr>
          <p:nvPr/>
        </p:nvSpPr>
        <p:spPr bwMode="auto">
          <a:xfrm>
            <a:off x="1524000" y="1123950"/>
            <a:ext cx="6858000" cy="1933575"/>
          </a:xfrm>
          <a:prstGeom prst="rect">
            <a:avLst/>
          </a:prstGeom>
          <a:noFill/>
          <a:ln w="12700">
            <a:noFill/>
            <a:miter lim="800000"/>
            <a:headEnd/>
            <a:tailEnd/>
          </a:ln>
        </p:spPr>
        <p:txBody>
          <a:bodyPr lIns="0" tIns="0" rIns="30479" bIns="0"/>
          <a:lstStyle/>
          <a:p>
            <a:pPr marL="29765">
              <a:spcBef>
                <a:spcPts val="750"/>
              </a:spcBef>
            </a:pPr>
            <a:r>
              <a:rPr lang="en-US" dirty="0">
                <a:latin typeface="Calibri" pitchFamily="34" charset="0"/>
                <a:cs typeface="Arial" charset="0"/>
              </a:rPr>
              <a:t>  We’ll use the term </a:t>
            </a:r>
            <a:r>
              <a:rPr lang="en-US" b="1" dirty="0">
                <a:latin typeface="Calibri" pitchFamily="34" charset="0"/>
                <a:cs typeface="Arial" charset="0"/>
              </a:rPr>
              <a:t>rational</a:t>
            </a:r>
            <a:r>
              <a:rPr lang="en-US" dirty="0">
                <a:latin typeface="Calibri" pitchFamily="34" charset="0"/>
                <a:cs typeface="Arial" charset="0"/>
              </a:rPr>
              <a:t> in a </a:t>
            </a:r>
            <a:r>
              <a:rPr lang="en-US" dirty="0" smtClean="0">
                <a:latin typeface="Calibri" pitchFamily="34" charset="0"/>
                <a:cs typeface="Arial" charset="0"/>
              </a:rPr>
              <a:t>very specific, technical way</a:t>
            </a:r>
            <a:r>
              <a:rPr lang="en-US" dirty="0">
                <a:latin typeface="Calibri" pitchFamily="34" charset="0"/>
                <a:cs typeface="Arial" charset="0"/>
              </a:rPr>
              <a:t>:</a:t>
            </a:r>
          </a:p>
          <a:p>
            <a:pPr marL="372657" lvl="1">
              <a:spcBef>
                <a:spcPts val="750"/>
              </a:spcBef>
              <a:buSzPct val="125000"/>
              <a:buFont typeface="Wingdings" pitchFamily="2" charset="2"/>
              <a:buChar char="§"/>
            </a:pPr>
            <a:r>
              <a:rPr lang="en-US" dirty="0">
                <a:latin typeface="Calibri" pitchFamily="34" charset="0"/>
                <a:cs typeface="Arial" charset="0"/>
              </a:rPr>
              <a:t> Rational: maximally achieving pre-defined goals</a:t>
            </a:r>
            <a:endParaRPr lang="en-US" i="1" dirty="0">
              <a:latin typeface="Calibri" pitchFamily="34" charset="0"/>
              <a:cs typeface="Arial" charset="0"/>
            </a:endParaRPr>
          </a:p>
          <a:p>
            <a:pPr marL="372657" lvl="1">
              <a:spcBef>
                <a:spcPts val="750"/>
              </a:spcBef>
              <a:buSzPct val="125000"/>
              <a:buFont typeface="Wingdings" pitchFamily="2" charset="2"/>
              <a:buChar char="§"/>
            </a:pPr>
            <a:r>
              <a:rPr lang="en-US" dirty="0">
                <a:latin typeface="Calibri" pitchFamily="34" charset="0"/>
                <a:cs typeface="Arial" charset="0"/>
              </a:rPr>
              <a:t> </a:t>
            </a:r>
            <a:r>
              <a:rPr lang="en-US" dirty="0" smtClean="0">
                <a:latin typeface="Calibri" pitchFamily="34" charset="0"/>
                <a:cs typeface="Arial" charset="0"/>
              </a:rPr>
              <a:t>Rationality</a:t>
            </a:r>
            <a:r>
              <a:rPr lang="en-US" b="1" dirty="0" smtClean="0">
                <a:latin typeface="Calibri" pitchFamily="34" charset="0"/>
                <a:cs typeface="Arial" charset="0"/>
              </a:rPr>
              <a:t> </a:t>
            </a:r>
            <a:r>
              <a:rPr lang="en-US" dirty="0">
                <a:latin typeface="Calibri" pitchFamily="34" charset="0"/>
                <a:cs typeface="Arial" charset="0"/>
              </a:rPr>
              <a:t>only concerns what decisions are made </a:t>
            </a:r>
          </a:p>
          <a:p>
            <a:pPr marL="372657" lvl="1">
              <a:spcBef>
                <a:spcPts val="750"/>
              </a:spcBef>
              <a:buSzPct val="125000"/>
            </a:pPr>
            <a:r>
              <a:rPr lang="en-US" dirty="0">
                <a:latin typeface="Calibri" pitchFamily="34" charset="0"/>
                <a:cs typeface="Arial" charset="0"/>
              </a:rPr>
              <a:t>   (not the thought process behind them)</a:t>
            </a:r>
          </a:p>
          <a:p>
            <a:pPr marL="372657" lvl="1">
              <a:spcBef>
                <a:spcPts val="750"/>
              </a:spcBef>
              <a:buSzPct val="125000"/>
              <a:buFont typeface="Wingdings" pitchFamily="2" charset="2"/>
              <a:buChar char="§"/>
            </a:pPr>
            <a:r>
              <a:rPr lang="en-US" dirty="0">
                <a:latin typeface="Calibri" pitchFamily="34" charset="0"/>
                <a:cs typeface="Arial" charset="0"/>
              </a:rPr>
              <a:t> Goals are expressed in terms of the </a:t>
            </a:r>
            <a:r>
              <a:rPr lang="en-US" b="1" dirty="0">
                <a:latin typeface="Calibri" pitchFamily="34" charset="0"/>
                <a:cs typeface="Arial" charset="0"/>
              </a:rPr>
              <a:t>utility</a:t>
            </a:r>
            <a:r>
              <a:rPr lang="en-US" dirty="0">
                <a:latin typeface="Calibri" pitchFamily="34" charset="0"/>
                <a:cs typeface="Arial" charset="0"/>
              </a:rPr>
              <a:t> of outcomes</a:t>
            </a:r>
          </a:p>
          <a:p>
            <a:pPr marL="372657" lvl="1">
              <a:spcBef>
                <a:spcPts val="750"/>
              </a:spcBef>
              <a:buClr>
                <a:srgbClr val="1212D2"/>
              </a:buClr>
              <a:buSzPct val="125000"/>
              <a:buFont typeface="Wingdings" pitchFamily="2" charset="2"/>
              <a:buChar char="§"/>
            </a:pPr>
            <a:r>
              <a:rPr lang="en-US" dirty="0">
                <a:solidFill>
                  <a:srgbClr val="1212D2"/>
                </a:solidFill>
                <a:latin typeface="Calibri" pitchFamily="34" charset="0"/>
                <a:cs typeface="Arial" charset="0"/>
              </a:rPr>
              <a:t> Being rational means </a:t>
            </a:r>
            <a:r>
              <a:rPr lang="en-US" b="1" dirty="0">
                <a:solidFill>
                  <a:srgbClr val="1212D2"/>
                </a:solidFill>
                <a:latin typeface="Calibri" pitchFamily="34" charset="0"/>
                <a:cs typeface="Arial" charset="0"/>
              </a:rPr>
              <a:t>maximizing your expected utility</a:t>
            </a:r>
          </a:p>
        </p:txBody>
      </p:sp>
      <p:sp>
        <p:nvSpPr>
          <p:cNvPr id="24582" name="Rectangle 6"/>
          <p:cNvSpPr>
            <a:spLocks/>
          </p:cNvSpPr>
          <p:nvPr/>
        </p:nvSpPr>
        <p:spPr bwMode="auto">
          <a:xfrm>
            <a:off x="0" y="3714750"/>
            <a:ext cx="9144000" cy="714375"/>
          </a:xfrm>
          <a:prstGeom prst="rect">
            <a:avLst/>
          </a:prstGeom>
          <a:noFill/>
          <a:ln w="12700">
            <a:noFill/>
            <a:miter lim="800000"/>
            <a:headEnd/>
            <a:tailEnd/>
          </a:ln>
        </p:spPr>
        <p:txBody>
          <a:bodyPr lIns="0" tIns="0" rIns="30479" bIns="0"/>
          <a:lstStyle/>
          <a:p>
            <a:pPr marL="29765" algn="ctr">
              <a:spcBef>
                <a:spcPts val="750"/>
              </a:spcBef>
            </a:pPr>
            <a:r>
              <a:rPr lang="en-US" sz="2000" dirty="0">
                <a:latin typeface="Calibri" pitchFamily="34" charset="0"/>
                <a:cs typeface="Arial" charset="0"/>
              </a:rPr>
              <a:t>A better title for this course would be:</a:t>
            </a:r>
          </a:p>
          <a:p>
            <a:pPr marL="29765" algn="ctr">
              <a:spcBef>
                <a:spcPts val="750"/>
              </a:spcBef>
            </a:pPr>
            <a:r>
              <a:rPr lang="en-US" sz="2800" b="1" dirty="0">
                <a:solidFill>
                  <a:srgbClr val="1212D2"/>
                </a:solidFill>
                <a:latin typeface="Calibri" pitchFamily="34" charset="0"/>
                <a:cs typeface="Arial" charset="0"/>
              </a:rPr>
              <a:t>Computational Rationality</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45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2"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a:spLocks noChangeArrowheads="1"/>
          </p:cNvSpPr>
          <p:nvPr/>
        </p:nvSpPr>
        <p:spPr bwMode="auto">
          <a:xfrm>
            <a:off x="0" y="514350"/>
            <a:ext cx="9144000" cy="2100573"/>
          </a:xfrm>
          <a:prstGeom prst="rect">
            <a:avLst/>
          </a:prstGeom>
          <a:noFill/>
          <a:ln w="9525">
            <a:noFill/>
            <a:miter lim="800000"/>
            <a:headEnd/>
            <a:tailEnd/>
          </a:ln>
        </p:spPr>
        <p:txBody>
          <a:bodyPr wrap="square" lIns="68579" tIns="34289" rIns="68579" bIns="34289">
            <a:spAutoFit/>
          </a:bodyPr>
          <a:lstStyle/>
          <a:p>
            <a:pPr algn="ctr"/>
            <a:r>
              <a:rPr lang="en-US" sz="6600" dirty="0">
                <a:latin typeface="Calibri" pitchFamily="34" charset="0"/>
              </a:rPr>
              <a:t>Maximize </a:t>
            </a:r>
            <a:r>
              <a:rPr lang="en-US" sz="6600" dirty="0" smtClean="0">
                <a:latin typeface="Calibri" pitchFamily="34" charset="0"/>
              </a:rPr>
              <a:t>Your</a:t>
            </a:r>
          </a:p>
          <a:p>
            <a:pPr algn="ctr"/>
            <a:r>
              <a:rPr lang="en-US" sz="6600" dirty="0" smtClean="0">
                <a:latin typeface="Calibri" pitchFamily="34" charset="0"/>
              </a:rPr>
              <a:t>Expected </a:t>
            </a:r>
            <a:r>
              <a:rPr lang="tr-TR" sz="6600" dirty="0" smtClean="0">
                <a:latin typeface="Calibri" pitchFamily="34" charset="0"/>
              </a:rPr>
              <a:t>Gain</a:t>
            </a:r>
            <a:endParaRPr lang="en-US" sz="6600" dirty="0">
              <a:latin typeface="Calibri" pitchFamily="34" charset="0"/>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95600" y="2800350"/>
            <a:ext cx="2739513" cy="1828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0722" name="Picture 2" descr="http://upload.wikimedia.org/wikipedia/commons/thumb/1/1a/Gray728.svg/1000px-Gray728.svg.png"/>
          <p:cNvPicPr>
            <a:picLocks noChangeAspect="1" noChangeArrowheads="1"/>
          </p:cNvPicPr>
          <p:nvPr/>
        </p:nvPicPr>
        <p:blipFill>
          <a:blip r:embed="rId2" cstate="print"/>
          <a:srcRect/>
          <a:stretch>
            <a:fillRect/>
          </a:stretch>
        </p:blipFill>
        <p:spPr bwMode="auto">
          <a:xfrm>
            <a:off x="4648200" y="1200150"/>
            <a:ext cx="4114800" cy="2937967"/>
          </a:xfrm>
          <a:prstGeom prst="rect">
            <a:avLst/>
          </a:prstGeom>
          <a:noFill/>
        </p:spPr>
      </p:pic>
      <p:pic>
        <p:nvPicPr>
          <p:cNvPr id="6" name="Picture 3"/>
          <p:cNvPicPr preferRelativeResize="0">
            <a:picLocks noChangeArrowheads="1"/>
          </p:cNvPicPr>
          <p:nvPr/>
        </p:nvPicPr>
        <p:blipFill>
          <a:blip r:embed="rId3">
            <a:extLst>
              <a:ext uri="{28A0092B-C50C-407E-A947-70E740481C1C}">
                <a14:useLocalDpi xmlns:a14="http://schemas.microsoft.com/office/drawing/2010/main" val="0"/>
              </a:ext>
            </a:extLst>
          </a:blip>
          <a:stretch>
            <a:fillRect/>
          </a:stretch>
        </p:blipFill>
        <p:spPr bwMode="auto">
          <a:xfrm flipH="1">
            <a:off x="4038979" y="971549"/>
            <a:ext cx="5028440" cy="3774374"/>
          </a:xfrm>
          <a:prstGeom prst="rect">
            <a:avLst/>
          </a:prstGeom>
          <a:noFill/>
        </p:spPr>
      </p:pic>
      <p:sp>
        <p:nvSpPr>
          <p:cNvPr id="14340" name="Rectangle 5"/>
          <p:cNvSpPr>
            <a:spLocks noGrp="1" noChangeArrowheads="1"/>
          </p:cNvSpPr>
          <p:nvPr>
            <p:ph type="title"/>
          </p:nvPr>
        </p:nvSpPr>
        <p:spPr/>
        <p:txBody>
          <a:bodyPr rIns="99058"/>
          <a:lstStyle/>
          <a:p>
            <a:r>
              <a:rPr lang="en-US" dirty="0" smtClean="0"/>
              <a:t>What About the Brain?</a:t>
            </a:r>
          </a:p>
        </p:txBody>
      </p:sp>
      <p:sp>
        <p:nvSpPr>
          <p:cNvPr id="5" name="Content Placeholder 2"/>
          <p:cNvSpPr txBox="1">
            <a:spLocks/>
          </p:cNvSpPr>
          <p:nvPr/>
        </p:nvSpPr>
        <p:spPr bwMode="auto">
          <a:xfrm>
            <a:off x="304800" y="1047750"/>
            <a:ext cx="4267200" cy="3546873"/>
          </a:xfrm>
          <a:prstGeom prst="rect">
            <a:avLst/>
          </a:prstGeom>
          <a:noFill/>
          <a:ln w="9525">
            <a:noFill/>
            <a:miter lim="800000"/>
            <a:headEnd/>
            <a:tailEnd/>
          </a:ln>
        </p:spPr>
        <p:txBody>
          <a:bodyPr vert="horz" wrap="square" lIns="68579" tIns="34289" rIns="68579" bIns="34289" numCol="1" anchor="t" anchorCtr="0" compatLnSpc="1">
            <a:prstTxWarp prst="textNoShape">
              <a:avLst/>
            </a:prstTxWarp>
          </a:bodyPr>
          <a:lstStyle/>
          <a:p>
            <a:pPr marL="257168" lvl="0" indent="-257168" eaLnBrk="0" hangingPunct="0">
              <a:spcBef>
                <a:spcPct val="20000"/>
              </a:spcBef>
              <a:buClr>
                <a:schemeClr val="accent2"/>
              </a:buClr>
              <a:buFont typeface="Wingdings" pitchFamily="2" charset="2"/>
              <a:buChar char="§"/>
            </a:pPr>
            <a:r>
              <a:rPr lang="en-US" sz="2000" kern="0" dirty="0" smtClean="0">
                <a:solidFill>
                  <a:schemeClr val="accent2"/>
                </a:solidFill>
                <a:latin typeface="Calibri" pitchFamily="34" charset="0"/>
              </a:rPr>
              <a:t>Brains (human minds) are very good at making rational decisions, but not perfect</a:t>
            </a:r>
          </a:p>
          <a:p>
            <a:pPr marL="257168" lvl="0" indent="-257168" eaLnBrk="0" hangingPunct="0">
              <a:spcBef>
                <a:spcPct val="20000"/>
              </a:spcBef>
              <a:buClr>
                <a:schemeClr val="accent2"/>
              </a:buClr>
              <a:buFont typeface="Wingdings" pitchFamily="2" charset="2"/>
              <a:buChar char="§"/>
            </a:pPr>
            <a:r>
              <a:rPr lang="en-US" sz="2000" kern="0" dirty="0" smtClean="0">
                <a:solidFill>
                  <a:schemeClr val="accent2"/>
                </a:solidFill>
                <a:latin typeface="Calibri" pitchFamily="34" charset="0"/>
              </a:rPr>
              <a:t>Brains aren’t as modular as software, so hard to reverse engineer!</a:t>
            </a:r>
          </a:p>
          <a:p>
            <a:pPr marL="257168" lvl="0" indent="-257168" eaLnBrk="0" hangingPunct="0">
              <a:spcBef>
                <a:spcPct val="20000"/>
              </a:spcBef>
              <a:buClr>
                <a:schemeClr val="accent2"/>
              </a:buClr>
              <a:buFont typeface="Wingdings" pitchFamily="2" charset="2"/>
              <a:buChar char="§"/>
            </a:pPr>
            <a:r>
              <a:rPr lang="en-US" sz="2000" kern="0" dirty="0" smtClean="0">
                <a:solidFill>
                  <a:schemeClr val="accent2"/>
                </a:solidFill>
                <a:latin typeface="Calibri" pitchFamily="34" charset="0"/>
              </a:rPr>
              <a:t>“Brains are to intelligence as wings are to flight”</a:t>
            </a:r>
          </a:p>
          <a:p>
            <a:pPr marL="257168" lvl="0" indent="-257168" eaLnBrk="0" hangingPunct="0">
              <a:spcBef>
                <a:spcPct val="20000"/>
              </a:spcBef>
              <a:buClr>
                <a:schemeClr val="accent2"/>
              </a:buClr>
              <a:buFont typeface="Wingdings" pitchFamily="2" charset="2"/>
              <a:buChar char="§"/>
            </a:pPr>
            <a:r>
              <a:rPr lang="en-US" sz="2000" kern="0" dirty="0" smtClean="0">
                <a:solidFill>
                  <a:schemeClr val="accent2"/>
                </a:solidFill>
                <a:latin typeface="Calibri" pitchFamily="34" charset="0"/>
              </a:rPr>
              <a:t>Lessons learned from the brain: memory and simulation are key to decision making</a:t>
            </a:r>
          </a:p>
        </p:txBody>
      </p:sp>
    </p:spTree>
    <p:extLst>
      <p:ext uri="{BB962C8B-B14F-4D97-AF65-F5344CB8AC3E}">
        <p14:creationId xmlns:p14="http://schemas.microsoft.com/office/powerpoint/2010/main" val="15826186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DEFAULTFONTSIZE" val="10"/>
  <p:tag name="DEFAULTWIDTH" val="348"/>
  <p:tag name="DEFAULTHEIGHT" val="200"/>
</p:tagLst>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23395</TotalTime>
  <Words>811</Words>
  <Application>Microsoft Office PowerPoint</Application>
  <PresentationFormat>Ekran Gösterisi (16:9)</PresentationFormat>
  <Paragraphs>128</Paragraphs>
  <Slides>12</Slides>
  <Notes>5</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12</vt:i4>
      </vt:variant>
    </vt:vector>
  </HeadingPairs>
  <TitlesOfParts>
    <vt:vector size="22" baseType="lpstr">
      <vt:lpstr>ＭＳ Ｐゴシック</vt:lpstr>
      <vt:lpstr>Arial</vt:lpstr>
      <vt:lpstr>Calibri</vt:lpstr>
      <vt:lpstr>Lucida Grande</vt:lpstr>
      <vt:lpstr>Tahoma</vt:lpstr>
      <vt:lpstr>Times New Roman</vt:lpstr>
      <vt:lpstr>Trebuchet MS</vt:lpstr>
      <vt:lpstr>Wingdings</vt:lpstr>
      <vt:lpstr>Wingdings 3</vt:lpstr>
      <vt:lpstr>Yüzeyler</vt:lpstr>
      <vt:lpstr>Yapay Zeka  802600715151  </vt:lpstr>
      <vt:lpstr>Lecturer</vt:lpstr>
      <vt:lpstr>Textbook</vt:lpstr>
      <vt:lpstr>Today</vt:lpstr>
      <vt:lpstr>Sci-Fi AI?</vt:lpstr>
      <vt:lpstr>What is AI?</vt:lpstr>
      <vt:lpstr>Rational Decisions</vt:lpstr>
      <vt:lpstr>PowerPoint Sunusu</vt:lpstr>
      <vt:lpstr>What About the Brain?</vt:lpstr>
      <vt:lpstr>A (Short) History of AI</vt:lpstr>
      <vt:lpstr>A (Short) History of AI</vt:lpstr>
      <vt:lpstr>What Can AI Do?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 294-5: Statistical Natural Language Processing</dc:title>
  <dc:creator>Preferred Customer</dc:creator>
  <cp:lastModifiedBy>pc</cp:lastModifiedBy>
  <cp:revision>1479</cp:revision>
  <cp:lastPrinted>2014-01-21T07:51:01Z</cp:lastPrinted>
  <dcterms:created xsi:type="dcterms:W3CDTF">2004-08-27T04:16:05Z</dcterms:created>
  <dcterms:modified xsi:type="dcterms:W3CDTF">2019-11-28T18:03:56Z</dcterms:modified>
</cp:coreProperties>
</file>