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4"/>
  </p:notesMasterIdLst>
  <p:handoutMasterIdLst>
    <p:handoutMasterId r:id="rId15"/>
  </p:handoutMasterIdLst>
  <p:sldIdLst>
    <p:sldId id="342" r:id="rId2"/>
    <p:sldId id="343" r:id="rId3"/>
    <p:sldId id="327" r:id="rId4"/>
    <p:sldId id="330" r:id="rId5"/>
    <p:sldId id="271" r:id="rId6"/>
    <p:sldId id="331" r:id="rId7"/>
    <p:sldId id="306" r:id="rId8"/>
    <p:sldId id="291" r:id="rId9"/>
    <p:sldId id="332" r:id="rId10"/>
    <p:sldId id="333" r:id="rId11"/>
    <p:sldId id="334" r:id="rId12"/>
    <p:sldId id="335" r:id="rId13"/>
  </p:sldIdLst>
  <p:sldSz cx="9144000" cy="5143500" type="screen16x9"/>
  <p:notesSz cx="7099300" cy="10234613"/>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342892" algn="l" rtl="0" fontAlgn="base">
      <a:spcBef>
        <a:spcPct val="0"/>
      </a:spcBef>
      <a:spcAft>
        <a:spcPct val="0"/>
      </a:spcAft>
      <a:defRPr kern="1200">
        <a:solidFill>
          <a:schemeClr val="tx1"/>
        </a:solidFill>
        <a:latin typeface="Arial" charset="0"/>
        <a:ea typeface="+mn-ea"/>
        <a:cs typeface="+mn-cs"/>
      </a:defRPr>
    </a:lvl2pPr>
    <a:lvl3pPr marL="685783" algn="l" rtl="0" fontAlgn="base">
      <a:spcBef>
        <a:spcPct val="0"/>
      </a:spcBef>
      <a:spcAft>
        <a:spcPct val="0"/>
      </a:spcAft>
      <a:defRPr kern="1200">
        <a:solidFill>
          <a:schemeClr val="tx1"/>
        </a:solidFill>
        <a:latin typeface="Arial" charset="0"/>
        <a:ea typeface="+mn-ea"/>
        <a:cs typeface="+mn-cs"/>
      </a:defRPr>
    </a:lvl3pPr>
    <a:lvl4pPr marL="1028675" algn="l" rtl="0" fontAlgn="base">
      <a:spcBef>
        <a:spcPct val="0"/>
      </a:spcBef>
      <a:spcAft>
        <a:spcPct val="0"/>
      </a:spcAft>
      <a:defRPr kern="1200">
        <a:solidFill>
          <a:schemeClr val="tx1"/>
        </a:solidFill>
        <a:latin typeface="Arial" charset="0"/>
        <a:ea typeface="+mn-ea"/>
        <a:cs typeface="+mn-cs"/>
      </a:defRPr>
    </a:lvl4pPr>
    <a:lvl5pPr marL="1371566" algn="l" rtl="0" fontAlgn="base">
      <a:spcBef>
        <a:spcPct val="0"/>
      </a:spcBef>
      <a:spcAft>
        <a:spcPct val="0"/>
      </a:spcAft>
      <a:defRPr kern="1200">
        <a:solidFill>
          <a:schemeClr val="tx1"/>
        </a:solidFill>
        <a:latin typeface="Arial" charset="0"/>
        <a:ea typeface="+mn-ea"/>
        <a:cs typeface="+mn-cs"/>
      </a:defRPr>
    </a:lvl5pPr>
    <a:lvl6pPr marL="1714457" algn="l" defTabSz="685783" rtl="0" eaLnBrk="1" latinLnBrk="0" hangingPunct="1">
      <a:defRPr kern="1200">
        <a:solidFill>
          <a:schemeClr val="tx1"/>
        </a:solidFill>
        <a:latin typeface="Arial" charset="0"/>
        <a:ea typeface="+mn-ea"/>
        <a:cs typeface="+mn-cs"/>
      </a:defRPr>
    </a:lvl6pPr>
    <a:lvl7pPr marL="2057348" algn="l" defTabSz="685783" rtl="0" eaLnBrk="1" latinLnBrk="0" hangingPunct="1">
      <a:defRPr kern="1200">
        <a:solidFill>
          <a:schemeClr val="tx1"/>
        </a:solidFill>
        <a:latin typeface="Arial" charset="0"/>
        <a:ea typeface="+mn-ea"/>
        <a:cs typeface="+mn-cs"/>
      </a:defRPr>
    </a:lvl7pPr>
    <a:lvl8pPr marL="2400240" algn="l" defTabSz="685783" rtl="0" eaLnBrk="1" latinLnBrk="0" hangingPunct="1">
      <a:defRPr kern="1200">
        <a:solidFill>
          <a:schemeClr val="tx1"/>
        </a:solidFill>
        <a:latin typeface="Arial" charset="0"/>
        <a:ea typeface="+mn-ea"/>
        <a:cs typeface="+mn-cs"/>
      </a:defRPr>
    </a:lvl8pPr>
    <a:lvl9pPr marL="2743132" algn="l" defTabSz="685783"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99"/>
    <a:srgbClr val="CC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1671" autoAdjust="0"/>
  </p:normalViewPr>
  <p:slideViewPr>
    <p:cSldViewPr>
      <p:cViewPr varScale="1">
        <p:scale>
          <a:sx n="120" d="100"/>
          <a:sy n="120" d="100"/>
        </p:scale>
        <p:origin x="738" y="102"/>
      </p:cViewPr>
      <p:guideLst>
        <p:guide orient="horz" pos="16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3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22937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22938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22938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C47036A7-CA75-4FB0-A0E6-AEEC36B2D2F2}" type="slidenum">
              <a:rPr lang="en-US"/>
              <a:pPr>
                <a:defRPr/>
              </a:pPr>
              <a:t>‹#›</a:t>
            </a:fld>
            <a:endParaRPr lang="en-US"/>
          </a:p>
        </p:txBody>
      </p:sp>
    </p:spTree>
    <p:extLst>
      <p:ext uri="{BB962C8B-B14F-4D97-AF65-F5344CB8AC3E}">
        <p14:creationId xmlns:p14="http://schemas.microsoft.com/office/powerpoint/2010/main" val="19143166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17305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9940" name="Rectangle 4"/>
          <p:cNvSpPr>
            <a:spLocks noGrp="1" noRot="1" noChangeAspect="1" noChangeArrowheads="1" noTextEdit="1"/>
          </p:cNvSpPr>
          <p:nvPr>
            <p:ph type="sldImg" idx="2"/>
          </p:nvPr>
        </p:nvSpPr>
        <p:spPr bwMode="auto">
          <a:xfrm>
            <a:off x="141288" y="768350"/>
            <a:ext cx="6818312" cy="3836988"/>
          </a:xfrm>
          <a:prstGeom prst="rect">
            <a:avLst/>
          </a:prstGeom>
          <a:noFill/>
          <a:ln w="9525">
            <a:solidFill>
              <a:srgbClr val="000000"/>
            </a:solidFill>
            <a:miter lim="800000"/>
            <a:headEnd/>
            <a:tailEnd/>
          </a:ln>
        </p:spPr>
      </p:sp>
      <p:sp>
        <p:nvSpPr>
          <p:cNvPr id="17306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306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17306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951F94F5-58D1-42ED-AB38-DD97D2E49478}" type="slidenum">
              <a:rPr lang="en-US"/>
              <a:pPr>
                <a:defRPr/>
              </a:pPr>
              <a:t>‹#›</a:t>
            </a:fld>
            <a:endParaRPr lang="en-US"/>
          </a:p>
        </p:txBody>
      </p:sp>
    </p:spTree>
    <p:extLst>
      <p:ext uri="{BB962C8B-B14F-4D97-AF65-F5344CB8AC3E}">
        <p14:creationId xmlns:p14="http://schemas.microsoft.com/office/powerpoint/2010/main" val="22229707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Arial" charset="0"/>
        <a:ea typeface="+mn-ea"/>
        <a:cs typeface="+mn-cs"/>
      </a:defRPr>
    </a:lvl1pPr>
    <a:lvl2pPr marL="342892" algn="l" rtl="0" eaLnBrk="0" fontAlgn="base" hangingPunct="0">
      <a:spcBef>
        <a:spcPct val="30000"/>
      </a:spcBef>
      <a:spcAft>
        <a:spcPct val="0"/>
      </a:spcAft>
      <a:defRPr sz="900" kern="1200">
        <a:solidFill>
          <a:schemeClr val="tx1"/>
        </a:solidFill>
        <a:latin typeface="Arial" charset="0"/>
        <a:ea typeface="+mn-ea"/>
        <a:cs typeface="+mn-cs"/>
      </a:defRPr>
    </a:lvl2pPr>
    <a:lvl3pPr marL="685783" algn="l" rtl="0" eaLnBrk="0" fontAlgn="base" hangingPunct="0">
      <a:spcBef>
        <a:spcPct val="30000"/>
      </a:spcBef>
      <a:spcAft>
        <a:spcPct val="0"/>
      </a:spcAft>
      <a:defRPr sz="900" kern="1200">
        <a:solidFill>
          <a:schemeClr val="tx1"/>
        </a:solidFill>
        <a:latin typeface="Arial" charset="0"/>
        <a:ea typeface="+mn-ea"/>
        <a:cs typeface="+mn-cs"/>
      </a:defRPr>
    </a:lvl3pPr>
    <a:lvl4pPr marL="1028675" algn="l" rtl="0" eaLnBrk="0" fontAlgn="base" hangingPunct="0">
      <a:spcBef>
        <a:spcPct val="30000"/>
      </a:spcBef>
      <a:spcAft>
        <a:spcPct val="0"/>
      </a:spcAft>
      <a:defRPr sz="900" kern="1200">
        <a:solidFill>
          <a:schemeClr val="tx1"/>
        </a:solidFill>
        <a:latin typeface="Arial" charset="0"/>
        <a:ea typeface="+mn-ea"/>
        <a:cs typeface="+mn-cs"/>
      </a:defRPr>
    </a:lvl4pPr>
    <a:lvl5pPr marL="1371566" algn="l" rtl="0" eaLnBrk="0" fontAlgn="base" hangingPunct="0">
      <a:spcBef>
        <a:spcPct val="30000"/>
      </a:spcBef>
      <a:spcAft>
        <a:spcPct val="0"/>
      </a:spcAft>
      <a:defRPr sz="900" kern="1200">
        <a:solidFill>
          <a:schemeClr val="tx1"/>
        </a:solidFill>
        <a:latin typeface="Arial" charset="0"/>
        <a:ea typeface="+mn-ea"/>
        <a:cs typeface="+mn-cs"/>
      </a:defRPr>
    </a:lvl5pPr>
    <a:lvl6pPr marL="1714457" algn="l" defTabSz="685783" rtl="0" eaLnBrk="1" latinLnBrk="0" hangingPunct="1">
      <a:defRPr sz="900" kern="1200">
        <a:solidFill>
          <a:schemeClr val="tx1"/>
        </a:solidFill>
        <a:latin typeface="+mn-lt"/>
        <a:ea typeface="+mn-ea"/>
        <a:cs typeface="+mn-cs"/>
      </a:defRPr>
    </a:lvl6pPr>
    <a:lvl7pPr marL="2057348" algn="l" defTabSz="685783" rtl="0" eaLnBrk="1" latinLnBrk="0" hangingPunct="1">
      <a:defRPr sz="900" kern="1200">
        <a:solidFill>
          <a:schemeClr val="tx1"/>
        </a:solidFill>
        <a:latin typeface="+mn-lt"/>
        <a:ea typeface="+mn-ea"/>
        <a:cs typeface="+mn-cs"/>
      </a:defRPr>
    </a:lvl7pPr>
    <a:lvl8pPr marL="2400240" algn="l" defTabSz="685783" rtl="0" eaLnBrk="1" latinLnBrk="0" hangingPunct="1">
      <a:defRPr sz="900" kern="1200">
        <a:solidFill>
          <a:schemeClr val="tx1"/>
        </a:solidFill>
        <a:latin typeface="+mn-lt"/>
        <a:ea typeface="+mn-ea"/>
        <a:cs typeface="+mn-cs"/>
      </a:defRPr>
    </a:lvl8pPr>
    <a:lvl9pPr marL="2743132" algn="l" defTabSz="685783"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are these? C3PO,</a:t>
            </a:r>
            <a:r>
              <a:rPr lang="en-US" baseline="0" dirty="0" smtClean="0"/>
              <a:t> what does he do?  Essentially </a:t>
            </a:r>
            <a:r>
              <a:rPr lang="en-US" baseline="0" dirty="0" err="1" smtClean="0"/>
              <a:t>google</a:t>
            </a:r>
            <a:r>
              <a:rPr lang="en-US" baseline="0" dirty="0" smtClean="0"/>
              <a:t> translate, (but with anxiety disorder!)</a:t>
            </a:r>
          </a:p>
          <a:p>
            <a:r>
              <a:rPr lang="en-US" baseline="0" dirty="0" err="1" smtClean="0"/>
              <a:t>Smal</a:t>
            </a:r>
            <a:r>
              <a:rPr lang="en-US" baseline="0" dirty="0" smtClean="0"/>
              <a:t> guy? R2D2 – what does he do, yeah, not so sure</a:t>
            </a:r>
          </a:p>
          <a:p>
            <a:endParaRPr lang="en-US" baseline="0" dirty="0" smtClean="0"/>
          </a:p>
          <a:p>
            <a:r>
              <a:rPr lang="en-US" baseline="0" dirty="0" smtClean="0"/>
              <a:t>Things got darker: machines come back from the future – to kill us!</a:t>
            </a:r>
          </a:p>
          <a:p>
            <a:endParaRPr lang="en-US" baseline="0" dirty="0" smtClean="0"/>
          </a:p>
          <a:p>
            <a:r>
              <a:rPr lang="en-US" baseline="0" dirty="0" smtClean="0"/>
              <a:t>90’s : software is scary</a:t>
            </a:r>
          </a:p>
          <a:p>
            <a:endParaRPr lang="en-US" baseline="0" dirty="0" smtClean="0"/>
          </a:p>
          <a:p>
            <a:r>
              <a:rPr lang="en-US" baseline="0" dirty="0" smtClean="0"/>
              <a:t>Basic fear about what technology might do ?</a:t>
            </a:r>
          </a:p>
          <a:p>
            <a:endParaRPr lang="en-US" baseline="0" dirty="0" smtClean="0"/>
          </a:p>
          <a:p>
            <a:r>
              <a:rPr lang="en-US" baseline="0" dirty="0" smtClean="0"/>
              <a:t>What if we can’t even tell technology apart from ourselves?</a:t>
            </a:r>
          </a:p>
          <a:p>
            <a:endParaRPr lang="en-US" baseline="0" dirty="0" smtClean="0"/>
          </a:p>
          <a:p>
            <a:r>
              <a:rPr lang="en-US" baseline="0" dirty="0" smtClean="0"/>
              <a:t>OR maybe it’ll look really different and snarky</a:t>
            </a:r>
          </a:p>
          <a:p>
            <a:endParaRPr lang="en-US" baseline="0" dirty="0" smtClean="0"/>
          </a:p>
          <a:p>
            <a:r>
              <a:rPr lang="en-US" baseline="0" dirty="0" smtClean="0"/>
              <a:t>Some exceptions like wall-E, positive view of technology (but maybe not of us humans!)</a:t>
            </a:r>
          </a:p>
          <a:p>
            <a:endParaRPr lang="en-US" baseline="0" dirty="0" smtClean="0"/>
          </a:p>
          <a:p>
            <a:r>
              <a:rPr lang="en-US" baseline="0" dirty="0" smtClean="0"/>
              <a:t>But mostly a worry</a:t>
            </a:r>
          </a:p>
          <a:p>
            <a:endParaRPr lang="en-US" baseline="0" dirty="0" smtClean="0"/>
          </a:p>
          <a:p>
            <a:endParaRPr lang="en-US" baseline="0" dirty="0" smtClean="0"/>
          </a:p>
          <a:p>
            <a:r>
              <a:rPr lang="en-US" baseline="0" dirty="0" smtClean="0"/>
              <a:t>[not very worried myself, at least at present]</a:t>
            </a:r>
            <a:endParaRPr lang="en-US" dirty="0"/>
          </a:p>
        </p:txBody>
      </p:sp>
      <p:sp>
        <p:nvSpPr>
          <p:cNvPr id="4" name="Slide Number Placeholder 3"/>
          <p:cNvSpPr>
            <a:spLocks noGrp="1"/>
          </p:cNvSpPr>
          <p:nvPr>
            <p:ph type="sldNum" sz="quarter" idx="10"/>
          </p:nvPr>
        </p:nvSpPr>
        <p:spPr/>
        <p:txBody>
          <a:bodyPr/>
          <a:lstStyle/>
          <a:p>
            <a:pPr>
              <a:defRPr/>
            </a:pPr>
            <a:fld id="{951F94F5-58D1-42ED-AB38-DD97D2E49478}" type="slidenum">
              <a:rPr lang="en-US" smtClean="0"/>
              <a:pPr>
                <a:defRPr/>
              </a:pPr>
              <a:t>5</a:t>
            </a:fld>
            <a:endParaRPr lang="en-US"/>
          </a:p>
        </p:txBody>
      </p:sp>
    </p:spTree>
    <p:extLst>
      <p:ext uri="{BB962C8B-B14F-4D97-AF65-F5344CB8AC3E}">
        <p14:creationId xmlns:p14="http://schemas.microsoft.com/office/powerpoint/2010/main" val="2771033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Think</a:t>
            </a:r>
            <a:r>
              <a:rPr lang="en-US" baseline="0" dirty="0" smtClean="0"/>
              <a:t> like people --- cognitive science, neuroscience</a:t>
            </a:r>
          </a:p>
          <a:p>
            <a:endParaRPr lang="en-US" baseline="0" dirty="0" smtClean="0"/>
          </a:p>
          <a:p>
            <a:r>
              <a:rPr lang="en-US" baseline="0" dirty="0" smtClean="0"/>
              <a:t>Bottom left: act like people --- actually very early definition, dating back to Alan Turing --- Turing test;  problem to do really well you start focusing on things like don’t answer too quickly what the square root of 1412 is, don’t spell too well,  and make sure you have a favorite movie etc.  So it wasn’t really leading us to build intelligence</a:t>
            </a:r>
          </a:p>
          <a:p>
            <a:endParaRPr lang="en-US" baseline="0" dirty="0" smtClean="0"/>
          </a:p>
          <a:p>
            <a:r>
              <a:rPr lang="en-US" baseline="0" dirty="0" smtClean="0"/>
              <a:t>Think rationally – long tradition dating back to Aristotle --- but not a winner, because difficult to encode how to think, and in the end it’s not about how you think, it’s about how you end up acting</a:t>
            </a:r>
            <a:endParaRPr lang="en-US" dirty="0"/>
          </a:p>
        </p:txBody>
      </p:sp>
      <p:sp>
        <p:nvSpPr>
          <p:cNvPr id="4" name="Slide Number Placeholder 3"/>
          <p:cNvSpPr>
            <a:spLocks noGrp="1"/>
          </p:cNvSpPr>
          <p:nvPr>
            <p:ph type="sldNum" sz="quarter" idx="10"/>
          </p:nvPr>
        </p:nvSpPr>
        <p:spPr/>
        <p:txBody>
          <a:bodyPr/>
          <a:lstStyle/>
          <a:p>
            <a:pPr>
              <a:defRPr/>
            </a:pPr>
            <a:fld id="{951F94F5-58D1-42ED-AB38-DD97D2E49478}" type="slidenum">
              <a:rPr lang="en-US" smtClean="0"/>
              <a:pPr>
                <a:defRPr/>
              </a:pPr>
              <a:t>6</a:t>
            </a:fld>
            <a:endParaRPr lang="en-US"/>
          </a:p>
        </p:txBody>
      </p:sp>
    </p:spTree>
    <p:extLst>
      <p:ext uri="{BB962C8B-B14F-4D97-AF65-F5344CB8AC3E}">
        <p14:creationId xmlns:p14="http://schemas.microsoft.com/office/powerpoint/2010/main" val="2400215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Grp="1" noRot="1" noChangeAspect="1" noChangeArrowheads="1" noTextEdit="1"/>
          </p:cNvSpPr>
          <p:nvPr>
            <p:ph type="sldImg"/>
          </p:nvPr>
        </p:nvSpPr>
        <p:spPr>
          <a:xfrm>
            <a:off x="138113" y="766763"/>
            <a:ext cx="6823075" cy="3838575"/>
          </a:xfrm>
          <a:solidFill>
            <a:srgbClr val="FFFFFF"/>
          </a:solidFill>
          <a:ln/>
        </p:spPr>
      </p:sp>
      <p:sp>
        <p:nvSpPr>
          <p:cNvPr id="40963" name="Rectangle 2"/>
          <p:cNvSpPr>
            <a:spLocks noGrp="1" noChangeArrowheads="1"/>
          </p:cNvSpPr>
          <p:nvPr>
            <p:ph type="body" idx="1"/>
          </p:nvPr>
        </p:nvSpPr>
        <p:spPr>
          <a:xfrm>
            <a:off x="709613" y="4860925"/>
            <a:ext cx="5680075" cy="4606925"/>
          </a:xfrm>
          <a:noFill/>
          <a:ln/>
        </p:spPr>
        <p:txBody>
          <a:bodyPr/>
          <a:lstStyle/>
          <a:p>
            <a:r>
              <a:rPr lang="en-US" sz="1700" dirty="0" smtClean="0">
                <a:latin typeface="Lucida Grande" charset="0"/>
                <a:ea typeface="Lucida Grande" charset="0"/>
                <a:cs typeface="Lucida Grande" charset="0"/>
                <a:sym typeface="Lucida Grande" charset="0"/>
              </a:rPr>
              <a:t>Example of utilities.  10 for A, 1 for each Friday with friends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51F94F5-58D1-42ED-AB38-DD97D2E49478}" type="slidenum">
              <a:rPr lang="en-US" smtClean="0"/>
              <a:pPr>
                <a:defRPr/>
              </a:pPr>
              <a:t>10</a:t>
            </a:fld>
            <a:endParaRPr lang="en-US"/>
          </a:p>
        </p:txBody>
      </p:sp>
    </p:spTree>
    <p:extLst>
      <p:ext uri="{BB962C8B-B14F-4D97-AF65-F5344CB8AC3E}">
        <p14:creationId xmlns:p14="http://schemas.microsoft.com/office/powerpoint/2010/main" val="3003292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Million dollar computer with</a:t>
            </a:r>
            <a:r>
              <a:rPr lang="en-US" baseline="0" dirty="0" smtClean="0"/>
              <a:t> less computation than your phone</a:t>
            </a:r>
          </a:p>
          <a:p>
            <a:endParaRPr lang="en-US" baseline="0" dirty="0" smtClean="0"/>
          </a:p>
          <a:p>
            <a:r>
              <a:rPr lang="en-US" baseline="0" dirty="0" smtClean="0"/>
              <a:t>MT </a:t>
            </a:r>
            <a:r>
              <a:rPr lang="en-US" baseline="0" smtClean="0"/>
              <a:t>was </a:t>
            </a:r>
            <a:endParaRPr lang="en-US" dirty="0"/>
          </a:p>
        </p:txBody>
      </p:sp>
      <p:sp>
        <p:nvSpPr>
          <p:cNvPr id="4" name="Slide Number Placeholder 3"/>
          <p:cNvSpPr>
            <a:spLocks noGrp="1"/>
          </p:cNvSpPr>
          <p:nvPr>
            <p:ph type="sldNum" sz="quarter" idx="10"/>
          </p:nvPr>
        </p:nvSpPr>
        <p:spPr/>
        <p:txBody>
          <a:bodyPr/>
          <a:lstStyle/>
          <a:p>
            <a:pPr>
              <a:defRPr/>
            </a:pPr>
            <a:fld id="{951F94F5-58D1-42ED-AB38-DD97D2E49478}" type="slidenum">
              <a:rPr lang="en-US" smtClean="0"/>
              <a:pPr>
                <a:defRPr/>
              </a:pPr>
              <a:t>11</a:t>
            </a:fld>
            <a:endParaRPr lang="en-US"/>
          </a:p>
        </p:txBody>
      </p:sp>
    </p:spTree>
    <p:extLst>
      <p:ext uri="{BB962C8B-B14F-4D97-AF65-F5344CB8AC3E}">
        <p14:creationId xmlns:p14="http://schemas.microsoft.com/office/powerpoint/2010/main" val="3764212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1803400"/>
            <a:ext cx="5825202" cy="1234727"/>
          </a:xfrm>
        </p:spPr>
        <p:txBody>
          <a:bodyPr anchor="b">
            <a:noAutofit/>
          </a:bodyPr>
          <a:lstStyle>
            <a:lvl1pPr algn="r">
              <a:defRPr sz="405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1162620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2552700"/>
          </a:xfrm>
        </p:spPr>
        <p:txBody>
          <a:bodyPr anchor="ctr">
            <a:normAutofit/>
          </a:bodyPr>
          <a:lstStyle>
            <a:lvl1pPr algn="l">
              <a:defRPr sz="33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773376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
        <p:nvSpPr>
          <p:cNvPr id="20" name="TextBox 19"/>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73903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448991"/>
            <a:ext cx="6447501" cy="1946595"/>
          </a:xfrm>
        </p:spPr>
        <p:txBody>
          <a:bodyPr anchor="b">
            <a:normAutofit/>
          </a:bodyPr>
          <a:lstStyle>
            <a:lvl1pPr algn="l">
              <a:defRPr sz="33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2925472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98500" y="457200"/>
            <a:ext cx="6070601" cy="2266950"/>
          </a:xfrm>
        </p:spPr>
        <p:txBody>
          <a:bodyPr anchor="ctr">
            <a:normAutofit/>
          </a:bodyPr>
          <a:lstStyle>
            <a:lvl1pPr algn="l">
              <a:defRPr sz="33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
        <p:nvSpPr>
          <p:cNvPr id="24" name="TextBox 23"/>
          <p:cNvSpPr txBox="1"/>
          <p:nvPr/>
        </p:nvSpPr>
        <p:spPr>
          <a:xfrm>
            <a:off x="406403" y="59278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164917"/>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3671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14350" y="457200"/>
            <a:ext cx="6441152" cy="2266950"/>
          </a:xfrm>
        </p:spPr>
        <p:txBody>
          <a:bodyPr anchor="ctr">
            <a:normAutofit/>
          </a:bodyPr>
          <a:lstStyle>
            <a:lvl1pPr algn="l">
              <a:defRPr sz="33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7234536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1247756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457200"/>
            <a:ext cx="978557" cy="3938588"/>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08001" y="457200"/>
            <a:ext cx="5295113" cy="393858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2959990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393794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08001" y="2025651"/>
            <a:ext cx="6447501" cy="1369936"/>
          </a:xfrm>
        </p:spPr>
        <p:txBody>
          <a:bodyPr anchor="b"/>
          <a:lstStyle>
            <a:lvl1pPr algn="l">
              <a:defRPr sz="3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210700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508001" y="1620442"/>
            <a:ext cx="3138026" cy="29105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17477" y="1620442"/>
            <a:ext cx="3138026" cy="291058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691998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06809"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506809" y="2052934"/>
            <a:ext cx="3139217" cy="2478088"/>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3816288" y="2052934"/>
            <a:ext cx="3139213" cy="2478088"/>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1402907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08001" y="457200"/>
            <a:ext cx="6447501" cy="9906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1711779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908538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1" y="1123953"/>
            <a:ext cx="2890896" cy="958850"/>
          </a:xfrm>
        </p:spPr>
        <p:txBody>
          <a:bodyPr anchor="b">
            <a:normAutofit/>
          </a:bodyPr>
          <a:lstStyle>
            <a:lvl1pPr>
              <a:defRPr sz="1500"/>
            </a:lvl1pPr>
          </a:lstStyle>
          <a:p>
            <a:r>
              <a:rPr lang="tr-TR" smtClean="0"/>
              <a:t>Asıl başlık stili için tıklatın</a:t>
            </a:r>
            <a:endParaRPr lang="en-US" dirty="0"/>
          </a:p>
        </p:txBody>
      </p:sp>
      <p:sp>
        <p:nvSpPr>
          <p:cNvPr id="3" name="Content Placeholder 2"/>
          <p:cNvSpPr>
            <a:spLocks noGrp="1"/>
          </p:cNvSpPr>
          <p:nvPr>
            <p:ph idx="1"/>
          </p:nvPr>
        </p:nvSpPr>
        <p:spPr>
          <a:xfrm>
            <a:off x="3570346" y="386193"/>
            <a:ext cx="3385156" cy="4144828"/>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3106014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08001" y="3600450"/>
            <a:ext cx="6447500" cy="425054"/>
          </a:xfrm>
        </p:spPr>
        <p:txBody>
          <a:bodyPr anchor="b">
            <a:normAutofit/>
          </a:bodyPr>
          <a:lstStyle>
            <a:lvl1pPr algn="l">
              <a:defRPr sz="1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318971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350"/>
            <a:ext cx="9144000" cy="5149850"/>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457200"/>
            <a:ext cx="6447501" cy="9906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08001" y="1620442"/>
            <a:ext cx="6447501" cy="291058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3850" y="4531022"/>
            <a:ext cx="683954" cy="273844"/>
          </a:xfrm>
          <a:prstGeom prst="rect">
            <a:avLst/>
          </a:prstGeom>
        </p:spPr>
        <p:txBody>
          <a:bodyPr vert="horz" lIns="91440" tIns="45720" rIns="91440" bIns="45720" rtlCol="0" anchor="ctr"/>
          <a:lstStyle>
            <a:lvl1pPr algn="r">
              <a:defRPr sz="675">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508001" y="4531022"/>
            <a:ext cx="4723209" cy="273844"/>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2998" y="4531022"/>
            <a:ext cx="512504" cy="273844"/>
          </a:xfrm>
          <a:prstGeom prst="rect">
            <a:avLst/>
          </a:prstGeom>
        </p:spPr>
        <p:txBody>
          <a:bodyPr vert="horz" lIns="91440" tIns="45720" rIns="91440" bIns="45720" rtlCol="0" anchor="ctr"/>
          <a:lstStyle>
            <a:lvl1pPr algn="r">
              <a:defRPr sz="675">
                <a:solidFill>
                  <a:schemeClr val="accent1"/>
                </a:solidFill>
              </a:defRPr>
            </a:lvl1pPr>
          </a:lstStyle>
          <a:p>
            <a:pPr>
              <a:defRPr/>
            </a:pPr>
            <a:fld id="{529FA7E6-6E6F-4B77-AE36-D459A899DDD1}" type="slidenum">
              <a:rPr lang="en-US" smtClean="0"/>
              <a:pPr>
                <a:defRPr/>
              </a:pPr>
              <a:t>‹#›</a:t>
            </a:fld>
            <a:endParaRPr lang="en-US"/>
          </a:p>
        </p:txBody>
      </p:sp>
    </p:spTree>
    <p:extLst>
      <p:ext uri="{BB962C8B-B14F-4D97-AF65-F5344CB8AC3E}">
        <p14:creationId xmlns:p14="http://schemas.microsoft.com/office/powerpoint/2010/main" val="2257406249"/>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ai.berkeley.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ctrTitle"/>
          </p:nvPr>
        </p:nvSpPr>
        <p:spPr>
          <a:xfrm>
            <a:off x="1600200" y="800100"/>
            <a:ext cx="5943600" cy="1200150"/>
          </a:xfrm>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ctr" eaLnBrk="1" hangingPunct="1"/>
            <a:r>
              <a:rPr lang="en-US" altLang="en-US" sz="2400" dirty="0" err="1"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Yapay</a:t>
            </a:r>
            <a:r>
              <a:rPr lang="en-US" altLang="en-US" sz="2400" dirty="0"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2400" dirty="0" err="1"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Zeka</a:t>
            </a:r>
            <a:r>
              <a:rPr lang="tr-TR" altLang="en-US" sz="2400" dirty="0"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br>
              <a:rPr lang="tr-TR" altLang="en-US" sz="2400" dirty="0"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br>
            <a:r>
              <a:rPr lang="tr-TR" altLang="en-US" sz="2400" dirty="0" smtClean="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802600715151 </a:t>
            </a:r>
            <a:r>
              <a:rPr lang="tr-TR" altLang="en-US" dirty="0" smtClean="0">
                <a:ea typeface="ＭＳ Ｐゴシック" panose="020B0600070205080204" pitchFamily="34" charset="-128"/>
              </a:rPr>
              <a:t/>
            </a:r>
            <a:br>
              <a:rPr lang="tr-TR" altLang="en-US" dirty="0" smtClean="0">
                <a:ea typeface="ＭＳ Ｐゴシック" panose="020B0600070205080204" pitchFamily="34" charset="-128"/>
              </a:rPr>
            </a:br>
            <a:endParaRPr lang="en-US" altLang="en-US" dirty="0" smtClean="0">
              <a:ea typeface="ＭＳ Ｐゴシック" panose="020B0600070205080204" pitchFamily="34" charset="-128"/>
            </a:endParaRPr>
          </a:p>
        </p:txBody>
      </p:sp>
      <p:sp>
        <p:nvSpPr>
          <p:cNvPr id="3075" name="Rectangle 3"/>
          <p:cNvSpPr>
            <a:spLocks noGrp="1" noChangeArrowheads="1"/>
          </p:cNvSpPr>
          <p:nvPr>
            <p:ph type="subTitle" idx="1"/>
          </p:nvPr>
        </p:nvSpPr>
        <p:spPr>
          <a:xfrm>
            <a:off x="3200400" y="2614613"/>
            <a:ext cx="3429000" cy="571500"/>
          </a:xfrm>
        </p:spPr>
        <p:txBody>
          <a:bodyPr rtlCol="0">
            <a:normAutofit/>
          </a:bodyPr>
          <a:lstStyle/>
          <a:p>
            <a:pPr eaLnBrk="1" fontAlgn="auto" hangingPunct="1">
              <a:spcAft>
                <a:spcPts val="0"/>
              </a:spcAft>
              <a:defRPr/>
            </a:pPr>
            <a:r>
              <a:rPr lang="tr-TR" altLang="en-US" dirty="0" smtClean="0"/>
              <a:t>Doç. Dr. Mehmet Serdar GÜZEL</a:t>
            </a:r>
            <a:endParaRPr lang="en-US" altLang="en-US" dirty="0" smtClean="0"/>
          </a:p>
        </p:txBody>
      </p:sp>
      <p:sp>
        <p:nvSpPr>
          <p:cNvPr id="6148" name="Text Box 9"/>
          <p:cNvSpPr txBox="1">
            <a:spLocks noChangeArrowheads="1"/>
          </p:cNvSpPr>
          <p:nvPr/>
        </p:nvSpPr>
        <p:spPr bwMode="auto">
          <a:xfrm>
            <a:off x="1188351" y="3409950"/>
            <a:ext cx="6339557" cy="634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20000"/>
              </a:spcBef>
              <a:buClr>
                <a:schemeClr val="accent2"/>
              </a:buClr>
              <a:buSzTx/>
              <a:buFontTx/>
              <a:buNone/>
            </a:pP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Slides</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are</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mainly</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adapted</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from</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the</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following</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course</a:t>
            </a:r>
            <a:r>
              <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tr-TR" alt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page</a:t>
            </a:r>
            <a:r>
              <a:rPr lang="tr-TR" altLang="en-US" sz="16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endParaRPr lang="en-US" altLang="en-US" sz="16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pPr algn="ctr" eaLnBrk="1" hangingPunct="1">
              <a:spcBef>
                <a:spcPct val="20000"/>
              </a:spcBef>
              <a:buClr>
                <a:schemeClr val="accent2"/>
              </a:buClr>
              <a:buSzTx/>
              <a:buFontTx/>
              <a:buNone/>
            </a:pPr>
            <a:r>
              <a:rPr lang="en-US" sz="16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t>
            </a:r>
            <a:r>
              <a:rPr 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hlinkClick r:id="rId2"/>
              </a:rPr>
              <a:t>http://</a:t>
            </a:r>
            <a:r>
              <a:rPr lang="en-US" sz="16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hlinkClick r:id="rId2"/>
              </a:rPr>
              <a:t>ai.berkeley.edu</a:t>
            </a:r>
            <a:r>
              <a:rPr lang="en-US" sz="1600" dirty="0" smtClean="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created by Dan Klein and Pieter </a:t>
            </a:r>
            <a:r>
              <a:rPr lang="en-US" sz="16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Abbeel</a:t>
            </a:r>
            <a:r>
              <a:rPr 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for CS188</a:t>
            </a:r>
            <a:endParaRPr lang="tr-TR" altLang="en-US" sz="160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Rectangle 1"/>
          <p:cNvSpPr>
            <a:spLocks noChangeArrowheads="1"/>
          </p:cNvSpPr>
          <p:nvPr/>
        </p:nvSpPr>
        <p:spPr bwMode="auto">
          <a:xfrm>
            <a:off x="304800" y="2716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304800" y="2716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39334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smtClean="0">
                <a:solidFill>
                  <a:schemeClr val="tx1"/>
                </a:solidFill>
              </a:rPr>
              <a:t>A (Short) History of AI</a:t>
            </a:r>
          </a:p>
        </p:txBody>
      </p:sp>
      <p:pic>
        <p:nvPicPr>
          <p:cNvPr id="6" name="Picture 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76600" y="1123950"/>
            <a:ext cx="2630807" cy="3657598"/>
          </a:xfrm>
          <a:prstGeom prst="rect">
            <a:avLst/>
          </a:prstGeom>
          <a:noFill/>
        </p:spPr>
      </p:pic>
      <p:sp>
        <p:nvSpPr>
          <p:cNvPr id="2" name="TextBox 1"/>
          <p:cNvSpPr txBox="1"/>
          <p:nvPr/>
        </p:nvSpPr>
        <p:spPr>
          <a:xfrm>
            <a:off x="6628167" y="4835723"/>
            <a:ext cx="2515833" cy="307777"/>
          </a:xfrm>
          <a:prstGeom prst="rect">
            <a:avLst/>
          </a:prstGeom>
          <a:noFill/>
        </p:spPr>
        <p:txBody>
          <a:bodyPr wrap="none" rtlCol="0">
            <a:spAutoFit/>
          </a:bodyPr>
          <a:lstStyle/>
          <a:p>
            <a:r>
              <a:rPr lang="en-US" sz="1400" dirty="0" smtClean="0">
                <a:solidFill>
                  <a:srgbClr val="FF0000"/>
                </a:solidFill>
                <a:latin typeface="Calibri"/>
                <a:cs typeface="Calibri"/>
              </a:rPr>
              <a:t>Demo: HISTORY – MT1950.wmv</a:t>
            </a:r>
            <a:endParaRPr lang="en-US" sz="1400" dirty="0">
              <a:solidFill>
                <a:srgbClr val="FF0000"/>
              </a:solidFill>
              <a:latin typeface="Calibri"/>
              <a:cs typeface="Calibri"/>
            </a:endParaRPr>
          </a:p>
        </p:txBody>
      </p:sp>
    </p:spTree>
    <p:extLst>
      <p:ext uri="{BB962C8B-B14F-4D97-AF65-F5344CB8AC3E}">
        <p14:creationId xmlns:p14="http://schemas.microsoft.com/office/powerpoint/2010/main" val="1011428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smtClean="0">
                <a:solidFill>
                  <a:schemeClr val="tx1"/>
                </a:solidFill>
              </a:rPr>
              <a:t>A (Short) History of AI</a:t>
            </a:r>
          </a:p>
        </p:txBody>
      </p:sp>
      <p:sp>
        <p:nvSpPr>
          <p:cNvPr id="569347" name="Rectangle 3"/>
          <p:cNvSpPr>
            <a:spLocks noGrp="1" noChangeArrowheads="1"/>
          </p:cNvSpPr>
          <p:nvPr>
            <p:ph idx="1"/>
          </p:nvPr>
        </p:nvSpPr>
        <p:spPr>
          <a:xfrm>
            <a:off x="457200" y="1085850"/>
            <a:ext cx="4876800" cy="3771900"/>
          </a:xfrm>
        </p:spPr>
        <p:txBody>
          <a:bodyPr>
            <a:normAutofit fontScale="77500" lnSpcReduction="20000"/>
          </a:bodyPr>
          <a:lstStyle/>
          <a:p>
            <a:pPr eaLnBrk="1" hangingPunct="1">
              <a:lnSpc>
                <a:spcPct val="80000"/>
              </a:lnSpc>
            </a:pPr>
            <a:r>
              <a:rPr lang="en-US" sz="1400" dirty="0" smtClean="0"/>
              <a:t>1940-1950: Early days</a:t>
            </a:r>
          </a:p>
          <a:p>
            <a:pPr lvl="1" eaLnBrk="1" hangingPunct="1">
              <a:lnSpc>
                <a:spcPct val="80000"/>
              </a:lnSpc>
            </a:pPr>
            <a:r>
              <a:rPr lang="en-US" sz="1200" dirty="0" smtClean="0"/>
              <a:t>1943: McCulloch &amp; Pitts: Boolean circuit model of brain</a:t>
            </a:r>
          </a:p>
          <a:p>
            <a:pPr lvl="1" eaLnBrk="1" hangingPunct="1">
              <a:lnSpc>
                <a:spcPct val="80000"/>
              </a:lnSpc>
            </a:pPr>
            <a:r>
              <a:rPr lang="en-US" sz="1200" dirty="0" smtClean="0"/>
              <a:t>1950: Turing's “Computing Machinery and Intelligence”</a:t>
            </a:r>
          </a:p>
          <a:p>
            <a:pPr lvl="1" eaLnBrk="1" hangingPunct="1">
              <a:lnSpc>
                <a:spcPct val="80000"/>
              </a:lnSpc>
            </a:pPr>
            <a:endParaRPr lang="en-US" sz="600" dirty="0" smtClean="0"/>
          </a:p>
          <a:p>
            <a:pPr eaLnBrk="1" hangingPunct="1">
              <a:lnSpc>
                <a:spcPct val="80000"/>
              </a:lnSpc>
            </a:pPr>
            <a:r>
              <a:rPr lang="en-US" sz="1400" dirty="0" smtClean="0"/>
              <a:t>1950—70: Excitement: Look, Ma, no hands!</a:t>
            </a:r>
          </a:p>
          <a:p>
            <a:pPr lvl="1" eaLnBrk="1" hangingPunct="1">
              <a:lnSpc>
                <a:spcPct val="80000"/>
              </a:lnSpc>
            </a:pPr>
            <a:r>
              <a:rPr lang="en-US" sz="1200" dirty="0" smtClean="0"/>
              <a:t>1950s: Early AI programs, including Samuel's checkers program, Newell &amp; Simon's Logic Theorist, Gelernter's Geometry Engine</a:t>
            </a:r>
          </a:p>
          <a:p>
            <a:pPr lvl="1" eaLnBrk="1" hangingPunct="1">
              <a:lnSpc>
                <a:spcPct val="80000"/>
              </a:lnSpc>
            </a:pPr>
            <a:r>
              <a:rPr lang="en-US" sz="1200" dirty="0" smtClean="0"/>
              <a:t>1956: Dartmouth meeting: “Artificial Intelligence” adopted</a:t>
            </a:r>
          </a:p>
          <a:p>
            <a:pPr lvl="1" eaLnBrk="1" hangingPunct="1">
              <a:lnSpc>
                <a:spcPct val="80000"/>
              </a:lnSpc>
            </a:pPr>
            <a:r>
              <a:rPr lang="en-US" sz="1200" dirty="0" smtClean="0"/>
              <a:t>1965: Robinson's complete algorithm for logical reasoning</a:t>
            </a:r>
          </a:p>
          <a:p>
            <a:pPr lvl="1" eaLnBrk="1" hangingPunct="1">
              <a:lnSpc>
                <a:spcPct val="80000"/>
              </a:lnSpc>
            </a:pPr>
            <a:endParaRPr lang="en-US" sz="600" dirty="0" smtClean="0"/>
          </a:p>
          <a:p>
            <a:pPr eaLnBrk="1" hangingPunct="1">
              <a:lnSpc>
                <a:spcPct val="80000"/>
              </a:lnSpc>
            </a:pPr>
            <a:r>
              <a:rPr lang="en-US" sz="1400" dirty="0" smtClean="0"/>
              <a:t>1970—90: Knowledge-based approaches</a:t>
            </a:r>
          </a:p>
          <a:p>
            <a:pPr lvl="1" eaLnBrk="1" hangingPunct="1">
              <a:lnSpc>
                <a:spcPct val="80000"/>
              </a:lnSpc>
            </a:pPr>
            <a:r>
              <a:rPr lang="en-US" sz="1200" dirty="0" smtClean="0"/>
              <a:t>1969—79: Early development of knowledge-based systems</a:t>
            </a:r>
          </a:p>
          <a:p>
            <a:pPr lvl="1" eaLnBrk="1" hangingPunct="1">
              <a:lnSpc>
                <a:spcPct val="80000"/>
              </a:lnSpc>
            </a:pPr>
            <a:r>
              <a:rPr lang="en-US" sz="1200" dirty="0" smtClean="0"/>
              <a:t>1980—88: Expert systems industry booms</a:t>
            </a:r>
          </a:p>
          <a:p>
            <a:pPr lvl="1" eaLnBrk="1" hangingPunct="1">
              <a:lnSpc>
                <a:spcPct val="80000"/>
              </a:lnSpc>
            </a:pPr>
            <a:r>
              <a:rPr lang="en-US" sz="1200" dirty="0" smtClean="0"/>
              <a:t>1988—93: Expert systems industry busts: “AI Winter”</a:t>
            </a:r>
          </a:p>
          <a:p>
            <a:pPr lvl="1" eaLnBrk="1" hangingPunct="1">
              <a:lnSpc>
                <a:spcPct val="80000"/>
              </a:lnSpc>
            </a:pPr>
            <a:endParaRPr lang="en-US" sz="600" dirty="0" smtClean="0"/>
          </a:p>
          <a:p>
            <a:pPr eaLnBrk="1" hangingPunct="1">
              <a:lnSpc>
                <a:spcPct val="80000"/>
              </a:lnSpc>
            </a:pPr>
            <a:r>
              <a:rPr lang="en-US" sz="1400" dirty="0" smtClean="0"/>
              <a:t>1990—: Statistical approaches</a:t>
            </a:r>
          </a:p>
          <a:p>
            <a:pPr lvl="1" eaLnBrk="1" hangingPunct="1">
              <a:lnSpc>
                <a:spcPct val="80000"/>
              </a:lnSpc>
            </a:pPr>
            <a:r>
              <a:rPr lang="en-US" sz="1200" dirty="0" smtClean="0"/>
              <a:t>Resurgence of probability, focus on uncertainty</a:t>
            </a:r>
          </a:p>
          <a:p>
            <a:pPr lvl="1" eaLnBrk="1" hangingPunct="1">
              <a:lnSpc>
                <a:spcPct val="80000"/>
              </a:lnSpc>
            </a:pPr>
            <a:r>
              <a:rPr lang="en-US" sz="1200" dirty="0" smtClean="0"/>
              <a:t>General increase in technical depth</a:t>
            </a:r>
          </a:p>
          <a:p>
            <a:pPr lvl="1" eaLnBrk="1" hangingPunct="1">
              <a:lnSpc>
                <a:spcPct val="80000"/>
              </a:lnSpc>
            </a:pPr>
            <a:r>
              <a:rPr lang="en-US" sz="1200" dirty="0" smtClean="0"/>
              <a:t>Agents and learning systems… “AI Spring”?</a:t>
            </a:r>
          </a:p>
          <a:p>
            <a:pPr eaLnBrk="1" hangingPunct="1">
              <a:lnSpc>
                <a:spcPct val="80000"/>
              </a:lnSpc>
            </a:pPr>
            <a:endParaRPr lang="en-US" sz="1000" dirty="0" smtClean="0"/>
          </a:p>
          <a:p>
            <a:pPr eaLnBrk="1" hangingPunct="1">
              <a:lnSpc>
                <a:spcPct val="80000"/>
              </a:lnSpc>
            </a:pPr>
            <a:r>
              <a:rPr lang="en-US" sz="1400" dirty="0" smtClean="0"/>
              <a:t>2000—: Where are we now?     </a:t>
            </a:r>
          </a:p>
        </p:txBody>
      </p:sp>
      <p:pic>
        <p:nvPicPr>
          <p:cNvPr id="4" name="Picture 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598792" y="1047750"/>
            <a:ext cx="2630807" cy="3657598"/>
          </a:xfrm>
          <a:prstGeom prst="rect">
            <a:avLst/>
          </a:prstGeom>
          <a:noFill/>
        </p:spPr>
      </p:pic>
    </p:spTree>
    <p:extLst>
      <p:ext uri="{BB962C8B-B14F-4D97-AF65-F5344CB8AC3E}">
        <p14:creationId xmlns:p14="http://schemas.microsoft.com/office/powerpoint/2010/main" val="13777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93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934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93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934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934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934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934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6934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69347">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9347">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9347">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69347">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69347">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69347">
                                            <p:txEl>
                                              <p:pRg st="16" end="1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69347">
                                            <p:txEl>
                                              <p:pRg st="17" end="17"/>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69347">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solidFill>
                  <a:schemeClr val="tx1"/>
                </a:solidFill>
              </a:rPr>
              <a:t>What Can AI Do?</a:t>
            </a:r>
          </a:p>
        </p:txBody>
      </p:sp>
      <p:sp>
        <p:nvSpPr>
          <p:cNvPr id="541699" name="Rectangle 3"/>
          <p:cNvSpPr>
            <a:spLocks noGrp="1" noChangeArrowheads="1"/>
          </p:cNvSpPr>
          <p:nvPr>
            <p:ph idx="1"/>
          </p:nvPr>
        </p:nvSpPr>
        <p:spPr>
          <a:xfrm>
            <a:off x="609600" y="1047750"/>
            <a:ext cx="8534400" cy="3546873"/>
          </a:xfrm>
        </p:spPr>
        <p:txBody>
          <a:bodyPr>
            <a:normAutofit fontScale="92500" lnSpcReduction="10000"/>
          </a:bodyPr>
          <a:lstStyle/>
          <a:p>
            <a:pPr eaLnBrk="1" hangingPunct="1">
              <a:lnSpc>
                <a:spcPct val="80000"/>
              </a:lnSpc>
              <a:buFont typeface="Wingdings" pitchFamily="2" charset="2"/>
              <a:buNone/>
            </a:pPr>
            <a:r>
              <a:rPr lang="en-US" sz="1500" dirty="0" smtClean="0">
                <a:solidFill>
                  <a:schemeClr val="tx1"/>
                </a:solidFill>
              </a:rPr>
              <a:t>Quiz: Which of the following can be done at present?</a:t>
            </a:r>
          </a:p>
          <a:p>
            <a:pPr eaLnBrk="1" hangingPunct="1">
              <a:lnSpc>
                <a:spcPct val="80000"/>
              </a:lnSpc>
            </a:pPr>
            <a:endParaRPr lang="en-US" sz="1500" dirty="0" smtClean="0">
              <a:solidFill>
                <a:schemeClr val="tx1"/>
              </a:solidFill>
            </a:endParaRPr>
          </a:p>
          <a:p>
            <a:pPr eaLnBrk="1" hangingPunct="1">
              <a:lnSpc>
                <a:spcPct val="80000"/>
              </a:lnSpc>
            </a:pPr>
            <a:r>
              <a:rPr lang="en-US" sz="1500" dirty="0" smtClean="0"/>
              <a:t>Play a decent game of table tennis?</a:t>
            </a:r>
          </a:p>
          <a:p>
            <a:pPr eaLnBrk="1" hangingPunct="1">
              <a:lnSpc>
                <a:spcPct val="80000"/>
              </a:lnSpc>
            </a:pPr>
            <a:r>
              <a:rPr lang="en-US" sz="1500" dirty="0" smtClean="0"/>
              <a:t>Play a decent game of Jeopardy?</a:t>
            </a:r>
          </a:p>
          <a:p>
            <a:pPr eaLnBrk="1" hangingPunct="1">
              <a:lnSpc>
                <a:spcPct val="80000"/>
              </a:lnSpc>
            </a:pPr>
            <a:r>
              <a:rPr lang="en-US" sz="1500" dirty="0" smtClean="0"/>
              <a:t>Drive safely along a curving mountain road?</a:t>
            </a:r>
          </a:p>
          <a:p>
            <a:pPr eaLnBrk="1" hangingPunct="1">
              <a:lnSpc>
                <a:spcPct val="80000"/>
              </a:lnSpc>
            </a:pPr>
            <a:r>
              <a:rPr lang="en-US" sz="1500" dirty="0" smtClean="0"/>
              <a:t>Drive safely along Telegraph Avenue?</a:t>
            </a:r>
          </a:p>
          <a:p>
            <a:pPr eaLnBrk="1" hangingPunct="1">
              <a:lnSpc>
                <a:spcPct val="80000"/>
              </a:lnSpc>
            </a:pPr>
            <a:r>
              <a:rPr lang="en-US" sz="1500" dirty="0" smtClean="0"/>
              <a:t>Buy a week's worth of groceries on the web?</a:t>
            </a:r>
          </a:p>
          <a:p>
            <a:pPr eaLnBrk="1" hangingPunct="1">
              <a:lnSpc>
                <a:spcPct val="80000"/>
              </a:lnSpc>
            </a:pPr>
            <a:r>
              <a:rPr lang="en-US" sz="1500" dirty="0" smtClean="0"/>
              <a:t>Buy a week's worth of groceries at Berkeley Bowl?</a:t>
            </a:r>
          </a:p>
          <a:p>
            <a:pPr eaLnBrk="1" hangingPunct="1">
              <a:lnSpc>
                <a:spcPct val="80000"/>
              </a:lnSpc>
            </a:pPr>
            <a:r>
              <a:rPr lang="en-US" sz="1500" dirty="0" smtClean="0"/>
              <a:t>Discover and prove a new mathematical theorem?</a:t>
            </a:r>
          </a:p>
          <a:p>
            <a:pPr eaLnBrk="1" hangingPunct="1">
              <a:lnSpc>
                <a:spcPct val="80000"/>
              </a:lnSpc>
            </a:pPr>
            <a:r>
              <a:rPr lang="en-US" sz="1500" dirty="0" smtClean="0"/>
              <a:t>Converse successfully with another person for an hour?</a:t>
            </a:r>
          </a:p>
          <a:p>
            <a:pPr eaLnBrk="1" hangingPunct="1">
              <a:lnSpc>
                <a:spcPct val="80000"/>
              </a:lnSpc>
            </a:pPr>
            <a:r>
              <a:rPr lang="en-US" sz="1500" dirty="0" smtClean="0"/>
              <a:t>Perform a surgical operation?</a:t>
            </a:r>
          </a:p>
          <a:p>
            <a:pPr eaLnBrk="1" hangingPunct="1">
              <a:lnSpc>
                <a:spcPct val="80000"/>
              </a:lnSpc>
            </a:pPr>
            <a:r>
              <a:rPr lang="en-US" sz="1500" dirty="0" smtClean="0"/>
              <a:t>Put away the dishes and fold the laundry?</a:t>
            </a:r>
          </a:p>
          <a:p>
            <a:pPr eaLnBrk="1" hangingPunct="1">
              <a:lnSpc>
                <a:spcPct val="80000"/>
              </a:lnSpc>
            </a:pPr>
            <a:r>
              <a:rPr lang="en-US" sz="1500" dirty="0" smtClean="0"/>
              <a:t>Translate spoken Chinese into spoken English in real time?</a:t>
            </a:r>
          </a:p>
          <a:p>
            <a:pPr eaLnBrk="1" hangingPunct="1">
              <a:lnSpc>
                <a:spcPct val="80000"/>
              </a:lnSpc>
            </a:pPr>
            <a:r>
              <a:rPr lang="en-US" sz="1500" dirty="0" smtClean="0"/>
              <a:t>Write an intentionally funny story?</a:t>
            </a:r>
          </a:p>
        </p:txBody>
      </p:sp>
      <p:sp>
        <p:nvSpPr>
          <p:cNvPr id="541700" name="Freeform 4"/>
          <p:cNvSpPr>
            <a:spLocks/>
          </p:cNvSpPr>
          <p:nvPr/>
        </p:nvSpPr>
        <p:spPr bwMode="auto">
          <a:xfrm>
            <a:off x="609600" y="15049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sp>
        <p:nvSpPr>
          <p:cNvPr id="541704" name="Freeform 8"/>
          <p:cNvSpPr>
            <a:spLocks/>
          </p:cNvSpPr>
          <p:nvPr/>
        </p:nvSpPr>
        <p:spPr bwMode="auto">
          <a:xfrm>
            <a:off x="628650" y="19621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sp>
        <p:nvSpPr>
          <p:cNvPr id="541705" name="Freeform 9"/>
          <p:cNvSpPr>
            <a:spLocks/>
          </p:cNvSpPr>
          <p:nvPr/>
        </p:nvSpPr>
        <p:spPr bwMode="auto">
          <a:xfrm>
            <a:off x="619125" y="24193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sp>
        <p:nvSpPr>
          <p:cNvPr id="541706" name="Freeform 10"/>
          <p:cNvSpPr>
            <a:spLocks/>
          </p:cNvSpPr>
          <p:nvPr/>
        </p:nvSpPr>
        <p:spPr bwMode="auto">
          <a:xfrm>
            <a:off x="619125" y="37909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sp>
        <p:nvSpPr>
          <p:cNvPr id="541709" name="Freeform 13"/>
          <p:cNvSpPr>
            <a:spLocks/>
          </p:cNvSpPr>
          <p:nvPr/>
        </p:nvSpPr>
        <p:spPr bwMode="auto">
          <a:xfrm>
            <a:off x="628649" y="2647950"/>
            <a:ext cx="170260" cy="171450"/>
          </a:xfrm>
          <a:custGeom>
            <a:avLst/>
            <a:gdLst>
              <a:gd name="T0" fmla="*/ 0 w 409"/>
              <a:gd name="T1" fmla="*/ 2147483647 h 412"/>
              <a:gd name="T2" fmla="*/ 2147483647 w 409"/>
              <a:gd name="T3" fmla="*/ 2147483647 h 412"/>
              <a:gd name="T4" fmla="*/ 2147483647 w 409"/>
              <a:gd name="T5" fmla="*/ 2147483647 h 412"/>
              <a:gd name="T6" fmla="*/ 2147483647 w 409"/>
              <a:gd name="T7" fmla="*/ 2147483647 h 412"/>
              <a:gd name="T8" fmla="*/ 2147483647 w 409"/>
              <a:gd name="T9" fmla="*/ 2147483647 h 412"/>
              <a:gd name="T10" fmla="*/ 2147483647 w 409"/>
              <a:gd name="T11" fmla="*/ 2147483647 h 412"/>
              <a:gd name="T12" fmla="*/ 2147483647 w 409"/>
              <a:gd name="T13" fmla="*/ 2147483647 h 412"/>
              <a:gd name="T14" fmla="*/ 2147483647 w 409"/>
              <a:gd name="T15" fmla="*/ 2147483647 h 412"/>
              <a:gd name="T16" fmla="*/ 2147483647 w 409"/>
              <a:gd name="T17" fmla="*/ 2147483647 h 412"/>
              <a:gd name="T18" fmla="*/ 2147483647 w 409"/>
              <a:gd name="T19" fmla="*/ 0 h 412"/>
              <a:gd name="T20" fmla="*/ 2147483647 w 409"/>
              <a:gd name="T21" fmla="*/ 2147483647 h 412"/>
              <a:gd name="T22" fmla="*/ 2147483647 w 409"/>
              <a:gd name="T23" fmla="*/ 0 h 412"/>
              <a:gd name="T24" fmla="*/ 0 w 409"/>
              <a:gd name="T25" fmla="*/ 2147483647 h 4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9"/>
              <a:gd name="T40" fmla="*/ 0 h 412"/>
              <a:gd name="T41" fmla="*/ 409 w 409"/>
              <a:gd name="T42" fmla="*/ 412 h 41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9" h="412">
                <a:moveTo>
                  <a:pt x="0" y="59"/>
                </a:moveTo>
                <a:lnTo>
                  <a:pt x="160" y="220"/>
                </a:lnTo>
                <a:lnTo>
                  <a:pt x="16" y="364"/>
                </a:lnTo>
                <a:lnTo>
                  <a:pt x="64" y="412"/>
                </a:lnTo>
                <a:lnTo>
                  <a:pt x="208" y="268"/>
                </a:lnTo>
                <a:lnTo>
                  <a:pt x="352" y="412"/>
                </a:lnTo>
                <a:lnTo>
                  <a:pt x="400" y="364"/>
                </a:lnTo>
                <a:lnTo>
                  <a:pt x="256" y="220"/>
                </a:lnTo>
                <a:lnTo>
                  <a:pt x="409" y="59"/>
                </a:lnTo>
                <a:lnTo>
                  <a:pt x="355" y="0"/>
                </a:lnTo>
                <a:lnTo>
                  <a:pt x="208" y="172"/>
                </a:lnTo>
                <a:lnTo>
                  <a:pt x="54" y="0"/>
                </a:lnTo>
                <a:lnTo>
                  <a:pt x="0" y="59"/>
                </a:lnTo>
                <a:close/>
              </a:path>
            </a:pathLst>
          </a:custGeom>
          <a:solidFill>
            <a:srgbClr val="CC0000"/>
          </a:solidFill>
          <a:ln w="9525">
            <a:solidFill>
              <a:schemeClr val="tx1"/>
            </a:solidFill>
            <a:round/>
            <a:headEnd/>
            <a:tailEnd/>
          </a:ln>
        </p:spPr>
        <p:txBody>
          <a:bodyPr lIns="68579" tIns="34289" rIns="68579" bIns="34289"/>
          <a:lstStyle/>
          <a:p>
            <a:endParaRPr lang="en-US"/>
          </a:p>
        </p:txBody>
      </p:sp>
      <p:sp>
        <p:nvSpPr>
          <p:cNvPr id="541710" name="Freeform 14"/>
          <p:cNvSpPr>
            <a:spLocks/>
          </p:cNvSpPr>
          <p:nvPr/>
        </p:nvSpPr>
        <p:spPr bwMode="auto">
          <a:xfrm>
            <a:off x="628649" y="3105150"/>
            <a:ext cx="170260" cy="171450"/>
          </a:xfrm>
          <a:custGeom>
            <a:avLst/>
            <a:gdLst>
              <a:gd name="T0" fmla="*/ 0 w 409"/>
              <a:gd name="T1" fmla="*/ 2147483647 h 412"/>
              <a:gd name="T2" fmla="*/ 2147483647 w 409"/>
              <a:gd name="T3" fmla="*/ 2147483647 h 412"/>
              <a:gd name="T4" fmla="*/ 2147483647 w 409"/>
              <a:gd name="T5" fmla="*/ 2147483647 h 412"/>
              <a:gd name="T6" fmla="*/ 2147483647 w 409"/>
              <a:gd name="T7" fmla="*/ 2147483647 h 412"/>
              <a:gd name="T8" fmla="*/ 2147483647 w 409"/>
              <a:gd name="T9" fmla="*/ 2147483647 h 412"/>
              <a:gd name="T10" fmla="*/ 2147483647 w 409"/>
              <a:gd name="T11" fmla="*/ 2147483647 h 412"/>
              <a:gd name="T12" fmla="*/ 2147483647 w 409"/>
              <a:gd name="T13" fmla="*/ 2147483647 h 412"/>
              <a:gd name="T14" fmla="*/ 2147483647 w 409"/>
              <a:gd name="T15" fmla="*/ 2147483647 h 412"/>
              <a:gd name="T16" fmla="*/ 2147483647 w 409"/>
              <a:gd name="T17" fmla="*/ 2147483647 h 412"/>
              <a:gd name="T18" fmla="*/ 2147483647 w 409"/>
              <a:gd name="T19" fmla="*/ 0 h 412"/>
              <a:gd name="T20" fmla="*/ 2147483647 w 409"/>
              <a:gd name="T21" fmla="*/ 2147483647 h 412"/>
              <a:gd name="T22" fmla="*/ 2147483647 w 409"/>
              <a:gd name="T23" fmla="*/ 0 h 412"/>
              <a:gd name="T24" fmla="*/ 0 w 409"/>
              <a:gd name="T25" fmla="*/ 2147483647 h 4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9"/>
              <a:gd name="T40" fmla="*/ 0 h 412"/>
              <a:gd name="T41" fmla="*/ 409 w 409"/>
              <a:gd name="T42" fmla="*/ 412 h 41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9" h="412">
                <a:moveTo>
                  <a:pt x="0" y="59"/>
                </a:moveTo>
                <a:lnTo>
                  <a:pt x="160" y="220"/>
                </a:lnTo>
                <a:lnTo>
                  <a:pt x="16" y="364"/>
                </a:lnTo>
                <a:lnTo>
                  <a:pt x="64" y="412"/>
                </a:lnTo>
                <a:lnTo>
                  <a:pt x="208" y="268"/>
                </a:lnTo>
                <a:lnTo>
                  <a:pt x="352" y="412"/>
                </a:lnTo>
                <a:lnTo>
                  <a:pt x="400" y="364"/>
                </a:lnTo>
                <a:lnTo>
                  <a:pt x="256" y="220"/>
                </a:lnTo>
                <a:lnTo>
                  <a:pt x="409" y="59"/>
                </a:lnTo>
                <a:lnTo>
                  <a:pt x="355" y="0"/>
                </a:lnTo>
                <a:lnTo>
                  <a:pt x="208" y="172"/>
                </a:lnTo>
                <a:lnTo>
                  <a:pt x="54" y="0"/>
                </a:lnTo>
                <a:lnTo>
                  <a:pt x="0" y="59"/>
                </a:lnTo>
                <a:close/>
              </a:path>
            </a:pathLst>
          </a:custGeom>
          <a:solidFill>
            <a:srgbClr val="CC0000"/>
          </a:solidFill>
          <a:ln w="9525">
            <a:solidFill>
              <a:schemeClr val="tx1"/>
            </a:solidFill>
            <a:round/>
            <a:headEnd/>
            <a:tailEnd/>
          </a:ln>
        </p:spPr>
        <p:txBody>
          <a:bodyPr lIns="68579" tIns="34289" rIns="68579" bIns="34289"/>
          <a:lstStyle/>
          <a:p>
            <a:endParaRPr lang="en-US"/>
          </a:p>
        </p:txBody>
      </p:sp>
      <p:sp>
        <p:nvSpPr>
          <p:cNvPr id="541712" name="Freeform 16"/>
          <p:cNvSpPr>
            <a:spLocks/>
          </p:cNvSpPr>
          <p:nvPr/>
        </p:nvSpPr>
        <p:spPr bwMode="auto">
          <a:xfrm>
            <a:off x="628649" y="4019550"/>
            <a:ext cx="170260" cy="171450"/>
          </a:xfrm>
          <a:custGeom>
            <a:avLst/>
            <a:gdLst>
              <a:gd name="T0" fmla="*/ 0 w 409"/>
              <a:gd name="T1" fmla="*/ 2147483647 h 412"/>
              <a:gd name="T2" fmla="*/ 2147483647 w 409"/>
              <a:gd name="T3" fmla="*/ 2147483647 h 412"/>
              <a:gd name="T4" fmla="*/ 2147483647 w 409"/>
              <a:gd name="T5" fmla="*/ 2147483647 h 412"/>
              <a:gd name="T6" fmla="*/ 2147483647 w 409"/>
              <a:gd name="T7" fmla="*/ 2147483647 h 412"/>
              <a:gd name="T8" fmla="*/ 2147483647 w 409"/>
              <a:gd name="T9" fmla="*/ 2147483647 h 412"/>
              <a:gd name="T10" fmla="*/ 2147483647 w 409"/>
              <a:gd name="T11" fmla="*/ 2147483647 h 412"/>
              <a:gd name="T12" fmla="*/ 2147483647 w 409"/>
              <a:gd name="T13" fmla="*/ 2147483647 h 412"/>
              <a:gd name="T14" fmla="*/ 2147483647 w 409"/>
              <a:gd name="T15" fmla="*/ 2147483647 h 412"/>
              <a:gd name="T16" fmla="*/ 2147483647 w 409"/>
              <a:gd name="T17" fmla="*/ 2147483647 h 412"/>
              <a:gd name="T18" fmla="*/ 2147483647 w 409"/>
              <a:gd name="T19" fmla="*/ 0 h 412"/>
              <a:gd name="T20" fmla="*/ 2147483647 w 409"/>
              <a:gd name="T21" fmla="*/ 2147483647 h 412"/>
              <a:gd name="T22" fmla="*/ 2147483647 w 409"/>
              <a:gd name="T23" fmla="*/ 0 h 412"/>
              <a:gd name="T24" fmla="*/ 0 w 409"/>
              <a:gd name="T25" fmla="*/ 2147483647 h 4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9"/>
              <a:gd name="T40" fmla="*/ 0 h 412"/>
              <a:gd name="T41" fmla="*/ 409 w 409"/>
              <a:gd name="T42" fmla="*/ 412 h 41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9" h="412">
                <a:moveTo>
                  <a:pt x="0" y="59"/>
                </a:moveTo>
                <a:lnTo>
                  <a:pt x="160" y="220"/>
                </a:lnTo>
                <a:lnTo>
                  <a:pt x="16" y="364"/>
                </a:lnTo>
                <a:lnTo>
                  <a:pt x="64" y="412"/>
                </a:lnTo>
                <a:lnTo>
                  <a:pt x="208" y="268"/>
                </a:lnTo>
                <a:lnTo>
                  <a:pt x="352" y="412"/>
                </a:lnTo>
                <a:lnTo>
                  <a:pt x="400" y="364"/>
                </a:lnTo>
                <a:lnTo>
                  <a:pt x="256" y="220"/>
                </a:lnTo>
                <a:lnTo>
                  <a:pt x="409" y="59"/>
                </a:lnTo>
                <a:lnTo>
                  <a:pt x="355" y="0"/>
                </a:lnTo>
                <a:lnTo>
                  <a:pt x="208" y="172"/>
                </a:lnTo>
                <a:lnTo>
                  <a:pt x="54" y="0"/>
                </a:lnTo>
                <a:lnTo>
                  <a:pt x="0" y="59"/>
                </a:lnTo>
                <a:close/>
              </a:path>
            </a:pathLst>
          </a:custGeom>
          <a:solidFill>
            <a:srgbClr val="CC0000"/>
          </a:solidFill>
          <a:ln w="9525">
            <a:solidFill>
              <a:schemeClr val="tx1"/>
            </a:solidFill>
            <a:round/>
            <a:headEnd/>
            <a:tailEnd/>
          </a:ln>
        </p:spPr>
        <p:txBody>
          <a:bodyPr lIns="68579" tIns="34289" rIns="68579" bIns="34289"/>
          <a:lstStyle/>
          <a:p>
            <a:endParaRPr lang="en-US"/>
          </a:p>
        </p:txBody>
      </p:sp>
      <p:grpSp>
        <p:nvGrpSpPr>
          <p:cNvPr id="2" name="Group 20"/>
          <p:cNvGrpSpPr>
            <a:grpSpLocks/>
          </p:cNvGrpSpPr>
          <p:nvPr/>
        </p:nvGrpSpPr>
        <p:grpSpPr bwMode="auto">
          <a:xfrm>
            <a:off x="628649" y="2876550"/>
            <a:ext cx="228600" cy="171450"/>
            <a:chOff x="4896" y="2256"/>
            <a:chExt cx="432" cy="816"/>
          </a:xfrm>
        </p:grpSpPr>
        <p:sp>
          <p:nvSpPr>
            <p:cNvPr id="15380" name="Freeform 21"/>
            <p:cNvSpPr>
              <a:spLocks/>
            </p:cNvSpPr>
            <p:nvPr/>
          </p:nvSpPr>
          <p:spPr bwMode="auto">
            <a:xfrm>
              <a:off x="4896" y="2256"/>
              <a:ext cx="432" cy="624"/>
            </a:xfrm>
            <a:custGeom>
              <a:avLst/>
              <a:gdLst>
                <a:gd name="T0" fmla="*/ 0 w 432"/>
                <a:gd name="T1" fmla="*/ 192 h 624"/>
                <a:gd name="T2" fmla="*/ 96 w 432"/>
                <a:gd name="T3" fmla="*/ 0 h 624"/>
                <a:gd name="T4" fmla="*/ 336 w 432"/>
                <a:gd name="T5" fmla="*/ 0 h 624"/>
                <a:gd name="T6" fmla="*/ 432 w 432"/>
                <a:gd name="T7" fmla="*/ 192 h 624"/>
                <a:gd name="T8" fmla="*/ 336 w 432"/>
                <a:gd name="T9" fmla="*/ 384 h 624"/>
                <a:gd name="T10" fmla="*/ 240 w 432"/>
                <a:gd name="T11" fmla="*/ 432 h 624"/>
                <a:gd name="T12" fmla="*/ 240 w 432"/>
                <a:gd name="T13" fmla="*/ 624 h 624"/>
                <a:gd name="T14" fmla="*/ 144 w 432"/>
                <a:gd name="T15" fmla="*/ 624 h 624"/>
                <a:gd name="T16" fmla="*/ 144 w 432"/>
                <a:gd name="T17" fmla="*/ 384 h 624"/>
                <a:gd name="T18" fmla="*/ 288 w 432"/>
                <a:gd name="T19" fmla="*/ 288 h 624"/>
                <a:gd name="T20" fmla="*/ 336 w 432"/>
                <a:gd name="T21" fmla="*/ 192 h 624"/>
                <a:gd name="T22" fmla="*/ 288 w 432"/>
                <a:gd name="T23" fmla="*/ 96 h 624"/>
                <a:gd name="T24" fmla="*/ 144 w 432"/>
                <a:gd name="T25" fmla="*/ 96 h 624"/>
                <a:gd name="T26" fmla="*/ 96 w 432"/>
                <a:gd name="T27" fmla="*/ 240 h 624"/>
                <a:gd name="T28" fmla="*/ 0 w 432"/>
                <a:gd name="T29" fmla="*/ 192 h 6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32"/>
                <a:gd name="T46" fmla="*/ 0 h 624"/>
                <a:gd name="T47" fmla="*/ 432 w 432"/>
                <a:gd name="T48" fmla="*/ 624 h 6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32" h="624">
                  <a:moveTo>
                    <a:pt x="0" y="192"/>
                  </a:moveTo>
                  <a:lnTo>
                    <a:pt x="96" y="0"/>
                  </a:lnTo>
                  <a:lnTo>
                    <a:pt x="336" y="0"/>
                  </a:lnTo>
                  <a:lnTo>
                    <a:pt x="432" y="192"/>
                  </a:lnTo>
                  <a:lnTo>
                    <a:pt x="336" y="384"/>
                  </a:lnTo>
                  <a:lnTo>
                    <a:pt x="240" y="432"/>
                  </a:lnTo>
                  <a:lnTo>
                    <a:pt x="240" y="624"/>
                  </a:lnTo>
                  <a:lnTo>
                    <a:pt x="144" y="624"/>
                  </a:lnTo>
                  <a:lnTo>
                    <a:pt x="144" y="384"/>
                  </a:lnTo>
                  <a:lnTo>
                    <a:pt x="288" y="288"/>
                  </a:lnTo>
                  <a:lnTo>
                    <a:pt x="336" y="192"/>
                  </a:lnTo>
                  <a:lnTo>
                    <a:pt x="288" y="96"/>
                  </a:lnTo>
                  <a:lnTo>
                    <a:pt x="144" y="96"/>
                  </a:lnTo>
                  <a:lnTo>
                    <a:pt x="96" y="240"/>
                  </a:lnTo>
                  <a:lnTo>
                    <a:pt x="0" y="192"/>
                  </a:lnTo>
                  <a:close/>
                </a:path>
              </a:pathLst>
            </a:custGeom>
            <a:solidFill>
              <a:schemeClr val="accent2"/>
            </a:solidFill>
            <a:ln w="9525">
              <a:solidFill>
                <a:schemeClr val="tx1"/>
              </a:solidFill>
              <a:round/>
              <a:headEnd/>
              <a:tailEnd/>
            </a:ln>
          </p:spPr>
          <p:txBody>
            <a:bodyPr/>
            <a:lstStyle/>
            <a:p>
              <a:endParaRPr lang="en-US"/>
            </a:p>
          </p:txBody>
        </p:sp>
        <p:sp>
          <p:nvSpPr>
            <p:cNvPr id="15381" name="Freeform 22"/>
            <p:cNvSpPr>
              <a:spLocks/>
            </p:cNvSpPr>
            <p:nvPr/>
          </p:nvSpPr>
          <p:spPr bwMode="auto">
            <a:xfrm>
              <a:off x="5040" y="2976"/>
              <a:ext cx="96" cy="96"/>
            </a:xfrm>
            <a:custGeom>
              <a:avLst/>
              <a:gdLst>
                <a:gd name="T0" fmla="*/ 96 w 96"/>
                <a:gd name="T1" fmla="*/ 0 h 96"/>
                <a:gd name="T2" fmla="*/ 0 w 96"/>
                <a:gd name="T3" fmla="*/ 0 h 96"/>
                <a:gd name="T4" fmla="*/ 0 w 96"/>
                <a:gd name="T5" fmla="*/ 96 h 96"/>
                <a:gd name="T6" fmla="*/ 96 w 96"/>
                <a:gd name="T7" fmla="*/ 96 h 96"/>
                <a:gd name="T8" fmla="*/ 96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96" y="0"/>
                  </a:moveTo>
                  <a:lnTo>
                    <a:pt x="0" y="0"/>
                  </a:lnTo>
                  <a:lnTo>
                    <a:pt x="0" y="96"/>
                  </a:lnTo>
                  <a:lnTo>
                    <a:pt x="96" y="96"/>
                  </a:lnTo>
                  <a:lnTo>
                    <a:pt x="96" y="0"/>
                  </a:lnTo>
                  <a:close/>
                </a:path>
              </a:pathLst>
            </a:custGeom>
            <a:solidFill>
              <a:schemeClr val="accent2"/>
            </a:solidFill>
            <a:ln w="9525">
              <a:solidFill>
                <a:schemeClr val="tx1"/>
              </a:solidFill>
              <a:round/>
              <a:headEnd/>
              <a:tailEnd/>
            </a:ln>
          </p:spPr>
          <p:txBody>
            <a:bodyPr/>
            <a:lstStyle/>
            <a:p>
              <a:endParaRPr lang="en-US"/>
            </a:p>
          </p:txBody>
        </p:sp>
      </p:grpSp>
      <p:grpSp>
        <p:nvGrpSpPr>
          <p:cNvPr id="3" name="Group 23"/>
          <p:cNvGrpSpPr>
            <a:grpSpLocks/>
          </p:cNvGrpSpPr>
          <p:nvPr/>
        </p:nvGrpSpPr>
        <p:grpSpPr bwMode="auto">
          <a:xfrm>
            <a:off x="628649" y="3333750"/>
            <a:ext cx="228600" cy="171450"/>
            <a:chOff x="4896" y="2256"/>
            <a:chExt cx="432" cy="816"/>
          </a:xfrm>
        </p:grpSpPr>
        <p:sp>
          <p:nvSpPr>
            <p:cNvPr id="15378" name="Freeform 24"/>
            <p:cNvSpPr>
              <a:spLocks/>
            </p:cNvSpPr>
            <p:nvPr/>
          </p:nvSpPr>
          <p:spPr bwMode="auto">
            <a:xfrm>
              <a:off x="4896" y="2256"/>
              <a:ext cx="432" cy="624"/>
            </a:xfrm>
            <a:custGeom>
              <a:avLst/>
              <a:gdLst>
                <a:gd name="T0" fmla="*/ 0 w 432"/>
                <a:gd name="T1" fmla="*/ 192 h 624"/>
                <a:gd name="T2" fmla="*/ 96 w 432"/>
                <a:gd name="T3" fmla="*/ 0 h 624"/>
                <a:gd name="T4" fmla="*/ 336 w 432"/>
                <a:gd name="T5" fmla="*/ 0 h 624"/>
                <a:gd name="T6" fmla="*/ 432 w 432"/>
                <a:gd name="T7" fmla="*/ 192 h 624"/>
                <a:gd name="T8" fmla="*/ 336 w 432"/>
                <a:gd name="T9" fmla="*/ 384 h 624"/>
                <a:gd name="T10" fmla="*/ 240 w 432"/>
                <a:gd name="T11" fmla="*/ 432 h 624"/>
                <a:gd name="T12" fmla="*/ 240 w 432"/>
                <a:gd name="T13" fmla="*/ 624 h 624"/>
                <a:gd name="T14" fmla="*/ 144 w 432"/>
                <a:gd name="T15" fmla="*/ 624 h 624"/>
                <a:gd name="T16" fmla="*/ 144 w 432"/>
                <a:gd name="T17" fmla="*/ 384 h 624"/>
                <a:gd name="T18" fmla="*/ 288 w 432"/>
                <a:gd name="T19" fmla="*/ 288 h 624"/>
                <a:gd name="T20" fmla="*/ 336 w 432"/>
                <a:gd name="T21" fmla="*/ 192 h 624"/>
                <a:gd name="T22" fmla="*/ 288 w 432"/>
                <a:gd name="T23" fmla="*/ 96 h 624"/>
                <a:gd name="T24" fmla="*/ 144 w 432"/>
                <a:gd name="T25" fmla="*/ 96 h 624"/>
                <a:gd name="T26" fmla="*/ 96 w 432"/>
                <a:gd name="T27" fmla="*/ 240 h 624"/>
                <a:gd name="T28" fmla="*/ 0 w 432"/>
                <a:gd name="T29" fmla="*/ 192 h 6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32"/>
                <a:gd name="T46" fmla="*/ 0 h 624"/>
                <a:gd name="T47" fmla="*/ 432 w 432"/>
                <a:gd name="T48" fmla="*/ 624 h 6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32" h="624">
                  <a:moveTo>
                    <a:pt x="0" y="192"/>
                  </a:moveTo>
                  <a:lnTo>
                    <a:pt x="96" y="0"/>
                  </a:lnTo>
                  <a:lnTo>
                    <a:pt x="336" y="0"/>
                  </a:lnTo>
                  <a:lnTo>
                    <a:pt x="432" y="192"/>
                  </a:lnTo>
                  <a:lnTo>
                    <a:pt x="336" y="384"/>
                  </a:lnTo>
                  <a:lnTo>
                    <a:pt x="240" y="432"/>
                  </a:lnTo>
                  <a:lnTo>
                    <a:pt x="240" y="624"/>
                  </a:lnTo>
                  <a:lnTo>
                    <a:pt x="144" y="624"/>
                  </a:lnTo>
                  <a:lnTo>
                    <a:pt x="144" y="384"/>
                  </a:lnTo>
                  <a:lnTo>
                    <a:pt x="288" y="288"/>
                  </a:lnTo>
                  <a:lnTo>
                    <a:pt x="336" y="192"/>
                  </a:lnTo>
                  <a:lnTo>
                    <a:pt x="288" y="96"/>
                  </a:lnTo>
                  <a:lnTo>
                    <a:pt x="144" y="96"/>
                  </a:lnTo>
                  <a:lnTo>
                    <a:pt x="96" y="240"/>
                  </a:lnTo>
                  <a:lnTo>
                    <a:pt x="0" y="192"/>
                  </a:lnTo>
                  <a:close/>
                </a:path>
              </a:pathLst>
            </a:custGeom>
            <a:solidFill>
              <a:schemeClr val="accent2"/>
            </a:solidFill>
            <a:ln w="9525">
              <a:solidFill>
                <a:schemeClr val="tx1"/>
              </a:solidFill>
              <a:round/>
              <a:headEnd/>
              <a:tailEnd/>
            </a:ln>
          </p:spPr>
          <p:txBody>
            <a:bodyPr/>
            <a:lstStyle/>
            <a:p>
              <a:endParaRPr lang="en-US"/>
            </a:p>
          </p:txBody>
        </p:sp>
        <p:sp>
          <p:nvSpPr>
            <p:cNvPr id="15379" name="Freeform 25"/>
            <p:cNvSpPr>
              <a:spLocks/>
            </p:cNvSpPr>
            <p:nvPr/>
          </p:nvSpPr>
          <p:spPr bwMode="auto">
            <a:xfrm>
              <a:off x="5040" y="2976"/>
              <a:ext cx="96" cy="96"/>
            </a:xfrm>
            <a:custGeom>
              <a:avLst/>
              <a:gdLst>
                <a:gd name="T0" fmla="*/ 96 w 96"/>
                <a:gd name="T1" fmla="*/ 0 h 96"/>
                <a:gd name="T2" fmla="*/ 0 w 96"/>
                <a:gd name="T3" fmla="*/ 0 h 96"/>
                <a:gd name="T4" fmla="*/ 0 w 96"/>
                <a:gd name="T5" fmla="*/ 96 h 96"/>
                <a:gd name="T6" fmla="*/ 96 w 96"/>
                <a:gd name="T7" fmla="*/ 96 h 96"/>
                <a:gd name="T8" fmla="*/ 96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96" y="0"/>
                  </a:moveTo>
                  <a:lnTo>
                    <a:pt x="0" y="0"/>
                  </a:lnTo>
                  <a:lnTo>
                    <a:pt x="0" y="96"/>
                  </a:lnTo>
                  <a:lnTo>
                    <a:pt x="96" y="96"/>
                  </a:lnTo>
                  <a:lnTo>
                    <a:pt x="96" y="0"/>
                  </a:lnTo>
                  <a:close/>
                </a:path>
              </a:pathLst>
            </a:custGeom>
            <a:solidFill>
              <a:schemeClr val="accent2"/>
            </a:solidFill>
            <a:ln w="9525">
              <a:solidFill>
                <a:schemeClr val="tx1"/>
              </a:solidFill>
              <a:round/>
              <a:headEnd/>
              <a:tailEnd/>
            </a:ln>
          </p:spPr>
          <p:txBody>
            <a:bodyPr/>
            <a:lstStyle/>
            <a:p>
              <a:endParaRPr lang="en-US"/>
            </a:p>
          </p:txBody>
        </p:sp>
      </p:grpSp>
      <p:grpSp>
        <p:nvGrpSpPr>
          <p:cNvPr id="4" name="Group 20"/>
          <p:cNvGrpSpPr>
            <a:grpSpLocks/>
          </p:cNvGrpSpPr>
          <p:nvPr/>
        </p:nvGrpSpPr>
        <p:grpSpPr bwMode="auto">
          <a:xfrm>
            <a:off x="628649" y="2190750"/>
            <a:ext cx="228600" cy="171450"/>
            <a:chOff x="4896" y="2256"/>
            <a:chExt cx="432" cy="816"/>
          </a:xfrm>
        </p:grpSpPr>
        <p:sp>
          <p:nvSpPr>
            <p:cNvPr id="15376" name="Freeform 21"/>
            <p:cNvSpPr>
              <a:spLocks/>
            </p:cNvSpPr>
            <p:nvPr/>
          </p:nvSpPr>
          <p:spPr bwMode="auto">
            <a:xfrm>
              <a:off x="4896" y="2256"/>
              <a:ext cx="432" cy="624"/>
            </a:xfrm>
            <a:custGeom>
              <a:avLst/>
              <a:gdLst>
                <a:gd name="T0" fmla="*/ 0 w 432"/>
                <a:gd name="T1" fmla="*/ 192 h 624"/>
                <a:gd name="T2" fmla="*/ 96 w 432"/>
                <a:gd name="T3" fmla="*/ 0 h 624"/>
                <a:gd name="T4" fmla="*/ 336 w 432"/>
                <a:gd name="T5" fmla="*/ 0 h 624"/>
                <a:gd name="T6" fmla="*/ 432 w 432"/>
                <a:gd name="T7" fmla="*/ 192 h 624"/>
                <a:gd name="T8" fmla="*/ 336 w 432"/>
                <a:gd name="T9" fmla="*/ 384 h 624"/>
                <a:gd name="T10" fmla="*/ 240 w 432"/>
                <a:gd name="T11" fmla="*/ 432 h 624"/>
                <a:gd name="T12" fmla="*/ 240 w 432"/>
                <a:gd name="T13" fmla="*/ 624 h 624"/>
                <a:gd name="T14" fmla="*/ 144 w 432"/>
                <a:gd name="T15" fmla="*/ 624 h 624"/>
                <a:gd name="T16" fmla="*/ 144 w 432"/>
                <a:gd name="T17" fmla="*/ 384 h 624"/>
                <a:gd name="T18" fmla="*/ 288 w 432"/>
                <a:gd name="T19" fmla="*/ 288 h 624"/>
                <a:gd name="T20" fmla="*/ 336 w 432"/>
                <a:gd name="T21" fmla="*/ 192 h 624"/>
                <a:gd name="T22" fmla="*/ 288 w 432"/>
                <a:gd name="T23" fmla="*/ 96 h 624"/>
                <a:gd name="T24" fmla="*/ 144 w 432"/>
                <a:gd name="T25" fmla="*/ 96 h 624"/>
                <a:gd name="T26" fmla="*/ 96 w 432"/>
                <a:gd name="T27" fmla="*/ 240 h 624"/>
                <a:gd name="T28" fmla="*/ 0 w 432"/>
                <a:gd name="T29" fmla="*/ 192 h 6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32"/>
                <a:gd name="T46" fmla="*/ 0 h 624"/>
                <a:gd name="T47" fmla="*/ 432 w 432"/>
                <a:gd name="T48" fmla="*/ 624 h 6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32" h="624">
                  <a:moveTo>
                    <a:pt x="0" y="192"/>
                  </a:moveTo>
                  <a:lnTo>
                    <a:pt x="96" y="0"/>
                  </a:lnTo>
                  <a:lnTo>
                    <a:pt x="336" y="0"/>
                  </a:lnTo>
                  <a:lnTo>
                    <a:pt x="432" y="192"/>
                  </a:lnTo>
                  <a:lnTo>
                    <a:pt x="336" y="384"/>
                  </a:lnTo>
                  <a:lnTo>
                    <a:pt x="240" y="432"/>
                  </a:lnTo>
                  <a:lnTo>
                    <a:pt x="240" y="624"/>
                  </a:lnTo>
                  <a:lnTo>
                    <a:pt x="144" y="624"/>
                  </a:lnTo>
                  <a:lnTo>
                    <a:pt x="144" y="384"/>
                  </a:lnTo>
                  <a:lnTo>
                    <a:pt x="288" y="288"/>
                  </a:lnTo>
                  <a:lnTo>
                    <a:pt x="336" y="192"/>
                  </a:lnTo>
                  <a:lnTo>
                    <a:pt x="288" y="96"/>
                  </a:lnTo>
                  <a:lnTo>
                    <a:pt x="144" y="96"/>
                  </a:lnTo>
                  <a:lnTo>
                    <a:pt x="96" y="240"/>
                  </a:lnTo>
                  <a:lnTo>
                    <a:pt x="0" y="192"/>
                  </a:lnTo>
                  <a:close/>
                </a:path>
              </a:pathLst>
            </a:custGeom>
            <a:solidFill>
              <a:schemeClr val="accent2"/>
            </a:solidFill>
            <a:ln w="9525">
              <a:solidFill>
                <a:schemeClr val="tx1"/>
              </a:solidFill>
              <a:round/>
              <a:headEnd/>
              <a:tailEnd/>
            </a:ln>
          </p:spPr>
          <p:txBody>
            <a:bodyPr/>
            <a:lstStyle/>
            <a:p>
              <a:endParaRPr lang="en-US"/>
            </a:p>
          </p:txBody>
        </p:sp>
        <p:sp>
          <p:nvSpPr>
            <p:cNvPr id="15377" name="Freeform 22"/>
            <p:cNvSpPr>
              <a:spLocks/>
            </p:cNvSpPr>
            <p:nvPr/>
          </p:nvSpPr>
          <p:spPr bwMode="auto">
            <a:xfrm>
              <a:off x="5040" y="2976"/>
              <a:ext cx="96" cy="96"/>
            </a:xfrm>
            <a:custGeom>
              <a:avLst/>
              <a:gdLst>
                <a:gd name="T0" fmla="*/ 96 w 96"/>
                <a:gd name="T1" fmla="*/ 0 h 96"/>
                <a:gd name="T2" fmla="*/ 0 w 96"/>
                <a:gd name="T3" fmla="*/ 0 h 96"/>
                <a:gd name="T4" fmla="*/ 0 w 96"/>
                <a:gd name="T5" fmla="*/ 96 h 96"/>
                <a:gd name="T6" fmla="*/ 96 w 96"/>
                <a:gd name="T7" fmla="*/ 96 h 96"/>
                <a:gd name="T8" fmla="*/ 96 w 96"/>
                <a:gd name="T9" fmla="*/ 0 h 96"/>
                <a:gd name="T10" fmla="*/ 0 60000 65536"/>
                <a:gd name="T11" fmla="*/ 0 60000 65536"/>
                <a:gd name="T12" fmla="*/ 0 60000 65536"/>
                <a:gd name="T13" fmla="*/ 0 60000 65536"/>
                <a:gd name="T14" fmla="*/ 0 60000 65536"/>
                <a:gd name="T15" fmla="*/ 0 w 96"/>
                <a:gd name="T16" fmla="*/ 0 h 96"/>
                <a:gd name="T17" fmla="*/ 96 w 96"/>
                <a:gd name="T18" fmla="*/ 96 h 96"/>
              </a:gdLst>
              <a:ahLst/>
              <a:cxnLst>
                <a:cxn ang="T10">
                  <a:pos x="T0" y="T1"/>
                </a:cxn>
                <a:cxn ang="T11">
                  <a:pos x="T2" y="T3"/>
                </a:cxn>
                <a:cxn ang="T12">
                  <a:pos x="T4" y="T5"/>
                </a:cxn>
                <a:cxn ang="T13">
                  <a:pos x="T6" y="T7"/>
                </a:cxn>
                <a:cxn ang="T14">
                  <a:pos x="T8" y="T9"/>
                </a:cxn>
              </a:cxnLst>
              <a:rect l="T15" t="T16" r="T17" b="T18"/>
              <a:pathLst>
                <a:path w="96" h="96">
                  <a:moveTo>
                    <a:pt x="96" y="0"/>
                  </a:moveTo>
                  <a:lnTo>
                    <a:pt x="0" y="0"/>
                  </a:lnTo>
                  <a:lnTo>
                    <a:pt x="0" y="96"/>
                  </a:lnTo>
                  <a:lnTo>
                    <a:pt x="96" y="96"/>
                  </a:lnTo>
                  <a:lnTo>
                    <a:pt x="96" y="0"/>
                  </a:lnTo>
                  <a:close/>
                </a:path>
              </a:pathLst>
            </a:custGeom>
            <a:solidFill>
              <a:schemeClr val="accent2"/>
            </a:solidFill>
            <a:ln w="9525">
              <a:solidFill>
                <a:schemeClr val="tx1"/>
              </a:solidFill>
              <a:round/>
              <a:headEnd/>
              <a:tailEnd/>
            </a:ln>
          </p:spPr>
          <p:txBody>
            <a:bodyPr/>
            <a:lstStyle/>
            <a:p>
              <a:endParaRPr lang="en-US"/>
            </a:p>
          </p:txBody>
        </p:sp>
      </p:grpSp>
      <p:sp>
        <p:nvSpPr>
          <p:cNvPr id="21" name="Freeform 10"/>
          <p:cNvSpPr>
            <a:spLocks/>
          </p:cNvSpPr>
          <p:nvPr/>
        </p:nvSpPr>
        <p:spPr bwMode="auto">
          <a:xfrm>
            <a:off x="619125" y="35623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sp>
        <p:nvSpPr>
          <p:cNvPr id="22" name="Freeform 4"/>
          <p:cNvSpPr>
            <a:spLocks/>
          </p:cNvSpPr>
          <p:nvPr/>
        </p:nvSpPr>
        <p:spPr bwMode="auto">
          <a:xfrm>
            <a:off x="619125" y="1733550"/>
            <a:ext cx="238125" cy="171450"/>
          </a:xfrm>
          <a:custGeom>
            <a:avLst/>
            <a:gdLst>
              <a:gd name="T0" fmla="*/ 2147483647 w 248"/>
              <a:gd name="T1" fmla="*/ 2147483647 h 144"/>
              <a:gd name="T2" fmla="*/ 2147483647 w 248"/>
              <a:gd name="T3" fmla="*/ 0 h 144"/>
              <a:gd name="T4" fmla="*/ 2147483647 w 248"/>
              <a:gd name="T5" fmla="*/ 2147483647 h 144"/>
              <a:gd name="T6" fmla="*/ 0 w 248"/>
              <a:gd name="T7" fmla="*/ 2147483647 h 144"/>
              <a:gd name="T8" fmla="*/ 2147483647 w 248"/>
              <a:gd name="T9" fmla="*/ 2147483647 h 144"/>
              <a:gd name="T10" fmla="*/ 0 60000 65536"/>
              <a:gd name="T11" fmla="*/ 0 60000 65536"/>
              <a:gd name="T12" fmla="*/ 0 60000 65536"/>
              <a:gd name="T13" fmla="*/ 0 60000 65536"/>
              <a:gd name="T14" fmla="*/ 0 60000 65536"/>
              <a:gd name="T15" fmla="*/ 0 w 248"/>
              <a:gd name="T16" fmla="*/ 0 h 144"/>
              <a:gd name="T17" fmla="*/ 248 w 248"/>
              <a:gd name="T18" fmla="*/ 144 h 144"/>
            </a:gdLst>
            <a:ahLst/>
            <a:cxnLst>
              <a:cxn ang="T10">
                <a:pos x="T0" y="T1"/>
              </a:cxn>
              <a:cxn ang="T11">
                <a:pos x="T2" y="T3"/>
              </a:cxn>
              <a:cxn ang="T12">
                <a:pos x="T4" y="T5"/>
              </a:cxn>
              <a:cxn ang="T13">
                <a:pos x="T6" y="T7"/>
              </a:cxn>
              <a:cxn ang="T14">
                <a:pos x="T8" y="T9"/>
              </a:cxn>
            </a:cxnLst>
            <a:rect l="T15" t="T16" r="T17" b="T18"/>
            <a:pathLst>
              <a:path w="248" h="144">
                <a:moveTo>
                  <a:pt x="77" y="144"/>
                </a:moveTo>
                <a:lnTo>
                  <a:pt x="248" y="0"/>
                </a:lnTo>
                <a:lnTo>
                  <a:pt x="86" y="94"/>
                </a:lnTo>
                <a:lnTo>
                  <a:pt x="0" y="51"/>
                </a:lnTo>
                <a:lnTo>
                  <a:pt x="77" y="144"/>
                </a:lnTo>
                <a:close/>
              </a:path>
            </a:pathLst>
          </a:custGeom>
          <a:solidFill>
            <a:srgbClr val="008000"/>
          </a:solidFill>
          <a:ln w="9525">
            <a:solidFill>
              <a:schemeClr val="tx1"/>
            </a:solidFill>
            <a:round/>
            <a:headEnd/>
            <a:tailEnd/>
          </a:ln>
        </p:spPr>
        <p:txBody>
          <a:bodyPr lIns="68579" tIns="34289" rIns="68579" bIns="34289"/>
          <a:lstStyle/>
          <a:p>
            <a:endParaRPr lang="en-US"/>
          </a:p>
        </p:txBody>
      </p:sp>
      <p:pic>
        <p:nvPicPr>
          <p:cNvPr id="24" name="Resim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38800" y="1159438"/>
            <a:ext cx="2739513" cy="1828800"/>
          </a:xfrm>
          <a:prstGeom prst="rect">
            <a:avLst/>
          </a:prstGeom>
        </p:spPr>
      </p:pic>
    </p:spTree>
    <p:extLst>
      <p:ext uri="{BB962C8B-B14F-4D97-AF65-F5344CB8AC3E}">
        <p14:creationId xmlns:p14="http://schemas.microsoft.com/office/powerpoint/2010/main" val="47084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1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17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16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16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417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41699">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41699">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417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1699">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170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41699">
                                            <p:txEl>
                                              <p:pRg st="8" end="8"/>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41699">
                                            <p:txEl>
                                              <p:pRg st="9" end="9"/>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4171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541699">
                                            <p:txEl>
                                              <p:pRg st="10" end="1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541699">
                                            <p:txEl>
                                              <p:pRg st="11" end="11"/>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541699">
                                            <p:txEl>
                                              <p:pRg st="12" end="12"/>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541706"/>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41699">
                                            <p:txEl>
                                              <p:pRg st="13" end="13"/>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417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0" grpId="0" animBg="1"/>
      <p:bldP spid="541704" grpId="0" animBg="1"/>
      <p:bldP spid="541705" grpId="0" animBg="1"/>
      <p:bldP spid="541706" grpId="0" animBg="1"/>
      <p:bldP spid="541709" grpId="0" animBg="1"/>
      <p:bldP spid="541710" grpId="0" animBg="1"/>
      <p:bldP spid="541712" grpId="0" animBg="1"/>
      <p:bldP spid="21" grpId="0" animBg="1"/>
      <p:bldP spid="2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altLang="en-US" smtClean="0">
                <a:ea typeface="ＭＳ Ｐゴシック" panose="020B0600070205080204" pitchFamily="34" charset="-128"/>
              </a:rPr>
              <a:t>Lecturer</a:t>
            </a:r>
            <a:endParaRPr lang="en-US" altLang="en-US" smtClean="0">
              <a:ea typeface="ＭＳ Ｐゴシック" panose="020B0600070205080204" pitchFamily="34" charset="-128"/>
            </a:endParaRPr>
          </a:p>
        </p:txBody>
      </p:sp>
      <p:sp>
        <p:nvSpPr>
          <p:cNvPr id="7171" name="Rectangle 3"/>
          <p:cNvSpPr>
            <a:spLocks noGrp="1" noChangeArrowheads="1"/>
          </p:cNvSpPr>
          <p:nvPr>
            <p:ph idx="1"/>
          </p:nvPr>
        </p:nvSpPr>
        <p:spPr>
          <a:xfrm>
            <a:off x="1485900" y="1200150"/>
            <a:ext cx="6172200" cy="3829050"/>
          </a:xfrm>
        </p:spPr>
        <p:txBody>
          <a:bodyPr/>
          <a:lstStyle/>
          <a:p>
            <a:pPr eaLnBrk="1" hangingPunct="1"/>
            <a:r>
              <a:rPr lang="en-US" altLang="en-US" smtClean="0">
                <a:ea typeface="ＭＳ Ｐゴシック" panose="020B0600070205080204" pitchFamily="34" charset="-128"/>
              </a:rPr>
              <a:t>Instructor: </a:t>
            </a:r>
            <a:r>
              <a:rPr lang="tr-TR" altLang="en-US" smtClean="0">
                <a:solidFill>
                  <a:schemeClr val="hlink"/>
                </a:solidFill>
                <a:ea typeface="ＭＳ Ｐゴシック" panose="020B0600070205080204" pitchFamily="34" charset="-128"/>
              </a:rPr>
              <a:t>Assoc. Prof Dr. Mehmet S Güzel </a:t>
            </a:r>
            <a:endParaRPr lang="en-US" altLang="en-US" smtClean="0">
              <a:solidFill>
                <a:schemeClr val="hlink"/>
              </a:solidFill>
              <a:ea typeface="ＭＳ Ｐゴシック" panose="020B0600070205080204" pitchFamily="34" charset="-128"/>
            </a:endParaRPr>
          </a:p>
          <a:p>
            <a:pPr lvl="1" eaLnBrk="1" hangingPunct="1"/>
            <a:r>
              <a:rPr lang="en-US" altLang="en-US" smtClean="0">
                <a:ea typeface="ＭＳ Ｐゴシック" panose="020B0600070205080204" pitchFamily="34" charset="-128"/>
              </a:rPr>
              <a:t>Office hours: Tuesday, </a:t>
            </a:r>
            <a:r>
              <a:rPr lang="tr-TR" altLang="en-US" smtClean="0">
                <a:ea typeface="ＭＳ Ｐゴシック" panose="020B0600070205080204" pitchFamily="34" charset="-128"/>
              </a:rPr>
              <a:t>1</a:t>
            </a:r>
            <a:r>
              <a:rPr lang="en-US" altLang="en-US" smtClean="0">
                <a:ea typeface="ＭＳ Ｐゴシック" panose="020B0600070205080204" pitchFamily="34" charset="-128"/>
              </a:rPr>
              <a:t>:30-</a:t>
            </a:r>
            <a:r>
              <a:rPr lang="tr-TR" altLang="en-US" smtClean="0">
                <a:ea typeface="ＭＳ Ｐゴシック" panose="020B0600070205080204" pitchFamily="34" charset="-128"/>
              </a:rPr>
              <a:t>2</a:t>
            </a:r>
            <a:r>
              <a:rPr lang="en-US" altLang="en-US" smtClean="0">
                <a:ea typeface="ＭＳ Ｐゴシック" panose="020B0600070205080204" pitchFamily="34" charset="-128"/>
              </a:rPr>
              <a:t>:30pm </a:t>
            </a:r>
          </a:p>
          <a:p>
            <a:pPr lvl="1" eaLnBrk="1" hangingPunct="1"/>
            <a:r>
              <a:rPr lang="en-US" altLang="en-US" smtClean="0">
                <a:ea typeface="ＭＳ Ｐゴシック" panose="020B0600070205080204" pitchFamily="34" charset="-128"/>
              </a:rPr>
              <a:t>Open door policy – don’t hesitate to stop by!</a:t>
            </a:r>
          </a:p>
          <a:p>
            <a:pPr eaLnBrk="1" hangingPunct="1"/>
            <a:r>
              <a:rPr lang="en-US" altLang="en-US" smtClean="0">
                <a:ea typeface="ＭＳ Ｐゴシック" panose="020B0600070205080204" pitchFamily="34" charset="-128"/>
              </a:rPr>
              <a:t>Watch the course website</a:t>
            </a:r>
          </a:p>
          <a:p>
            <a:pPr lvl="1" eaLnBrk="1" hangingPunct="1"/>
            <a:r>
              <a:rPr lang="en-US" altLang="en-US" smtClean="0">
                <a:ea typeface="ＭＳ Ｐゴシック" panose="020B0600070205080204" pitchFamily="34" charset="-128"/>
              </a:rPr>
              <a:t>Assignments,</a:t>
            </a:r>
            <a:r>
              <a:rPr lang="tr-TR" altLang="en-US" smtClean="0">
                <a:ea typeface="ＭＳ Ｐゴシック" panose="020B0600070205080204" pitchFamily="34" charset="-128"/>
              </a:rPr>
              <a:t> lab tutorials, </a:t>
            </a:r>
            <a:r>
              <a:rPr lang="en-US" altLang="en-US" smtClean="0">
                <a:ea typeface="ＭＳ Ｐゴシック" panose="020B0600070205080204" pitchFamily="34" charset="-128"/>
              </a:rPr>
              <a:t> lecture notes</a:t>
            </a:r>
          </a:p>
        </p:txBody>
      </p:sp>
      <p:sp>
        <p:nvSpPr>
          <p:cNvPr id="71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75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557213" indent="-214313">
              <a:spcBef>
                <a:spcPts val="75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2pPr>
            <a:lvl3pPr marL="857250" indent="-171450">
              <a:spcBef>
                <a:spcPts val="750"/>
              </a:spcBef>
              <a:buClr>
                <a:schemeClr val="accent1"/>
              </a:buClr>
              <a:buSzPct val="80000"/>
              <a:buFont typeface="Wingdings 3" panose="05040102010807070707" pitchFamily="18" charset="2"/>
              <a:buChar char=""/>
              <a:defRPr sz="1050">
                <a:solidFill>
                  <a:srgbClr val="404040"/>
                </a:solidFill>
                <a:latin typeface="Trebuchet MS" panose="020B0603020202020204" pitchFamily="34" charset="0"/>
              </a:defRPr>
            </a:lvl3pPr>
            <a:lvl4pPr marL="12001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4pPr>
            <a:lvl5pPr marL="1543050" indent="-171450">
              <a:spcBef>
                <a:spcPts val="750"/>
              </a:spcBef>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5pPr>
            <a:lvl6pPr marL="1885950" indent="-17145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6pPr>
            <a:lvl7pPr marL="2228850" indent="-17145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7pPr>
            <a:lvl8pPr marL="2571750" indent="-17145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8pPr>
            <a:lvl9pPr marL="2914650" indent="-171450" eaLnBrk="0" fontAlgn="base" hangingPunct="0">
              <a:spcBef>
                <a:spcPts val="750"/>
              </a:spcBef>
              <a:spcAft>
                <a:spcPct val="0"/>
              </a:spcAft>
              <a:buClr>
                <a:schemeClr val="accent1"/>
              </a:buClr>
              <a:buSzPct val="80000"/>
              <a:buFont typeface="Wingdings 3" panose="05040102010807070707" pitchFamily="18" charset="2"/>
              <a:buChar char=""/>
              <a:defRPr sz="900">
                <a:solidFill>
                  <a:srgbClr val="404040"/>
                </a:solidFill>
                <a:latin typeface="Trebuchet MS" panose="020B0603020202020204" pitchFamily="34" charset="0"/>
              </a:defRPr>
            </a:lvl9pPr>
          </a:lstStyle>
          <a:p>
            <a:pPr eaLnBrk="1" hangingPunct="1">
              <a:spcBef>
                <a:spcPct val="20000"/>
              </a:spcBef>
              <a:buClr>
                <a:schemeClr val="accent2"/>
              </a:buClr>
              <a:buSzTx/>
              <a:buFontTx/>
              <a:buChar char="•"/>
            </a:pPr>
            <a:r>
              <a:rPr lang="en-US" altLang="en-US" sz="900">
                <a:solidFill>
                  <a:schemeClr val="bg2"/>
                </a:solidFill>
                <a:latin typeface="Arial" panose="020B0604020202020204" pitchFamily="34" charset="0"/>
              </a:rPr>
              <a:t>slide </a:t>
            </a:r>
            <a:fld id="{DD1FAF00-B09D-4A9B-921E-9E64A11DDA64}" type="slidenum">
              <a:rPr lang="en-US" altLang="en-US" sz="900">
                <a:solidFill>
                  <a:schemeClr val="bg2"/>
                </a:solidFill>
                <a:latin typeface="Arial" panose="020B0604020202020204" pitchFamily="34" charset="0"/>
              </a:rPr>
              <a:pPr eaLnBrk="1" hangingPunct="1">
                <a:spcBef>
                  <a:spcPct val="20000"/>
                </a:spcBef>
                <a:buClr>
                  <a:schemeClr val="accent2"/>
                </a:buClr>
                <a:buSzTx/>
                <a:buFontTx/>
                <a:buChar char="•"/>
              </a:pPr>
              <a:t>2</a:t>
            </a:fld>
            <a:endParaRPr lang="en-US" altLang="en-US" sz="900">
              <a:solidFill>
                <a:schemeClr val="bg2"/>
              </a:solidFill>
              <a:latin typeface="Arial" panose="020B0604020202020204" pitchFamily="34" charset="0"/>
            </a:endParaRPr>
          </a:p>
        </p:txBody>
      </p:sp>
    </p:spTree>
    <p:extLst>
      <p:ext uri="{BB962C8B-B14F-4D97-AF65-F5344CB8AC3E}">
        <p14:creationId xmlns:p14="http://schemas.microsoft.com/office/powerpoint/2010/main" val="498736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t>Textbook</a:t>
            </a:r>
          </a:p>
        </p:txBody>
      </p:sp>
      <p:sp>
        <p:nvSpPr>
          <p:cNvPr id="8195" name="Rectangle 3"/>
          <p:cNvSpPr>
            <a:spLocks noGrp="1" noChangeArrowheads="1"/>
          </p:cNvSpPr>
          <p:nvPr>
            <p:ph idx="1"/>
          </p:nvPr>
        </p:nvSpPr>
        <p:spPr>
          <a:xfrm>
            <a:off x="2514600" y="1047750"/>
            <a:ext cx="4267200" cy="3394472"/>
          </a:xfrm>
        </p:spPr>
        <p:txBody>
          <a:bodyPr>
            <a:normAutofit fontScale="85000" lnSpcReduction="20000"/>
          </a:bodyPr>
          <a:lstStyle/>
          <a:p>
            <a:pPr lvl="1" eaLnBrk="1" hangingPunct="1">
              <a:lnSpc>
                <a:spcPct val="80000"/>
              </a:lnSpc>
            </a:pPr>
            <a:r>
              <a:rPr lang="en-US" sz="1400" dirty="0" smtClean="0"/>
              <a:t>Russell </a:t>
            </a:r>
            <a:r>
              <a:rPr lang="en-US" sz="1400" dirty="0"/>
              <a:t>&amp; </a:t>
            </a:r>
            <a:r>
              <a:rPr lang="en-US" sz="1400" dirty="0" err="1"/>
              <a:t>Norvig</a:t>
            </a:r>
            <a:r>
              <a:rPr lang="en-US" sz="1400" dirty="0"/>
              <a:t>, AI: A Modern Approach, 3</a:t>
            </a:r>
            <a:r>
              <a:rPr lang="en-US" sz="1400" baseline="30000" dirty="0"/>
              <a:t>rd</a:t>
            </a:r>
            <a:r>
              <a:rPr lang="en-US" sz="1400" dirty="0"/>
              <a:t> Ed</a:t>
            </a:r>
            <a:r>
              <a:rPr lang="en-US" sz="1400" dirty="0" smtClean="0"/>
              <a:t>.</a:t>
            </a:r>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endParaRPr lang="en-US" sz="1400" dirty="0"/>
          </a:p>
          <a:p>
            <a:pPr lvl="1" eaLnBrk="1" hangingPunct="1">
              <a:lnSpc>
                <a:spcPct val="80000"/>
              </a:lnSpc>
            </a:pPr>
            <a:endParaRPr lang="en-US" sz="1400" dirty="0" smtClean="0"/>
          </a:p>
          <a:p>
            <a:pPr lvl="1" eaLnBrk="1" hangingPunct="1">
              <a:lnSpc>
                <a:spcPct val="80000"/>
              </a:lnSpc>
            </a:pPr>
            <a:r>
              <a:rPr lang="en-US" sz="1400" dirty="0" smtClean="0"/>
              <a:t>Warning: Not a course textbook, so our presentation does not necessarily follow the presentation in the book.</a:t>
            </a:r>
            <a:endParaRPr lang="en-US" sz="1400" dirty="0"/>
          </a:p>
          <a:p>
            <a:pPr eaLnBrk="1" hangingPunct="1">
              <a:lnSpc>
                <a:spcPct val="80000"/>
              </a:lnSpc>
            </a:pPr>
            <a:endParaRPr lang="en-US" sz="1600" dirty="0" smtClean="0"/>
          </a:p>
          <a:p>
            <a:pPr eaLnBrk="1" hangingPunct="1">
              <a:lnSpc>
                <a:spcPct val="80000"/>
              </a:lnSpc>
              <a:buFont typeface="Wingdings" pitchFamily="2" charset="2"/>
              <a:buNone/>
            </a:pPr>
            <a:endParaRPr lang="en-US" sz="1600" dirty="0" smtClean="0"/>
          </a:p>
        </p:txBody>
      </p:sp>
      <p:pic>
        <p:nvPicPr>
          <p:cNvPr id="8196" name="Picture 9" descr="http://aima.cs.berkeley.edu/cover2.jpg"/>
          <p:cNvPicPr>
            <a:picLocks noChangeAspect="1" noChangeArrowheads="1"/>
          </p:cNvPicPr>
          <p:nvPr/>
        </p:nvPicPr>
        <p:blipFill>
          <a:blip r:embed="rId2" cstate="print"/>
          <a:srcRect/>
          <a:stretch>
            <a:fillRect/>
          </a:stretch>
        </p:blipFill>
        <p:spPr bwMode="auto">
          <a:xfrm>
            <a:off x="3810000" y="1504950"/>
            <a:ext cx="1460658" cy="1893599"/>
          </a:xfrm>
          <a:prstGeom prst="rect">
            <a:avLst/>
          </a:prstGeom>
          <a:noFill/>
          <a:ln w="9525">
            <a:noFill/>
            <a:miter lim="800000"/>
            <a:headEnd/>
            <a:tailEnd/>
          </a:ln>
        </p:spPr>
      </p:pic>
    </p:spTree>
    <p:extLst>
      <p:ext uri="{BB962C8B-B14F-4D97-AF65-F5344CB8AC3E}">
        <p14:creationId xmlns:p14="http://schemas.microsoft.com/office/powerpoint/2010/main" val="696472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solidFill>
                  <a:schemeClr val="tx1"/>
                </a:solidFill>
              </a:rPr>
              <a:t>Today</a:t>
            </a:r>
          </a:p>
        </p:txBody>
      </p:sp>
      <p:sp>
        <p:nvSpPr>
          <p:cNvPr id="9219" name="Rectangle 3"/>
          <p:cNvSpPr>
            <a:spLocks noGrp="1" noChangeArrowheads="1"/>
          </p:cNvSpPr>
          <p:nvPr>
            <p:ph idx="1"/>
          </p:nvPr>
        </p:nvSpPr>
        <p:spPr>
          <a:xfrm>
            <a:off x="838200" y="1371601"/>
            <a:ext cx="5257800" cy="3394472"/>
          </a:xfrm>
        </p:spPr>
        <p:txBody>
          <a:bodyPr/>
          <a:lstStyle/>
          <a:p>
            <a:pPr eaLnBrk="1" hangingPunct="1"/>
            <a:endParaRPr lang="en-US" sz="600" dirty="0" smtClean="0"/>
          </a:p>
          <a:p>
            <a:pPr eaLnBrk="1" hangingPunct="1"/>
            <a:r>
              <a:rPr lang="en-US" dirty="0" smtClean="0"/>
              <a:t>What is artificial intelligence?</a:t>
            </a:r>
          </a:p>
          <a:p>
            <a:pPr eaLnBrk="1" hangingPunct="1"/>
            <a:endParaRPr lang="en-US" dirty="0" smtClean="0"/>
          </a:p>
          <a:p>
            <a:pPr eaLnBrk="1" hangingPunct="1"/>
            <a:r>
              <a:rPr lang="en-US" dirty="0" smtClean="0"/>
              <a:t>What can AI do?</a:t>
            </a:r>
          </a:p>
          <a:p>
            <a:pPr eaLnBrk="1" hangingPunct="1"/>
            <a:endParaRPr lang="en-US" dirty="0" smtClean="0"/>
          </a:p>
          <a:p>
            <a:pPr eaLnBrk="1" hangingPunct="1"/>
            <a:r>
              <a:rPr lang="en-US" dirty="0" smtClean="0"/>
              <a:t>What is this course?</a:t>
            </a:r>
          </a:p>
        </p:txBody>
      </p:sp>
      <p:pic>
        <p:nvPicPr>
          <p:cNvPr id="2" name="Resi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5000" y="1047750"/>
            <a:ext cx="1643930" cy="2800350"/>
          </a:xfrm>
          <a:prstGeom prst="rect">
            <a:avLst/>
          </a:prstGeom>
        </p:spPr>
      </p:pic>
    </p:spTree>
    <p:extLst>
      <p:ext uri="{BB962C8B-B14F-4D97-AF65-F5344CB8AC3E}">
        <p14:creationId xmlns:p14="http://schemas.microsoft.com/office/powerpoint/2010/main" val="34589152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dirty="0" smtClean="0">
                <a:solidFill>
                  <a:schemeClr val="tx1"/>
                </a:solidFill>
              </a:rPr>
              <a:t>Sci-Fi AI?</a:t>
            </a:r>
          </a:p>
        </p:txBody>
      </p:sp>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1581150"/>
            <a:ext cx="3381375" cy="1352550"/>
          </a:xfrm>
          <a:prstGeom prst="rect">
            <a:avLst/>
          </a:prstGeom>
        </p:spPr>
      </p:pic>
      <p:pic>
        <p:nvPicPr>
          <p:cNvPr id="3" name="Resim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1200150"/>
            <a:ext cx="1962150" cy="23336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What is AI?</a:t>
            </a:r>
          </a:p>
        </p:txBody>
      </p:sp>
      <p:sp>
        <p:nvSpPr>
          <p:cNvPr id="11279" name="Text Box 16"/>
          <p:cNvSpPr txBox="1">
            <a:spLocks noChangeArrowheads="1"/>
          </p:cNvSpPr>
          <p:nvPr/>
        </p:nvSpPr>
        <p:spPr bwMode="auto">
          <a:xfrm>
            <a:off x="2152650" y="1047750"/>
            <a:ext cx="5543550" cy="434578"/>
          </a:xfrm>
          <a:prstGeom prst="rect">
            <a:avLst/>
          </a:prstGeom>
          <a:noFill/>
          <a:ln w="9525">
            <a:noFill/>
            <a:miter lim="800000"/>
            <a:headEnd/>
            <a:tailEnd/>
          </a:ln>
        </p:spPr>
        <p:txBody>
          <a:bodyPr lIns="68579" tIns="34289" rIns="68579" bIns="34289">
            <a:spAutoFit/>
          </a:bodyPr>
          <a:lstStyle/>
          <a:p>
            <a:pPr>
              <a:spcBef>
                <a:spcPct val="50000"/>
              </a:spcBef>
            </a:pPr>
            <a:r>
              <a:rPr lang="en-US" sz="2400" dirty="0">
                <a:latin typeface="Calibri" pitchFamily="34" charset="0"/>
              </a:rPr>
              <a:t>The science of making machines that:</a:t>
            </a:r>
          </a:p>
        </p:txBody>
      </p:sp>
      <p:sp>
        <p:nvSpPr>
          <p:cNvPr id="7" name="TextBox 6"/>
          <p:cNvSpPr txBox="1"/>
          <p:nvPr/>
        </p:nvSpPr>
        <p:spPr>
          <a:xfrm>
            <a:off x="304800" y="2114550"/>
            <a:ext cx="2133600" cy="400110"/>
          </a:xfrm>
          <a:prstGeom prst="rect">
            <a:avLst/>
          </a:prstGeom>
          <a:noFill/>
        </p:spPr>
        <p:txBody>
          <a:bodyPr wrap="square" rtlCol="0">
            <a:spAutoFit/>
          </a:bodyPr>
          <a:lstStyle/>
          <a:p>
            <a:pPr algn="ctr"/>
            <a:r>
              <a:rPr lang="en-US" sz="2000" dirty="0" smtClean="0">
                <a:solidFill>
                  <a:schemeClr val="accent2"/>
                </a:solidFill>
                <a:latin typeface="Calibri" pitchFamily="34" charset="0"/>
              </a:rPr>
              <a:t>Think like people</a:t>
            </a:r>
            <a:endParaRPr lang="en-US" sz="2000" dirty="0">
              <a:solidFill>
                <a:schemeClr val="accent2"/>
              </a:solidFill>
              <a:latin typeface="Calibri" pitchFamily="34" charset="0"/>
            </a:endParaRPr>
          </a:p>
        </p:txBody>
      </p:sp>
      <p:sp>
        <p:nvSpPr>
          <p:cNvPr id="8" name="TextBox 7"/>
          <p:cNvSpPr txBox="1"/>
          <p:nvPr/>
        </p:nvSpPr>
        <p:spPr>
          <a:xfrm>
            <a:off x="304800" y="3650218"/>
            <a:ext cx="2133600" cy="400110"/>
          </a:xfrm>
          <a:prstGeom prst="rect">
            <a:avLst/>
          </a:prstGeom>
          <a:noFill/>
        </p:spPr>
        <p:txBody>
          <a:bodyPr wrap="square" rtlCol="0">
            <a:spAutoFit/>
          </a:bodyPr>
          <a:lstStyle/>
          <a:p>
            <a:pPr algn="ctr"/>
            <a:r>
              <a:rPr lang="en-US" sz="2000" dirty="0" smtClean="0">
                <a:solidFill>
                  <a:schemeClr val="accent2"/>
                </a:solidFill>
                <a:latin typeface="Calibri" pitchFamily="34" charset="0"/>
              </a:rPr>
              <a:t>Act like people</a:t>
            </a:r>
            <a:endParaRPr lang="en-US" sz="2000" dirty="0">
              <a:solidFill>
                <a:schemeClr val="accent2"/>
              </a:solidFill>
              <a:latin typeface="Calibri" pitchFamily="34" charset="0"/>
            </a:endParaRPr>
          </a:p>
        </p:txBody>
      </p:sp>
      <p:sp>
        <p:nvSpPr>
          <p:cNvPr id="9" name="TextBox 8"/>
          <p:cNvSpPr txBox="1"/>
          <p:nvPr/>
        </p:nvSpPr>
        <p:spPr>
          <a:xfrm>
            <a:off x="6629400" y="2114550"/>
            <a:ext cx="2133600" cy="400110"/>
          </a:xfrm>
          <a:prstGeom prst="rect">
            <a:avLst/>
          </a:prstGeom>
          <a:noFill/>
        </p:spPr>
        <p:txBody>
          <a:bodyPr wrap="square" rtlCol="0">
            <a:spAutoFit/>
          </a:bodyPr>
          <a:lstStyle/>
          <a:p>
            <a:pPr algn="ctr"/>
            <a:r>
              <a:rPr lang="en-US" sz="2000" dirty="0" smtClean="0">
                <a:solidFill>
                  <a:schemeClr val="accent2"/>
                </a:solidFill>
                <a:latin typeface="Calibri" pitchFamily="34" charset="0"/>
              </a:rPr>
              <a:t>Think rationally</a:t>
            </a:r>
            <a:endParaRPr lang="en-US" sz="2000" dirty="0">
              <a:solidFill>
                <a:schemeClr val="accent2"/>
              </a:solidFill>
              <a:latin typeface="Calibri" pitchFamily="34" charset="0"/>
            </a:endParaRPr>
          </a:p>
        </p:txBody>
      </p:sp>
      <p:sp>
        <p:nvSpPr>
          <p:cNvPr id="10" name="TextBox 9"/>
          <p:cNvSpPr txBox="1"/>
          <p:nvPr/>
        </p:nvSpPr>
        <p:spPr>
          <a:xfrm>
            <a:off x="6629400" y="3650218"/>
            <a:ext cx="2133600" cy="400110"/>
          </a:xfrm>
          <a:prstGeom prst="rect">
            <a:avLst/>
          </a:prstGeom>
          <a:noFill/>
        </p:spPr>
        <p:txBody>
          <a:bodyPr wrap="square" rtlCol="0">
            <a:spAutoFit/>
          </a:bodyPr>
          <a:lstStyle/>
          <a:p>
            <a:pPr algn="ctr"/>
            <a:r>
              <a:rPr lang="en-US" sz="2000" dirty="0" smtClean="0">
                <a:solidFill>
                  <a:schemeClr val="accent2"/>
                </a:solidFill>
                <a:latin typeface="Calibri" pitchFamily="34" charset="0"/>
              </a:rPr>
              <a:t>Act rationally</a:t>
            </a:r>
            <a:endParaRPr lang="en-US" sz="2000" dirty="0">
              <a:solidFill>
                <a:schemeClr val="accent2"/>
              </a:solidFill>
              <a:latin typeface="Calibri" pitchFamily="34" charset="0"/>
            </a:endParaRPr>
          </a:p>
        </p:txBody>
      </p:sp>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514600" y="1657350"/>
            <a:ext cx="4064000" cy="3048000"/>
          </a:xfrm>
          <a:prstGeom prst="rect">
            <a:avLst/>
          </a:prstGeom>
          <a:noFill/>
        </p:spPr>
      </p:pic>
      <p:sp>
        <p:nvSpPr>
          <p:cNvPr id="11" name="Rectangle 10"/>
          <p:cNvSpPr/>
          <p:nvPr/>
        </p:nvSpPr>
        <p:spPr>
          <a:xfrm>
            <a:off x="311624" y="1504950"/>
            <a:ext cx="4191000" cy="1676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523096" y="1504950"/>
            <a:ext cx="4191000" cy="1676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11624" y="3187038"/>
            <a:ext cx="4191000" cy="1676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523096" y="3194998"/>
            <a:ext cx="4191000" cy="1676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545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rIns="99058"/>
          <a:lstStyle/>
          <a:p>
            <a:r>
              <a:rPr lang="en-US" smtClean="0"/>
              <a:t>Rational Decisions</a:t>
            </a:r>
          </a:p>
        </p:txBody>
      </p:sp>
      <p:sp>
        <p:nvSpPr>
          <p:cNvPr id="12292" name="Rectangle 5"/>
          <p:cNvSpPr>
            <a:spLocks/>
          </p:cNvSpPr>
          <p:nvPr/>
        </p:nvSpPr>
        <p:spPr bwMode="auto">
          <a:xfrm>
            <a:off x="1524000" y="1123950"/>
            <a:ext cx="6858000" cy="1933575"/>
          </a:xfrm>
          <a:prstGeom prst="rect">
            <a:avLst/>
          </a:prstGeom>
          <a:noFill/>
          <a:ln w="12700">
            <a:noFill/>
            <a:miter lim="800000"/>
            <a:headEnd/>
            <a:tailEnd/>
          </a:ln>
        </p:spPr>
        <p:txBody>
          <a:bodyPr lIns="0" tIns="0" rIns="30479" bIns="0"/>
          <a:lstStyle/>
          <a:p>
            <a:pPr marL="29765">
              <a:spcBef>
                <a:spcPts val="750"/>
              </a:spcBef>
            </a:pPr>
            <a:r>
              <a:rPr lang="en-US" dirty="0">
                <a:latin typeface="Calibri" pitchFamily="34" charset="0"/>
                <a:cs typeface="Arial" charset="0"/>
              </a:rPr>
              <a:t>  We’ll use the term </a:t>
            </a:r>
            <a:r>
              <a:rPr lang="en-US" b="1" dirty="0">
                <a:latin typeface="Calibri" pitchFamily="34" charset="0"/>
                <a:cs typeface="Arial" charset="0"/>
              </a:rPr>
              <a:t>rational</a:t>
            </a:r>
            <a:r>
              <a:rPr lang="en-US" dirty="0">
                <a:latin typeface="Calibri" pitchFamily="34" charset="0"/>
                <a:cs typeface="Arial" charset="0"/>
              </a:rPr>
              <a:t> in a </a:t>
            </a:r>
            <a:r>
              <a:rPr lang="en-US" dirty="0" smtClean="0">
                <a:latin typeface="Calibri" pitchFamily="34" charset="0"/>
                <a:cs typeface="Arial" charset="0"/>
              </a:rPr>
              <a:t>very specific, technical way</a:t>
            </a:r>
            <a:r>
              <a:rPr lang="en-US" dirty="0">
                <a:latin typeface="Calibri" pitchFamily="34" charset="0"/>
                <a:cs typeface="Arial" charset="0"/>
              </a:rPr>
              <a:t>:</a:t>
            </a:r>
          </a:p>
          <a:p>
            <a:pPr marL="372657" lvl="1">
              <a:spcBef>
                <a:spcPts val="750"/>
              </a:spcBef>
              <a:buSzPct val="125000"/>
              <a:buFont typeface="Wingdings" pitchFamily="2" charset="2"/>
              <a:buChar char="§"/>
            </a:pPr>
            <a:r>
              <a:rPr lang="en-US" dirty="0">
                <a:latin typeface="Calibri" pitchFamily="34" charset="0"/>
                <a:cs typeface="Arial" charset="0"/>
              </a:rPr>
              <a:t> Rational: maximally achieving pre-defined goals</a:t>
            </a:r>
            <a:endParaRPr lang="en-US" i="1" dirty="0">
              <a:latin typeface="Calibri" pitchFamily="34" charset="0"/>
              <a:cs typeface="Arial" charset="0"/>
            </a:endParaRPr>
          </a:p>
          <a:p>
            <a:pPr marL="372657" lvl="1">
              <a:spcBef>
                <a:spcPts val="750"/>
              </a:spcBef>
              <a:buSzPct val="125000"/>
              <a:buFont typeface="Wingdings" pitchFamily="2" charset="2"/>
              <a:buChar char="§"/>
            </a:pPr>
            <a:r>
              <a:rPr lang="en-US" dirty="0">
                <a:latin typeface="Calibri" pitchFamily="34" charset="0"/>
                <a:cs typeface="Arial" charset="0"/>
              </a:rPr>
              <a:t> </a:t>
            </a:r>
            <a:r>
              <a:rPr lang="en-US" dirty="0" smtClean="0">
                <a:latin typeface="Calibri" pitchFamily="34" charset="0"/>
                <a:cs typeface="Arial" charset="0"/>
              </a:rPr>
              <a:t>Rationality</a:t>
            </a:r>
            <a:r>
              <a:rPr lang="en-US" b="1" dirty="0" smtClean="0">
                <a:latin typeface="Calibri" pitchFamily="34" charset="0"/>
                <a:cs typeface="Arial" charset="0"/>
              </a:rPr>
              <a:t> </a:t>
            </a:r>
            <a:r>
              <a:rPr lang="en-US" dirty="0">
                <a:latin typeface="Calibri" pitchFamily="34" charset="0"/>
                <a:cs typeface="Arial" charset="0"/>
              </a:rPr>
              <a:t>only concerns what decisions are made </a:t>
            </a:r>
          </a:p>
          <a:p>
            <a:pPr marL="372657" lvl="1">
              <a:spcBef>
                <a:spcPts val="750"/>
              </a:spcBef>
              <a:buSzPct val="125000"/>
            </a:pPr>
            <a:r>
              <a:rPr lang="en-US" dirty="0">
                <a:latin typeface="Calibri" pitchFamily="34" charset="0"/>
                <a:cs typeface="Arial" charset="0"/>
              </a:rPr>
              <a:t>   (not the thought process behind them)</a:t>
            </a:r>
          </a:p>
          <a:p>
            <a:pPr marL="372657" lvl="1">
              <a:spcBef>
                <a:spcPts val="750"/>
              </a:spcBef>
              <a:buSzPct val="125000"/>
              <a:buFont typeface="Wingdings" pitchFamily="2" charset="2"/>
              <a:buChar char="§"/>
            </a:pPr>
            <a:r>
              <a:rPr lang="en-US" dirty="0">
                <a:latin typeface="Calibri" pitchFamily="34" charset="0"/>
                <a:cs typeface="Arial" charset="0"/>
              </a:rPr>
              <a:t> Goals are expressed in terms of the </a:t>
            </a:r>
            <a:r>
              <a:rPr lang="en-US" b="1" dirty="0">
                <a:latin typeface="Calibri" pitchFamily="34" charset="0"/>
                <a:cs typeface="Arial" charset="0"/>
              </a:rPr>
              <a:t>utility</a:t>
            </a:r>
            <a:r>
              <a:rPr lang="en-US" dirty="0">
                <a:latin typeface="Calibri" pitchFamily="34" charset="0"/>
                <a:cs typeface="Arial" charset="0"/>
              </a:rPr>
              <a:t> of outcomes</a:t>
            </a:r>
          </a:p>
          <a:p>
            <a:pPr marL="372657" lvl="1">
              <a:spcBef>
                <a:spcPts val="750"/>
              </a:spcBef>
              <a:buClr>
                <a:srgbClr val="1212D2"/>
              </a:buClr>
              <a:buSzPct val="125000"/>
              <a:buFont typeface="Wingdings" pitchFamily="2" charset="2"/>
              <a:buChar char="§"/>
            </a:pPr>
            <a:r>
              <a:rPr lang="en-US" dirty="0">
                <a:solidFill>
                  <a:srgbClr val="1212D2"/>
                </a:solidFill>
                <a:latin typeface="Calibri" pitchFamily="34" charset="0"/>
                <a:cs typeface="Arial" charset="0"/>
              </a:rPr>
              <a:t> Being rational means </a:t>
            </a:r>
            <a:r>
              <a:rPr lang="en-US" b="1" dirty="0">
                <a:solidFill>
                  <a:srgbClr val="1212D2"/>
                </a:solidFill>
                <a:latin typeface="Calibri" pitchFamily="34" charset="0"/>
                <a:cs typeface="Arial" charset="0"/>
              </a:rPr>
              <a:t>maximizing your expected utility</a:t>
            </a:r>
          </a:p>
        </p:txBody>
      </p:sp>
      <p:sp>
        <p:nvSpPr>
          <p:cNvPr id="24582" name="Rectangle 6"/>
          <p:cNvSpPr>
            <a:spLocks/>
          </p:cNvSpPr>
          <p:nvPr/>
        </p:nvSpPr>
        <p:spPr bwMode="auto">
          <a:xfrm>
            <a:off x="0" y="3714750"/>
            <a:ext cx="9144000" cy="714375"/>
          </a:xfrm>
          <a:prstGeom prst="rect">
            <a:avLst/>
          </a:prstGeom>
          <a:noFill/>
          <a:ln w="12700">
            <a:noFill/>
            <a:miter lim="800000"/>
            <a:headEnd/>
            <a:tailEnd/>
          </a:ln>
        </p:spPr>
        <p:txBody>
          <a:bodyPr lIns="0" tIns="0" rIns="30479" bIns="0"/>
          <a:lstStyle/>
          <a:p>
            <a:pPr marL="29765" algn="ctr">
              <a:spcBef>
                <a:spcPts val="750"/>
              </a:spcBef>
            </a:pPr>
            <a:r>
              <a:rPr lang="en-US" sz="2000" dirty="0">
                <a:latin typeface="Calibri" pitchFamily="34" charset="0"/>
                <a:cs typeface="Arial" charset="0"/>
              </a:rPr>
              <a:t>A better title for this course would be:</a:t>
            </a:r>
          </a:p>
          <a:p>
            <a:pPr marL="29765" algn="ctr">
              <a:spcBef>
                <a:spcPts val="750"/>
              </a:spcBef>
            </a:pPr>
            <a:r>
              <a:rPr lang="en-US" sz="2800" b="1" dirty="0">
                <a:solidFill>
                  <a:srgbClr val="1212D2"/>
                </a:solidFill>
                <a:latin typeface="Calibri" pitchFamily="34" charset="0"/>
                <a:cs typeface="Arial" charset="0"/>
              </a:rPr>
              <a:t>Computational Rationality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0" y="514350"/>
            <a:ext cx="9144000" cy="2100573"/>
          </a:xfrm>
          <a:prstGeom prst="rect">
            <a:avLst/>
          </a:prstGeom>
          <a:noFill/>
          <a:ln w="9525">
            <a:noFill/>
            <a:miter lim="800000"/>
            <a:headEnd/>
            <a:tailEnd/>
          </a:ln>
        </p:spPr>
        <p:txBody>
          <a:bodyPr wrap="square" lIns="68579" tIns="34289" rIns="68579" bIns="34289">
            <a:spAutoFit/>
          </a:bodyPr>
          <a:lstStyle/>
          <a:p>
            <a:pPr algn="ctr"/>
            <a:r>
              <a:rPr lang="en-US" sz="6600" dirty="0">
                <a:latin typeface="Calibri" pitchFamily="34" charset="0"/>
              </a:rPr>
              <a:t>Maximize </a:t>
            </a:r>
            <a:r>
              <a:rPr lang="en-US" sz="6600" dirty="0" smtClean="0">
                <a:latin typeface="Calibri" pitchFamily="34" charset="0"/>
              </a:rPr>
              <a:t>Your</a:t>
            </a:r>
          </a:p>
          <a:p>
            <a:pPr algn="ctr"/>
            <a:r>
              <a:rPr lang="en-US" sz="6600" dirty="0" smtClean="0">
                <a:latin typeface="Calibri" pitchFamily="34" charset="0"/>
              </a:rPr>
              <a:t>Expected </a:t>
            </a:r>
            <a:r>
              <a:rPr lang="tr-TR" sz="6600" dirty="0" smtClean="0">
                <a:latin typeface="Calibri" pitchFamily="34" charset="0"/>
              </a:rPr>
              <a:t>Gain</a:t>
            </a:r>
            <a:endParaRPr lang="en-US" sz="6600" dirty="0">
              <a:latin typeface="Calibri" pitchFamily="34" charset="0"/>
            </a:endParaRPr>
          </a:p>
        </p:txBody>
      </p:sp>
      <p:pic>
        <p:nvPicPr>
          <p:cNvPr id="2" name="Resim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2800350"/>
            <a:ext cx="2739513"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22" name="Picture 2" descr="http://upload.wikimedia.org/wikipedia/commons/thumb/1/1a/Gray728.svg/1000px-Gray728.svg.png"/>
          <p:cNvPicPr>
            <a:picLocks noChangeAspect="1" noChangeArrowheads="1"/>
          </p:cNvPicPr>
          <p:nvPr/>
        </p:nvPicPr>
        <p:blipFill>
          <a:blip r:embed="rId2" cstate="print"/>
          <a:srcRect/>
          <a:stretch>
            <a:fillRect/>
          </a:stretch>
        </p:blipFill>
        <p:spPr bwMode="auto">
          <a:xfrm>
            <a:off x="4648200" y="1200150"/>
            <a:ext cx="4114800" cy="2937967"/>
          </a:xfrm>
          <a:prstGeom prst="rect">
            <a:avLst/>
          </a:prstGeom>
          <a:noFill/>
        </p:spPr>
      </p:pic>
      <p:pic>
        <p:nvPicPr>
          <p:cNvPr id="6" name="Picture 3"/>
          <p:cNvPicPr preferRelativeResize="0">
            <a:picLocks noChangeArrowheads="1"/>
          </p:cNvPicPr>
          <p:nvPr/>
        </p:nvPicPr>
        <p:blipFill>
          <a:blip r:embed="rId3">
            <a:extLst>
              <a:ext uri="{28A0092B-C50C-407E-A947-70E740481C1C}">
                <a14:useLocalDpi xmlns:a14="http://schemas.microsoft.com/office/drawing/2010/main" val="0"/>
              </a:ext>
            </a:extLst>
          </a:blip>
          <a:stretch>
            <a:fillRect/>
          </a:stretch>
        </p:blipFill>
        <p:spPr bwMode="auto">
          <a:xfrm flipH="1">
            <a:off x="4038979" y="971549"/>
            <a:ext cx="5028440" cy="3774374"/>
          </a:xfrm>
          <a:prstGeom prst="rect">
            <a:avLst/>
          </a:prstGeom>
          <a:noFill/>
        </p:spPr>
      </p:pic>
      <p:sp>
        <p:nvSpPr>
          <p:cNvPr id="14340" name="Rectangle 5"/>
          <p:cNvSpPr>
            <a:spLocks noGrp="1" noChangeArrowheads="1"/>
          </p:cNvSpPr>
          <p:nvPr>
            <p:ph type="title"/>
          </p:nvPr>
        </p:nvSpPr>
        <p:spPr/>
        <p:txBody>
          <a:bodyPr rIns="99058"/>
          <a:lstStyle/>
          <a:p>
            <a:r>
              <a:rPr lang="en-US" dirty="0" smtClean="0"/>
              <a:t>What About the Brain?</a:t>
            </a:r>
          </a:p>
        </p:txBody>
      </p:sp>
      <p:sp>
        <p:nvSpPr>
          <p:cNvPr id="5" name="Content Placeholder 2"/>
          <p:cNvSpPr txBox="1">
            <a:spLocks/>
          </p:cNvSpPr>
          <p:nvPr/>
        </p:nvSpPr>
        <p:spPr bwMode="auto">
          <a:xfrm>
            <a:off x="304800" y="1047750"/>
            <a:ext cx="4267200" cy="3546873"/>
          </a:xfrm>
          <a:prstGeom prst="rect">
            <a:avLst/>
          </a:prstGeom>
          <a:noFill/>
          <a:ln w="9525">
            <a:noFill/>
            <a:miter lim="800000"/>
            <a:headEnd/>
            <a:tailEnd/>
          </a:ln>
        </p:spPr>
        <p:txBody>
          <a:bodyPr vert="horz" wrap="square" lIns="68579" tIns="34289" rIns="68579" bIns="34289" numCol="1" anchor="t" anchorCtr="0" compatLnSpc="1">
            <a:prstTxWarp prst="textNoShape">
              <a:avLst/>
            </a:prstTxWarp>
          </a:bodyPr>
          <a:lstStyle/>
          <a:p>
            <a:pPr marL="257168" lvl="0" indent="-257168" eaLnBrk="0" hangingPunct="0">
              <a:spcBef>
                <a:spcPct val="20000"/>
              </a:spcBef>
              <a:buClr>
                <a:schemeClr val="accent2"/>
              </a:buClr>
              <a:buFont typeface="Wingdings" pitchFamily="2" charset="2"/>
              <a:buChar char="§"/>
            </a:pPr>
            <a:r>
              <a:rPr lang="en-US" sz="2000" kern="0" dirty="0" smtClean="0">
                <a:solidFill>
                  <a:schemeClr val="accent2"/>
                </a:solidFill>
                <a:latin typeface="Calibri" pitchFamily="34" charset="0"/>
              </a:rPr>
              <a:t>Brains (human minds) are very good at making rational decisions, but not perfect</a:t>
            </a:r>
          </a:p>
          <a:p>
            <a:pPr marL="257168" lvl="0" indent="-257168" eaLnBrk="0" hangingPunct="0">
              <a:spcBef>
                <a:spcPct val="20000"/>
              </a:spcBef>
              <a:buClr>
                <a:schemeClr val="accent2"/>
              </a:buClr>
              <a:buFont typeface="Wingdings" pitchFamily="2" charset="2"/>
              <a:buChar char="§"/>
            </a:pPr>
            <a:r>
              <a:rPr lang="en-US" sz="2000" kern="0" dirty="0" smtClean="0">
                <a:solidFill>
                  <a:schemeClr val="accent2"/>
                </a:solidFill>
                <a:latin typeface="Calibri" pitchFamily="34" charset="0"/>
              </a:rPr>
              <a:t>Brains aren’t as modular as software, so hard to reverse engineer!</a:t>
            </a:r>
          </a:p>
          <a:p>
            <a:pPr marL="257168" lvl="0" indent="-257168" eaLnBrk="0" hangingPunct="0">
              <a:spcBef>
                <a:spcPct val="20000"/>
              </a:spcBef>
              <a:buClr>
                <a:schemeClr val="accent2"/>
              </a:buClr>
              <a:buFont typeface="Wingdings" pitchFamily="2" charset="2"/>
              <a:buChar char="§"/>
            </a:pPr>
            <a:r>
              <a:rPr lang="en-US" sz="2000" kern="0" dirty="0" smtClean="0">
                <a:solidFill>
                  <a:schemeClr val="accent2"/>
                </a:solidFill>
                <a:latin typeface="Calibri" pitchFamily="34" charset="0"/>
              </a:rPr>
              <a:t>“Brains are to intelligence as wings are to flight”</a:t>
            </a:r>
          </a:p>
          <a:p>
            <a:pPr marL="257168" lvl="0" indent="-257168" eaLnBrk="0" hangingPunct="0">
              <a:spcBef>
                <a:spcPct val="20000"/>
              </a:spcBef>
              <a:buClr>
                <a:schemeClr val="accent2"/>
              </a:buClr>
              <a:buFont typeface="Wingdings" pitchFamily="2" charset="2"/>
              <a:buChar char="§"/>
            </a:pPr>
            <a:r>
              <a:rPr lang="en-US" sz="2000" kern="0" dirty="0" smtClean="0">
                <a:solidFill>
                  <a:schemeClr val="accent2"/>
                </a:solidFill>
                <a:latin typeface="Calibri" pitchFamily="34" charset="0"/>
              </a:rPr>
              <a:t>Lessons learned from the brain: memory and simulation are key to decision making</a:t>
            </a:r>
          </a:p>
        </p:txBody>
      </p:sp>
    </p:spTree>
    <p:extLst>
      <p:ext uri="{BB962C8B-B14F-4D97-AF65-F5344CB8AC3E}">
        <p14:creationId xmlns:p14="http://schemas.microsoft.com/office/powerpoint/2010/main" val="1582618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FAULTFONTSIZE" val="10"/>
  <p:tag name="DEFAULTWIDTH" val="348"/>
  <p:tag name="DEFAULTHEIGHT" val="200"/>
</p:tagLst>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23395</TotalTime>
  <Words>811</Words>
  <Application>Microsoft Office PowerPoint</Application>
  <PresentationFormat>Ekran Gösterisi (16:9)</PresentationFormat>
  <Paragraphs>128</Paragraphs>
  <Slides>12</Slides>
  <Notes>5</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12</vt:i4>
      </vt:variant>
    </vt:vector>
  </HeadingPairs>
  <TitlesOfParts>
    <vt:vector size="22" baseType="lpstr">
      <vt:lpstr>ＭＳ Ｐゴシック</vt:lpstr>
      <vt:lpstr>Arial</vt:lpstr>
      <vt:lpstr>Calibri</vt:lpstr>
      <vt:lpstr>Lucida Grande</vt:lpstr>
      <vt:lpstr>Tahoma</vt:lpstr>
      <vt:lpstr>Times New Roman</vt:lpstr>
      <vt:lpstr>Trebuchet MS</vt:lpstr>
      <vt:lpstr>Wingdings</vt:lpstr>
      <vt:lpstr>Wingdings 3</vt:lpstr>
      <vt:lpstr>Yüzeyler</vt:lpstr>
      <vt:lpstr>Yapay Zeka  802600715151  </vt:lpstr>
      <vt:lpstr>Lecturer</vt:lpstr>
      <vt:lpstr>Textbook</vt:lpstr>
      <vt:lpstr>Today</vt:lpstr>
      <vt:lpstr>Sci-Fi AI?</vt:lpstr>
      <vt:lpstr>What is AI?</vt:lpstr>
      <vt:lpstr>Rational Decisions</vt:lpstr>
      <vt:lpstr>PowerPoint Sunusu</vt:lpstr>
      <vt:lpstr>What About the Brain?</vt:lpstr>
      <vt:lpstr>A (Short) History of AI</vt:lpstr>
      <vt:lpstr>A (Short) History of AI</vt:lpstr>
      <vt:lpstr>What Can AI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294-5: Statistical Natural Language Processing</dc:title>
  <dc:creator>Preferred Customer</dc:creator>
  <cp:lastModifiedBy>pc</cp:lastModifiedBy>
  <cp:revision>1479</cp:revision>
  <cp:lastPrinted>2014-01-21T07:51:01Z</cp:lastPrinted>
  <dcterms:created xsi:type="dcterms:W3CDTF">2004-08-27T04:16:05Z</dcterms:created>
  <dcterms:modified xsi:type="dcterms:W3CDTF">2019-11-28T18:03:56Z</dcterms:modified>
</cp:coreProperties>
</file>