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12.12.2018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12.12.2018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12.12.2018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5</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Lévi</a:t>
            </a:r>
            <a:r>
              <a:rPr lang="tr-TR" sz="4400" dirty="0" smtClean="0">
                <a:latin typeface="Bell MT" pitchFamily="18" charset="0"/>
                <a:cs typeface="Andalus" pitchFamily="18" charset="-78"/>
              </a:rPr>
              <a:t>-</a:t>
            </a:r>
            <a:r>
              <a:rPr lang="tr-TR" sz="4400" dirty="0" err="1" smtClean="0">
                <a:latin typeface="Bell MT" pitchFamily="18" charset="0"/>
                <a:cs typeface="Andalus" pitchFamily="18" charset="-78"/>
              </a:rPr>
              <a:t>Strauss</a:t>
            </a:r>
            <a:r>
              <a:rPr lang="tr-TR" sz="4400" dirty="0" smtClean="0">
                <a:latin typeface="Bell MT" pitchFamily="18" charset="0"/>
                <a:cs typeface="Andalus" pitchFamily="18" charset="-78"/>
              </a:rPr>
              <a:t> ve Yapısalcılık</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a:t>
            </a:r>
            <a:r>
              <a:rPr lang="tr-TR" sz="2400" dirty="0" smtClean="0">
                <a:latin typeface="Bell MT" pitchFamily="18" charset="0"/>
              </a:rPr>
              <a:t>5. ve 6. haftaları, </a:t>
            </a:r>
            <a:r>
              <a:rPr lang="tr-TR" sz="2400" dirty="0" err="1" smtClean="0">
                <a:latin typeface="Bell MT" pitchFamily="18" charset="0"/>
              </a:rPr>
              <a:t>Durkheimcı</a:t>
            </a:r>
            <a:r>
              <a:rPr lang="tr-TR" sz="2400" dirty="0" smtClean="0">
                <a:latin typeface="Bell MT" pitchFamily="18" charset="0"/>
              </a:rPr>
              <a:t> </a:t>
            </a:r>
            <a:r>
              <a:rPr lang="tr-TR" sz="2400" dirty="0" smtClean="0">
                <a:latin typeface="Bell MT" pitchFamily="18" charset="0"/>
              </a:rPr>
              <a:t>paradigmanın yapısalcılık </a:t>
            </a:r>
            <a:r>
              <a:rPr lang="tr-TR" sz="2400" dirty="0" err="1" smtClean="0">
                <a:latin typeface="Bell MT" pitchFamily="18" charset="0"/>
              </a:rPr>
              <a:t>formülasyonu</a:t>
            </a:r>
            <a:r>
              <a:rPr lang="tr-TR" sz="2400" dirty="0" smtClean="0">
                <a:latin typeface="Bell MT" pitchFamily="18" charset="0"/>
              </a:rPr>
              <a:t> ile tepe noktasını </a:t>
            </a:r>
            <a:r>
              <a:rPr lang="tr-TR" sz="2400" dirty="0" smtClean="0">
                <a:latin typeface="Bell MT" pitchFamily="18" charset="0"/>
              </a:rPr>
              <a:t>oluşturan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a:t>
            </a:r>
            <a:r>
              <a:rPr lang="tr-TR" sz="2400" dirty="0" smtClean="0">
                <a:latin typeface="Bell MT" pitchFamily="18" charset="0"/>
              </a:rPr>
              <a:t> </a:t>
            </a:r>
            <a:r>
              <a:rPr lang="tr-TR" sz="2400" dirty="0" smtClean="0">
                <a:latin typeface="Bell MT" pitchFamily="18" charset="0"/>
              </a:rPr>
              <a:t>ayrıldı. </a:t>
            </a:r>
            <a:r>
              <a:rPr lang="tr-TR" sz="2400" dirty="0" err="1" smtClean="0">
                <a:latin typeface="Bell MT" pitchFamily="18" charset="0"/>
              </a:rPr>
              <a:t>Durkheim’ın</a:t>
            </a:r>
            <a:r>
              <a:rPr lang="tr-TR" sz="2400" dirty="0" smtClean="0">
                <a:latin typeface="Bell MT" pitchFamily="18" charset="0"/>
              </a:rPr>
              <a:t> paradigması </a:t>
            </a:r>
            <a:r>
              <a:rPr lang="tr-TR" sz="2400" dirty="0" smtClean="0">
                <a:latin typeface="Bell MT" pitchFamily="18" charset="0"/>
              </a:rPr>
              <a:t>sonradan </a:t>
            </a:r>
            <a:r>
              <a:rPr lang="tr-TR" sz="2400" dirty="0" err="1" smtClean="0">
                <a:latin typeface="Bell MT" pitchFamily="18" charset="0"/>
              </a:rPr>
              <a:t>Mary</a:t>
            </a:r>
            <a:r>
              <a:rPr lang="tr-TR" sz="2400" dirty="0" smtClean="0">
                <a:latin typeface="Bell MT" pitchFamily="18" charset="0"/>
              </a:rPr>
              <a:t> </a:t>
            </a:r>
            <a:r>
              <a:rPr lang="tr-TR" sz="2400" dirty="0" err="1" smtClean="0">
                <a:latin typeface="Bell MT" pitchFamily="18" charset="0"/>
              </a:rPr>
              <a:t>Douglas</a:t>
            </a:r>
            <a:r>
              <a:rPr lang="tr-TR" sz="2400" dirty="0" smtClean="0">
                <a:latin typeface="Bell MT" pitchFamily="18" charset="0"/>
              </a:rPr>
              <a:t> gibi ünlü antropologlar kanalıyla devam etse de bu sonrakilerin kuramında </a:t>
            </a:r>
            <a:r>
              <a:rPr lang="tr-TR" sz="2400" dirty="0" err="1" smtClean="0">
                <a:latin typeface="Bell MT" pitchFamily="18" charset="0"/>
              </a:rPr>
              <a:t>Weberyen</a:t>
            </a:r>
            <a:r>
              <a:rPr lang="tr-TR" sz="2400" dirty="0" smtClean="0">
                <a:latin typeface="Bell MT" pitchFamily="18" charset="0"/>
              </a:rPr>
              <a:t> izler de bulunur.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Strauss’ta</a:t>
            </a:r>
            <a:r>
              <a:rPr lang="tr-TR" sz="2400" dirty="0" smtClean="0">
                <a:latin typeface="Bell MT" pitchFamily="18" charset="0"/>
              </a:rPr>
              <a:t> her ne kadar </a:t>
            </a:r>
            <a:r>
              <a:rPr lang="tr-TR" sz="2400" dirty="0" smtClean="0">
                <a:latin typeface="Bell MT" pitchFamily="18" charset="0"/>
              </a:rPr>
              <a:t>dilbilimi, </a:t>
            </a:r>
            <a:r>
              <a:rPr lang="tr-TR" sz="2400" dirty="0" smtClean="0">
                <a:latin typeface="Bell MT" pitchFamily="18" charset="0"/>
              </a:rPr>
              <a:t>kuramının önemli bir parçası olarak görse de senkronik analiz modeliyle, </a:t>
            </a:r>
            <a:r>
              <a:rPr lang="tr-TR" sz="2400" dirty="0" err="1" smtClean="0">
                <a:latin typeface="Bell MT" pitchFamily="18" charset="0"/>
              </a:rPr>
              <a:t>kollektif</a:t>
            </a:r>
            <a:r>
              <a:rPr lang="tr-TR" sz="2400" dirty="0" smtClean="0">
                <a:latin typeface="Bell MT" pitchFamily="18" charset="0"/>
              </a:rPr>
              <a:t> bilinçdışı kavramıyla ve ikili zıtlıklar </a:t>
            </a:r>
            <a:r>
              <a:rPr lang="tr-TR" sz="2400" dirty="0" err="1" smtClean="0">
                <a:latin typeface="Bell MT" pitchFamily="18" charset="0"/>
              </a:rPr>
              <a:t>formülasyonu</a:t>
            </a:r>
            <a:r>
              <a:rPr lang="tr-TR" sz="2400" dirty="0" smtClean="0">
                <a:latin typeface="Bell MT" pitchFamily="18" charset="0"/>
              </a:rPr>
              <a:t> ile </a:t>
            </a:r>
            <a:r>
              <a:rPr lang="tr-TR" sz="2400" dirty="0" err="1" smtClean="0">
                <a:latin typeface="Bell MT" pitchFamily="18" charset="0"/>
              </a:rPr>
              <a:t>Durkheimcı</a:t>
            </a:r>
            <a:r>
              <a:rPr lang="tr-TR" sz="2400" dirty="0" smtClean="0">
                <a:latin typeface="Bell MT" pitchFamily="18" charset="0"/>
              </a:rPr>
              <a:t> çizginin içerisinde değerlendirilebilir</a:t>
            </a:r>
            <a:r>
              <a:rPr lang="tr-TR" sz="2400" dirty="0" smtClean="0">
                <a:latin typeface="Bell MT" pitchFamily="18" charset="0"/>
              </a:rPr>
              <a:t>.</a:t>
            </a:r>
            <a:endParaRPr lang="tr-TR" sz="2400" dirty="0" smtClean="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Strauss’un</a:t>
            </a:r>
            <a:r>
              <a:rPr lang="tr-TR" sz="2400" dirty="0" smtClean="0">
                <a:latin typeface="Bell MT" pitchFamily="18" charset="0"/>
              </a:rPr>
              <a:t> sosyal antropolojide yarattığı ilk önemli tesir hakim yapı kavramının sorgulanmasına önayak olmasıdır. </a:t>
            </a:r>
            <a:r>
              <a:rPr lang="tr-TR" sz="2400" dirty="0" err="1" smtClean="0">
                <a:latin typeface="Bell MT" pitchFamily="18" charset="0"/>
              </a:rPr>
              <a:t>Radcliffe</a:t>
            </a:r>
            <a:r>
              <a:rPr lang="tr-TR" sz="2400" dirty="0" smtClean="0">
                <a:latin typeface="Bell MT" pitchFamily="18" charset="0"/>
              </a:rPr>
              <a:t>-Brown ile mektuplaşmaları birbirlerinin yapı anlayışlarına getirdikleri eleştirilerle doludur. </a:t>
            </a:r>
            <a:r>
              <a:rPr lang="tr-TR" sz="2400" dirty="0" err="1" smtClean="0">
                <a:latin typeface="Bell MT" pitchFamily="18" charset="0"/>
              </a:rPr>
              <a:t>Radcliffe</a:t>
            </a:r>
            <a:r>
              <a:rPr lang="tr-TR" sz="2400" dirty="0" smtClean="0">
                <a:latin typeface="Bell MT" pitchFamily="18" charset="0"/>
              </a:rPr>
              <a:t>-Brown’da yapı, sosyal ilişkilerde ve sosyal ağlarda birebir gözlemlenebilir bir gerçeklikken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yapının direkt gözlemlenemeyecek kadar derinlerde yattığını belirtir. Kurduğu analoji, </a:t>
            </a:r>
            <a:r>
              <a:rPr lang="tr-TR" sz="2400" dirty="0" err="1" smtClean="0">
                <a:latin typeface="Bell MT" pitchFamily="18" charset="0"/>
              </a:rPr>
              <a:t>Saussure’cu</a:t>
            </a:r>
            <a:r>
              <a:rPr lang="tr-TR" sz="2400" dirty="0" smtClean="0">
                <a:latin typeface="Bell MT" pitchFamily="18" charset="0"/>
              </a:rPr>
              <a:t> dilbilimin </a:t>
            </a:r>
            <a:r>
              <a:rPr lang="tr-TR" sz="2400" dirty="0" err="1" smtClean="0">
                <a:latin typeface="Bell MT" pitchFamily="18" charset="0"/>
              </a:rPr>
              <a:t>paroleXlangue</a:t>
            </a:r>
            <a:r>
              <a:rPr lang="tr-TR" sz="2400" dirty="0" smtClean="0">
                <a:latin typeface="Bell MT" pitchFamily="18" charset="0"/>
              </a:rPr>
              <a:t> ayrımına dayanır. Buna göre dil nasıl onun tekil dışavurumları olan sözcüklerin ötesinde konuşmayı da aşan derin belirlenimlere sahipse toplumsal yapı da tek tek bireylerin ve toplulukların eylemlerine indirgenemez.</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fontScale="92500" lnSpcReduction="20000"/>
          </a:bodyPr>
          <a:lstStyle/>
          <a:p>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yapı anlayışının direkt gözlemlenememesi fikrini kuramının merkezine taşır. Direkt gözlemlenebilenler olsa olsa toplumsal modellerdir. Bunlar da genellikle araştırmacının modelleri ile karışmış haldedir. Bir toplumsal model, ne kadar açık seçik ortadaysa, </a:t>
            </a:r>
            <a:r>
              <a:rPr lang="tr-TR" sz="2400" dirty="0" err="1" smtClean="0">
                <a:latin typeface="Bell MT" pitchFamily="18" charset="0"/>
              </a:rPr>
              <a:t>Freudyen</a:t>
            </a:r>
            <a:r>
              <a:rPr lang="tr-TR" sz="2400" dirty="0" smtClean="0">
                <a:latin typeface="Bell MT" pitchFamily="18" charset="0"/>
              </a:rPr>
              <a:t> anıştırmalar içerisinde topluluğun toplumsal yapıyı o kadar gizlediğine, </a:t>
            </a:r>
            <a:r>
              <a:rPr lang="tr-TR" sz="2400" dirty="0" err="1" smtClean="0">
                <a:latin typeface="Bell MT" pitchFamily="18" charset="0"/>
              </a:rPr>
              <a:t>kollektif</a:t>
            </a:r>
            <a:r>
              <a:rPr lang="tr-TR" sz="2400" dirty="0" smtClean="0">
                <a:latin typeface="Bell MT" pitchFamily="18" charset="0"/>
              </a:rPr>
              <a:t> bilinçdışının o kadar dolu olduğuna inanır.</a:t>
            </a:r>
          </a:p>
          <a:p>
            <a:r>
              <a:rPr lang="tr-TR" sz="2400" dirty="0" smtClean="0">
                <a:latin typeface="Bell MT" pitchFamily="18" charset="0"/>
              </a:rPr>
              <a:t>Bu kuramsal yaklaşım ampirik araştırma </a:t>
            </a:r>
            <a:r>
              <a:rPr lang="tr-TR" sz="2400" dirty="0" smtClean="0">
                <a:latin typeface="Bell MT" pitchFamily="18" charset="0"/>
              </a:rPr>
              <a:t>geleneğini sorunsallaştırır.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Strauss’un</a:t>
            </a:r>
            <a:r>
              <a:rPr lang="tr-TR" sz="2400" dirty="0" smtClean="0">
                <a:latin typeface="Bell MT" pitchFamily="18" charset="0"/>
              </a:rPr>
              <a:t> kendisinin ifadesi ile bu tarz araştırmalar çok da gerekli değildir. Kendisinin büyük bir </a:t>
            </a:r>
            <a:r>
              <a:rPr lang="tr-TR" sz="2400" dirty="0" err="1" smtClean="0">
                <a:latin typeface="Bell MT" pitchFamily="18" charset="0"/>
              </a:rPr>
              <a:t>etnografik</a:t>
            </a:r>
            <a:r>
              <a:rPr lang="tr-TR" sz="2400" dirty="0" smtClean="0">
                <a:latin typeface="Bell MT" pitchFamily="18" charset="0"/>
              </a:rPr>
              <a:t> alanı ve çalışmasının olmadığını da burada dikkate almak önemli olabilir. Ayrıca bu ele avuca gelmeyen yapı anlayışının Amerikan kültür antropolojisi içerisinde fevkalade anlamlı bulunmuş olması, kültür kavramına sağlam bir kuramsal kalkan sunmaya elverişli bir </a:t>
            </a:r>
            <a:r>
              <a:rPr lang="tr-TR" sz="2400" dirty="0" err="1" smtClean="0">
                <a:latin typeface="Bell MT" pitchFamily="18" charset="0"/>
              </a:rPr>
              <a:t>formülasyona</a:t>
            </a:r>
            <a:r>
              <a:rPr lang="tr-TR" sz="2400" dirty="0" smtClean="0">
                <a:latin typeface="Bell MT" pitchFamily="18" charset="0"/>
              </a:rPr>
              <a:t> sahip olması ile ilişkilendirilebilir.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yapı </a:t>
            </a:r>
            <a:r>
              <a:rPr lang="tr-TR" sz="2400" dirty="0" smtClean="0">
                <a:latin typeface="Bell MT" pitchFamily="18" charset="0"/>
              </a:rPr>
              <a:t>araştırması için mitlerin araştırılmasını önerir. Mitsel dizgelerin zamansallıklarına göre analize </a:t>
            </a:r>
            <a:r>
              <a:rPr lang="tr-TR" sz="2400" dirty="0" smtClean="0">
                <a:latin typeface="Bell MT" pitchFamily="18" charset="0"/>
              </a:rPr>
              <a:t>tabi </a:t>
            </a:r>
            <a:r>
              <a:rPr lang="tr-TR" sz="2400" dirty="0" smtClean="0">
                <a:latin typeface="Bell MT" pitchFamily="18" charset="0"/>
              </a:rPr>
              <a:t>tutulması,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Strauss’un</a:t>
            </a:r>
            <a:r>
              <a:rPr lang="tr-TR" sz="2400" dirty="0" smtClean="0">
                <a:latin typeface="Bell MT" pitchFamily="18" charset="0"/>
              </a:rPr>
              <a:t> neredeyse evrensellik </a:t>
            </a:r>
            <a:r>
              <a:rPr lang="tr-TR" sz="2400" dirty="0" err="1" smtClean="0">
                <a:latin typeface="Bell MT" pitchFamily="18" charset="0"/>
              </a:rPr>
              <a:t>arzeden</a:t>
            </a:r>
            <a:r>
              <a:rPr lang="tr-TR" sz="2400" dirty="0" smtClean="0">
                <a:latin typeface="Bell MT" pitchFamily="18" charset="0"/>
              </a:rPr>
              <a:t> yapısına ulaşmanın yegane yoludur. Farklı topluluklar, kökende yatan ortak insani durumlarını farklı ifade edilse </a:t>
            </a:r>
            <a:r>
              <a:rPr lang="tr-TR" sz="2400" dirty="0" smtClean="0">
                <a:latin typeface="Bell MT" pitchFamily="18" charset="0"/>
              </a:rPr>
              <a:t>d</a:t>
            </a:r>
            <a:r>
              <a:rPr lang="tr-TR" sz="2400" dirty="0" smtClean="0">
                <a:latin typeface="Bell MT" pitchFamily="18" charset="0"/>
              </a:rPr>
              <a:t>e mitleri aracılığıyla ortaya koymaktadırlar.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Claude</a:t>
            </a:r>
            <a:r>
              <a:rPr lang="tr-TR" sz="2400" dirty="0" smtClean="0">
                <a:latin typeface="Bell MT" pitchFamily="18" charset="0"/>
              </a:rPr>
              <a:t> </a:t>
            </a:r>
            <a:r>
              <a:rPr lang="tr-TR" sz="2400" dirty="0" err="1" smtClean="0">
                <a:latin typeface="Bell MT" pitchFamily="18" charset="0"/>
              </a:rPr>
              <a:t>Lévi</a:t>
            </a:r>
            <a:r>
              <a:rPr lang="tr-TR" sz="2400" dirty="0" smtClean="0">
                <a:latin typeface="Bell MT" pitchFamily="18" charset="0"/>
              </a:rPr>
              <a:t>-</a:t>
            </a:r>
            <a:r>
              <a:rPr lang="tr-TR" sz="2400" dirty="0" err="1" smtClean="0">
                <a:latin typeface="Bell MT" pitchFamily="18" charset="0"/>
              </a:rPr>
              <a:t>Strauss</a:t>
            </a:r>
            <a:r>
              <a:rPr lang="tr-TR" sz="2400" dirty="0" smtClean="0">
                <a:latin typeface="Bell MT" pitchFamily="18" charset="0"/>
              </a:rPr>
              <a:t>. </a:t>
            </a:r>
            <a:r>
              <a:rPr lang="tr-TR" sz="2400" i="1" dirty="0" smtClean="0">
                <a:latin typeface="Bell MT" pitchFamily="18" charset="0"/>
              </a:rPr>
              <a:t>Yaban Düşünce. </a:t>
            </a:r>
            <a:r>
              <a:rPr lang="tr-TR" sz="2400" dirty="0" smtClean="0">
                <a:latin typeface="Bell MT" pitchFamily="18" charset="0"/>
              </a:rPr>
              <a:t>Yapı Kredi Yayınları. (ilk dört bölüm) (bu fevkalade zor metnin tamamının okunmasını bekliyorum. Ders okumalarınızı metnin zor olduğunu bilerek önceden yapmanız yerinde olacaktır).</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378</Words>
  <Application>Microsoft Office PowerPoint</Application>
  <PresentationFormat>Ekran Gösterisi (4:3)</PresentationFormat>
  <Paragraphs>15</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5. konu</vt:lpstr>
      <vt:lpstr>5. hafta</vt:lpstr>
      <vt:lpstr>5. hafta</vt:lpstr>
      <vt:lpstr>5. hafta</vt:lpstr>
      <vt:lpstr>5. hafta</vt:lpstr>
      <vt:lpstr>5.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32</cp:revision>
  <dcterms:created xsi:type="dcterms:W3CDTF">2018-05-08T13:48:36Z</dcterms:created>
  <dcterms:modified xsi:type="dcterms:W3CDTF">2018-12-12T19:47:34Z</dcterms:modified>
</cp:coreProperties>
</file>