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46" autoAdjust="0"/>
    <p:restoredTop sz="94660"/>
  </p:normalViewPr>
  <p:slideViewPr>
    <p:cSldViewPr snapToGrid="0">
      <p:cViewPr varScale="1">
        <p:scale>
          <a:sx n="102" d="100"/>
          <a:sy n="102" d="100"/>
        </p:scale>
        <p:origin x="62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581A709-0BCC-4C90-A45F-19FD2CCB2984}" type="datetimeFigureOut">
              <a:rPr lang="tr-TR" smtClean="0"/>
              <a:t>10.02.2018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9A8877B-721D-4434-8248-41789B97DAD4}" type="slidenum">
              <a:rPr lang="tr-TR" smtClean="0"/>
              <a:t>‹#›</a:t>
            </a:fld>
            <a:endParaRPr lang="tr-TR"/>
          </a:p>
        </p:txBody>
      </p:sp>
    </p:spTree>
    <p:extLst>
      <p:ext uri="{BB962C8B-B14F-4D97-AF65-F5344CB8AC3E}">
        <p14:creationId xmlns:p14="http://schemas.microsoft.com/office/powerpoint/2010/main" val="4122598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581A709-0BCC-4C90-A45F-19FD2CCB2984}" type="datetimeFigureOut">
              <a:rPr lang="tr-TR" smtClean="0"/>
              <a:t>10.02.2018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9A8877B-721D-4434-8248-41789B97DAD4}" type="slidenum">
              <a:rPr lang="tr-TR" smtClean="0"/>
              <a:t>‹#›</a:t>
            </a:fld>
            <a:endParaRPr lang="tr-TR"/>
          </a:p>
        </p:txBody>
      </p:sp>
    </p:spTree>
    <p:extLst>
      <p:ext uri="{BB962C8B-B14F-4D97-AF65-F5344CB8AC3E}">
        <p14:creationId xmlns:p14="http://schemas.microsoft.com/office/powerpoint/2010/main" val="40133521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581A709-0BCC-4C90-A45F-19FD2CCB2984}" type="datetimeFigureOut">
              <a:rPr lang="tr-TR" smtClean="0"/>
              <a:t>10.02.2018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9A8877B-721D-4434-8248-41789B97DAD4}" type="slidenum">
              <a:rPr lang="tr-TR" smtClean="0"/>
              <a:t>‹#›</a:t>
            </a:fld>
            <a:endParaRPr lang="tr-TR"/>
          </a:p>
        </p:txBody>
      </p:sp>
    </p:spTree>
    <p:extLst>
      <p:ext uri="{BB962C8B-B14F-4D97-AF65-F5344CB8AC3E}">
        <p14:creationId xmlns:p14="http://schemas.microsoft.com/office/powerpoint/2010/main" val="3917372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581A709-0BCC-4C90-A45F-19FD2CCB2984}" type="datetimeFigureOut">
              <a:rPr lang="tr-TR" smtClean="0"/>
              <a:t>10.02.2018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9A8877B-721D-4434-8248-41789B97DAD4}" type="slidenum">
              <a:rPr lang="tr-TR" smtClean="0"/>
              <a:t>‹#›</a:t>
            </a:fld>
            <a:endParaRPr lang="tr-TR"/>
          </a:p>
        </p:txBody>
      </p:sp>
    </p:spTree>
    <p:extLst>
      <p:ext uri="{BB962C8B-B14F-4D97-AF65-F5344CB8AC3E}">
        <p14:creationId xmlns:p14="http://schemas.microsoft.com/office/powerpoint/2010/main" val="125772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581A709-0BCC-4C90-A45F-19FD2CCB2984}" type="datetimeFigureOut">
              <a:rPr lang="tr-TR" smtClean="0"/>
              <a:t>10.02.2018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9A8877B-721D-4434-8248-41789B97DAD4}" type="slidenum">
              <a:rPr lang="tr-TR" smtClean="0"/>
              <a:t>‹#›</a:t>
            </a:fld>
            <a:endParaRPr lang="tr-TR"/>
          </a:p>
        </p:txBody>
      </p:sp>
    </p:spTree>
    <p:extLst>
      <p:ext uri="{BB962C8B-B14F-4D97-AF65-F5344CB8AC3E}">
        <p14:creationId xmlns:p14="http://schemas.microsoft.com/office/powerpoint/2010/main" val="1922245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581A709-0BCC-4C90-A45F-19FD2CCB2984}" type="datetimeFigureOut">
              <a:rPr lang="tr-TR" smtClean="0"/>
              <a:t>10.02.2018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9A8877B-721D-4434-8248-41789B97DAD4}" type="slidenum">
              <a:rPr lang="tr-TR" smtClean="0"/>
              <a:t>‹#›</a:t>
            </a:fld>
            <a:endParaRPr lang="tr-TR"/>
          </a:p>
        </p:txBody>
      </p:sp>
    </p:spTree>
    <p:extLst>
      <p:ext uri="{BB962C8B-B14F-4D97-AF65-F5344CB8AC3E}">
        <p14:creationId xmlns:p14="http://schemas.microsoft.com/office/powerpoint/2010/main" val="4069916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581A709-0BCC-4C90-A45F-19FD2CCB2984}" type="datetimeFigureOut">
              <a:rPr lang="tr-TR" smtClean="0"/>
              <a:t>10.02.2018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9A8877B-721D-4434-8248-41789B97DAD4}" type="slidenum">
              <a:rPr lang="tr-TR" smtClean="0"/>
              <a:t>‹#›</a:t>
            </a:fld>
            <a:endParaRPr lang="tr-TR"/>
          </a:p>
        </p:txBody>
      </p:sp>
    </p:spTree>
    <p:extLst>
      <p:ext uri="{BB962C8B-B14F-4D97-AF65-F5344CB8AC3E}">
        <p14:creationId xmlns:p14="http://schemas.microsoft.com/office/powerpoint/2010/main" val="14738668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581A709-0BCC-4C90-A45F-19FD2CCB2984}" type="datetimeFigureOut">
              <a:rPr lang="tr-TR" smtClean="0"/>
              <a:t>10.02.2018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9A8877B-721D-4434-8248-41789B97DAD4}" type="slidenum">
              <a:rPr lang="tr-TR" smtClean="0"/>
              <a:t>‹#›</a:t>
            </a:fld>
            <a:endParaRPr lang="tr-TR"/>
          </a:p>
        </p:txBody>
      </p:sp>
    </p:spTree>
    <p:extLst>
      <p:ext uri="{BB962C8B-B14F-4D97-AF65-F5344CB8AC3E}">
        <p14:creationId xmlns:p14="http://schemas.microsoft.com/office/powerpoint/2010/main" val="3848418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581A709-0BCC-4C90-A45F-19FD2CCB2984}" type="datetimeFigureOut">
              <a:rPr lang="tr-TR" smtClean="0"/>
              <a:t>10.02.2018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9A8877B-721D-4434-8248-41789B97DAD4}" type="slidenum">
              <a:rPr lang="tr-TR" smtClean="0"/>
              <a:t>‹#›</a:t>
            </a:fld>
            <a:endParaRPr lang="tr-TR"/>
          </a:p>
        </p:txBody>
      </p:sp>
    </p:spTree>
    <p:extLst>
      <p:ext uri="{BB962C8B-B14F-4D97-AF65-F5344CB8AC3E}">
        <p14:creationId xmlns:p14="http://schemas.microsoft.com/office/powerpoint/2010/main" val="4085243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581A709-0BCC-4C90-A45F-19FD2CCB2984}" type="datetimeFigureOut">
              <a:rPr lang="tr-TR" smtClean="0"/>
              <a:t>10.02.2018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9A8877B-721D-4434-8248-41789B97DAD4}" type="slidenum">
              <a:rPr lang="tr-TR" smtClean="0"/>
              <a:t>‹#›</a:t>
            </a:fld>
            <a:endParaRPr lang="tr-TR"/>
          </a:p>
        </p:txBody>
      </p:sp>
    </p:spTree>
    <p:extLst>
      <p:ext uri="{BB962C8B-B14F-4D97-AF65-F5344CB8AC3E}">
        <p14:creationId xmlns:p14="http://schemas.microsoft.com/office/powerpoint/2010/main" val="2643169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581A709-0BCC-4C90-A45F-19FD2CCB2984}" type="datetimeFigureOut">
              <a:rPr lang="tr-TR" smtClean="0"/>
              <a:t>10.02.2018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9A8877B-721D-4434-8248-41789B97DAD4}" type="slidenum">
              <a:rPr lang="tr-TR" smtClean="0"/>
              <a:t>‹#›</a:t>
            </a:fld>
            <a:endParaRPr lang="tr-TR"/>
          </a:p>
        </p:txBody>
      </p:sp>
    </p:spTree>
    <p:extLst>
      <p:ext uri="{BB962C8B-B14F-4D97-AF65-F5344CB8AC3E}">
        <p14:creationId xmlns:p14="http://schemas.microsoft.com/office/powerpoint/2010/main" val="270730630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81A709-0BCC-4C90-A45F-19FD2CCB2984}" type="datetimeFigureOut">
              <a:rPr lang="tr-TR" smtClean="0"/>
              <a:t>10.02.2018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A8877B-721D-4434-8248-41789B97DAD4}" type="slidenum">
              <a:rPr lang="tr-TR" smtClean="0"/>
              <a:t>‹#›</a:t>
            </a:fld>
            <a:endParaRPr lang="tr-TR"/>
          </a:p>
        </p:txBody>
      </p:sp>
    </p:spTree>
    <p:extLst>
      <p:ext uri="{BB962C8B-B14F-4D97-AF65-F5344CB8AC3E}">
        <p14:creationId xmlns:p14="http://schemas.microsoft.com/office/powerpoint/2010/main" val="1138663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400" dirty="0" smtClean="0"/>
              <a:t>VERGİ HUKUKUNUN TARİHİ GELİŞİMİ</a:t>
            </a:r>
            <a:endParaRPr lang="tr-TR" sz="4400" dirty="0"/>
          </a:p>
        </p:txBody>
      </p:sp>
      <p:sp>
        <p:nvSpPr>
          <p:cNvPr id="3" name="Alt Başlık 2"/>
          <p:cNvSpPr>
            <a:spLocks noGrp="1"/>
          </p:cNvSpPr>
          <p:nvPr>
            <p:ph type="subTitle" idx="1"/>
          </p:nvPr>
        </p:nvSpPr>
        <p:spPr/>
        <p:txBody>
          <a:bodyPr>
            <a:normAutofit/>
          </a:bodyPr>
          <a:lstStyle/>
          <a:p>
            <a:endParaRPr lang="tr-TR" sz="3200" dirty="0" smtClean="0"/>
          </a:p>
          <a:p>
            <a:r>
              <a:rPr lang="tr-TR" sz="3200" dirty="0" smtClean="0"/>
              <a:t>YRD. DOÇ. DR. EDA ÖZDİLER KÜÇÜK</a:t>
            </a:r>
            <a:endParaRPr lang="tr-TR" sz="3200" dirty="0"/>
          </a:p>
        </p:txBody>
      </p:sp>
    </p:spTree>
    <p:extLst>
      <p:ext uri="{BB962C8B-B14F-4D97-AF65-F5344CB8AC3E}">
        <p14:creationId xmlns:p14="http://schemas.microsoft.com/office/powerpoint/2010/main" val="329657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72758" y="914399"/>
            <a:ext cx="10515600" cy="45719"/>
          </a:xfrm>
        </p:spPr>
        <p:txBody>
          <a:bodyPr>
            <a:normAutofit fontScale="90000"/>
          </a:bodyPr>
          <a:lstStyle/>
          <a:p>
            <a:pPr algn="ctr"/>
            <a:endParaRPr lang="tr-TR" dirty="0"/>
          </a:p>
        </p:txBody>
      </p:sp>
      <p:sp>
        <p:nvSpPr>
          <p:cNvPr id="3" name="İçerik Yer Tutucusu 2"/>
          <p:cNvSpPr>
            <a:spLocks noGrp="1"/>
          </p:cNvSpPr>
          <p:nvPr>
            <p:ph idx="1"/>
          </p:nvPr>
        </p:nvSpPr>
        <p:spPr>
          <a:xfrm>
            <a:off x="838200" y="1825625"/>
            <a:ext cx="10515600" cy="4351338"/>
          </a:xfrm>
        </p:spPr>
        <p:txBody>
          <a:bodyPr/>
          <a:lstStyle/>
          <a:p>
            <a:r>
              <a:rPr lang="tr-TR" dirty="0" smtClean="0"/>
              <a:t>Mutlak iktidarın halk tarafından sınırlandırılmak istenen ilk yetkisi, vergilendirme yetkisidir</a:t>
            </a:r>
            <a:r>
              <a:rPr lang="tr-TR" dirty="0" smtClean="0"/>
              <a:t>. (1215 </a:t>
            </a:r>
            <a:r>
              <a:rPr lang="tr-TR" dirty="0" err="1" smtClean="0"/>
              <a:t>Magna</a:t>
            </a:r>
            <a:r>
              <a:rPr lang="tr-TR" dirty="0" smtClean="0"/>
              <a:t> Carta)</a:t>
            </a:r>
            <a:endParaRPr lang="tr-TR" dirty="0" smtClean="0"/>
          </a:p>
          <a:p>
            <a:r>
              <a:rPr lang="tr-TR" dirty="0" smtClean="0"/>
              <a:t>Mutlak iktidarın vergilendirme gücünün sınırlandırılarak hukuk düzenine bağlanması, anayasal demokratik sistemin kurulması yönünde atılmış ilk adımdır.</a:t>
            </a:r>
          </a:p>
          <a:p>
            <a:r>
              <a:rPr lang="tr-TR" dirty="0" smtClean="0"/>
              <a:t>Tarihte ilk demokrasi mücadelesi, iktidarların keyfi vergi koymalarına tepki olarak başlamıştır. </a:t>
            </a:r>
          </a:p>
          <a:p>
            <a:r>
              <a:rPr lang="tr-TR" dirty="0" smtClean="0"/>
              <a:t>Parlamentoların kazandığı ilk yetki vergilendirme yetkisidir. </a:t>
            </a:r>
            <a:endParaRPr lang="tr-TR" dirty="0"/>
          </a:p>
        </p:txBody>
      </p:sp>
    </p:spTree>
    <p:extLst>
      <p:ext uri="{BB962C8B-B14F-4D97-AF65-F5344CB8AC3E}">
        <p14:creationId xmlns:p14="http://schemas.microsoft.com/office/powerpoint/2010/main" val="1855029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z="3200" dirty="0"/>
              <a:t>Ç</a:t>
            </a:r>
            <a:r>
              <a:rPr lang="tr-TR" sz="3200" dirty="0" smtClean="0"/>
              <a:t>ağdaş anayasalarda ve 1982 Anayasasında yer alan «yasasız vergi olmaz» kuralının kökeninde yer alan «</a:t>
            </a:r>
            <a:r>
              <a:rPr lang="tr-TR" sz="3200" dirty="0" err="1" smtClean="0"/>
              <a:t>temsilsiz</a:t>
            </a:r>
            <a:r>
              <a:rPr lang="tr-TR" sz="3200" dirty="0" smtClean="0"/>
              <a:t> vergi olmaz» </a:t>
            </a:r>
            <a:r>
              <a:rPr lang="tr-TR" sz="3200" dirty="0" smtClean="0"/>
              <a:t>kuralı, yükümlü </a:t>
            </a:r>
            <a:r>
              <a:rPr lang="tr-TR" sz="3200" dirty="0" smtClean="0"/>
              <a:t>temsilcilerinden oluşan parlamentoların </a:t>
            </a:r>
            <a:r>
              <a:rPr lang="tr-TR" sz="3200" dirty="0" smtClean="0"/>
              <a:t>onayı bulunmaksızın vergi alınmayacağı anlamına gelir.</a:t>
            </a:r>
          </a:p>
          <a:p>
            <a:endParaRPr lang="tr-TR" sz="3200" dirty="0" smtClean="0"/>
          </a:p>
          <a:p>
            <a:endParaRPr lang="tr-TR" dirty="0"/>
          </a:p>
        </p:txBody>
      </p:sp>
    </p:spTree>
    <p:extLst>
      <p:ext uri="{BB962C8B-B14F-4D97-AF65-F5344CB8AC3E}">
        <p14:creationId xmlns:p14="http://schemas.microsoft.com/office/powerpoint/2010/main" val="2097427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Osmanlı Devletinde Vergilendirme</a:t>
            </a:r>
            <a:endParaRPr lang="tr-TR" dirty="0"/>
          </a:p>
        </p:txBody>
      </p:sp>
      <p:sp>
        <p:nvSpPr>
          <p:cNvPr id="3" name="İçerik Yer Tutucusu 2"/>
          <p:cNvSpPr>
            <a:spLocks noGrp="1"/>
          </p:cNvSpPr>
          <p:nvPr>
            <p:ph idx="1"/>
          </p:nvPr>
        </p:nvSpPr>
        <p:spPr/>
        <p:txBody>
          <a:bodyPr/>
          <a:lstStyle/>
          <a:p>
            <a:r>
              <a:rPr lang="tr-TR" dirty="0" smtClean="0"/>
              <a:t>Mutlak egemenliğin sahibi olan padişahın sınırsız vergilendirme gücü bulunmaktaydı. Şer’i vergiler olan zekat, öşür, haraç ve cizye dışında padişah tarafından konulan vergilere örfi vergiler vardı. </a:t>
            </a:r>
          </a:p>
          <a:p>
            <a:r>
              <a:rPr lang="tr-TR" dirty="0" smtClean="0"/>
              <a:t>Osmanlı vergi sisteminde toprak düzeni ve askeri düzen iç içe geçmişti. Tımar sistemi çerçevesinde vergi gelirlerinin önemli bir bölümü belli kamu görevlilerine ayrılmıştı. </a:t>
            </a:r>
          </a:p>
          <a:p>
            <a:r>
              <a:rPr lang="tr-TR" dirty="0" smtClean="0"/>
              <a:t>Bazı bölgelerin vergilerini tarh, tahakkuk ve tahsil yetkisi hizmetlerine karşılık bu kamu görevlilerine devredilmişti. </a:t>
            </a:r>
          </a:p>
        </p:txBody>
      </p:sp>
    </p:spTree>
    <p:extLst>
      <p:ext uri="{BB962C8B-B14F-4D97-AF65-F5344CB8AC3E}">
        <p14:creationId xmlns:p14="http://schemas.microsoft.com/office/powerpoint/2010/main" val="1317753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Tımar sistemi dışında kalan </a:t>
            </a:r>
            <a:r>
              <a:rPr lang="tr-TR" dirty="0" smtClean="0"/>
              <a:t>vergiler </a:t>
            </a:r>
            <a:r>
              <a:rPr lang="tr-TR" dirty="0"/>
              <a:t>iltizam yöntemi ile tahsil ediliyordu</a:t>
            </a:r>
            <a:r>
              <a:rPr lang="tr-TR" dirty="0" smtClean="0"/>
              <a:t>.</a:t>
            </a:r>
          </a:p>
          <a:p>
            <a:r>
              <a:rPr lang="tr-TR" dirty="0" smtClean="0"/>
              <a:t>İltizam yönteminde belli bölgelerin vergilerini toplama hakkı arttırma yolu ile mültezimlere devrediliyordu. </a:t>
            </a:r>
          </a:p>
          <a:p>
            <a:r>
              <a:rPr lang="tr-TR" dirty="0" smtClean="0"/>
              <a:t>18. yüzyılın ikinci yarısından itibaren vergi tahsilini devlet ve yükümlüler açısından güvence altına alabilmek için halk tarafından seçilen </a:t>
            </a:r>
            <a:r>
              <a:rPr lang="tr-TR" dirty="0" err="1" smtClean="0"/>
              <a:t>ayânlar</a:t>
            </a:r>
            <a:r>
              <a:rPr lang="tr-TR" dirty="0" smtClean="0"/>
              <a:t> vergi tahsiline aracılık yapmaya başladılar. </a:t>
            </a:r>
            <a:r>
              <a:rPr lang="tr-TR" dirty="0" err="1" smtClean="0"/>
              <a:t>Ayânlar</a:t>
            </a:r>
            <a:r>
              <a:rPr lang="tr-TR" dirty="0" smtClean="0"/>
              <a:t> mültezimlerle anlaşarak kendileri de iltizam almaya başladı ve güçlendiler.</a:t>
            </a:r>
            <a:endParaRPr lang="tr-TR" dirty="0"/>
          </a:p>
        </p:txBody>
      </p:sp>
    </p:spTree>
    <p:extLst>
      <p:ext uri="{BB962C8B-B14F-4D97-AF65-F5344CB8AC3E}">
        <p14:creationId xmlns:p14="http://schemas.microsoft.com/office/powerpoint/2010/main" val="437812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smtClean="0"/>
              <a:t>Senedi İttifak ile padişahın vergilendirme gücü </a:t>
            </a:r>
            <a:r>
              <a:rPr lang="tr-TR" dirty="0" err="1" smtClean="0"/>
              <a:t>ayânlar</a:t>
            </a:r>
            <a:r>
              <a:rPr lang="tr-TR" dirty="0" smtClean="0"/>
              <a:t> lehine sınırlandırılmıştır. </a:t>
            </a:r>
          </a:p>
          <a:p>
            <a:r>
              <a:rPr lang="tr-TR" dirty="0" smtClean="0"/>
              <a:t>1839 yılında ilan edilen Gülhane </a:t>
            </a:r>
            <a:r>
              <a:rPr lang="tr-TR" dirty="0" err="1" smtClean="0"/>
              <a:t>Hatt</a:t>
            </a:r>
            <a:r>
              <a:rPr lang="tr-TR" dirty="0" smtClean="0"/>
              <a:t>-ı Hümayunu ile padişah, tek taraflı iradesi ile vergilendirme gücünü sınırlandırmıştır. </a:t>
            </a:r>
          </a:p>
          <a:p>
            <a:pPr algn="just"/>
            <a:r>
              <a:rPr lang="tr-TR" dirty="0" smtClean="0"/>
              <a:t>İlk parlamento olan Meclis-i Umumi, vergilendirme yetkisini padişah ile paylaşmıştır. Kanun-u Esasi ile yasaya dayanmadıkça vergi ve diğer mali yükümlülükler konulması yasaklanmıştır. </a:t>
            </a:r>
          </a:p>
          <a:p>
            <a:pPr algn="just"/>
            <a:endParaRPr lang="tr-TR" dirty="0"/>
          </a:p>
        </p:txBody>
      </p:sp>
    </p:spTree>
    <p:extLst>
      <p:ext uri="{BB962C8B-B14F-4D97-AF65-F5344CB8AC3E}">
        <p14:creationId xmlns:p14="http://schemas.microsoft.com/office/powerpoint/2010/main" val="6809650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1881 yılında Osmanlı Devleti dış borçlarını ödeyemez duruma gelince siyasal ve mali egemenlikten ödün verilmesi sonucunu yaratan “Muharrem Kararnamesi” ilan edilmiştir. </a:t>
            </a:r>
          </a:p>
          <a:p>
            <a:r>
              <a:rPr lang="tr-TR" dirty="0" smtClean="0"/>
              <a:t>1920 yılında imzalanan Sevr Anlaşması ile Düyunu Umumiye İdaresinin yetki alanı dışında kalan kamu gelirlerini İngiliz, Fransız ve İtalyan temsilcilerden oluşan bir mali komisyonun yönetimine bırakılmıştır. </a:t>
            </a:r>
          </a:p>
          <a:p>
            <a:r>
              <a:rPr lang="tr-TR" dirty="0" smtClean="0"/>
              <a:t>Kurtuluş Savaşının başlaması ile Muharrem Kararnamesi ve Sevr Anlaşması reddedilmiştir. </a:t>
            </a:r>
            <a:endParaRPr lang="tr-TR" dirty="0"/>
          </a:p>
        </p:txBody>
      </p:sp>
    </p:spTree>
    <p:extLst>
      <p:ext uri="{BB962C8B-B14F-4D97-AF65-F5344CB8AC3E}">
        <p14:creationId xmlns:p14="http://schemas.microsoft.com/office/powerpoint/2010/main" val="10796844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Türkiye Cumhuriyeti Vergi Reformları </a:t>
            </a:r>
            <a:endParaRPr lang="tr-TR" dirty="0"/>
          </a:p>
        </p:txBody>
      </p:sp>
      <p:sp>
        <p:nvSpPr>
          <p:cNvPr id="3" name="İçerik Yer Tutucusu 2"/>
          <p:cNvSpPr>
            <a:spLocks noGrp="1"/>
          </p:cNvSpPr>
          <p:nvPr>
            <p:ph idx="1"/>
          </p:nvPr>
        </p:nvSpPr>
        <p:spPr/>
        <p:txBody>
          <a:bodyPr/>
          <a:lstStyle/>
          <a:p>
            <a:r>
              <a:rPr lang="tr-TR" dirty="0" smtClean="0"/>
              <a:t>Türkiye Cumhuriyeti kurulduktan sonra çağdaş Avrupa vergi yasaları model alınarak 1949 ve 1950 yıllarında Gelir Vergisi Kanunu, Kurumlar Vergisi Kanunu, Vergi Usul Kanunu, 1953 yılında Amme Alacaklarının Tahsili Usulü Hakkında Kanun ve 1985 yılında Katma Değer Vergisi Kanunu kabul edilmiştir. </a:t>
            </a:r>
          </a:p>
          <a:p>
            <a:r>
              <a:rPr lang="tr-TR" dirty="0" smtClean="0"/>
              <a:t>1924 Anayasasından </a:t>
            </a:r>
            <a:r>
              <a:rPr lang="tr-TR" smtClean="0"/>
              <a:t>itibaren vergilerin </a:t>
            </a:r>
            <a:r>
              <a:rPr lang="tr-TR" dirty="0" smtClean="0"/>
              <a:t>yasallığı, genelliği ve eşitliği ilke olarak kabul edilmiştir. </a:t>
            </a:r>
            <a:endParaRPr lang="tr-TR" dirty="0"/>
          </a:p>
        </p:txBody>
      </p:sp>
    </p:spTree>
    <p:extLst>
      <p:ext uri="{BB962C8B-B14F-4D97-AF65-F5344CB8AC3E}">
        <p14:creationId xmlns:p14="http://schemas.microsoft.com/office/powerpoint/2010/main" val="205935748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191</TotalTime>
  <Words>414</Words>
  <Application>Microsoft Macintosh PowerPoint</Application>
  <PresentationFormat>Geniş Ekran</PresentationFormat>
  <Paragraphs>24</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Calibri</vt:lpstr>
      <vt:lpstr>Calibri Light</vt:lpstr>
      <vt:lpstr>Arial</vt:lpstr>
      <vt:lpstr>Office Teması</vt:lpstr>
      <vt:lpstr>VERGİ HUKUKUNUN TARİHİ GELİŞİMİ</vt:lpstr>
      <vt:lpstr>PowerPoint Sunusu</vt:lpstr>
      <vt:lpstr>PowerPoint Sunusu</vt:lpstr>
      <vt:lpstr>Osmanlı Devletinde Vergilendirme</vt:lpstr>
      <vt:lpstr>PowerPoint Sunusu</vt:lpstr>
      <vt:lpstr>PowerPoint Sunusu</vt:lpstr>
      <vt:lpstr>PowerPoint Sunusu</vt:lpstr>
      <vt:lpstr>Türkiye Cumhuriyeti Vergi Reformları </vt:lpstr>
    </vt:vector>
  </TitlesOfParts>
  <Company/>
  <LinksUpToDate>false</LinksUpToDate>
  <SharedDoc>false</SharedDoc>
  <HyperlinksChanged>false</HyperlinksChanged>
  <AppVersion>15.0039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VERGİ HUKUKUNUN TARİHİ GELİŞİMİ</dc:title>
  <dc:creator>EDA OZDILER</dc:creator>
  <cp:lastModifiedBy>Esref Kucuk</cp:lastModifiedBy>
  <cp:revision>10</cp:revision>
  <dcterms:created xsi:type="dcterms:W3CDTF">2018-02-09T10:14:59Z</dcterms:created>
  <dcterms:modified xsi:type="dcterms:W3CDTF">2018-02-10T14:56:24Z</dcterms:modified>
</cp:coreProperties>
</file>