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smtClean="0"/>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16" name="15 Slayt Numarası Yer Tutucusu"/>
          <p:cNvSpPr>
            <a:spLocks noGrp="1"/>
          </p:cNvSpPr>
          <p:nvPr>
            <p:ph type="sldNum" sz="quarter" idx="11"/>
          </p:nvPr>
        </p:nvSpPr>
        <p:spPr/>
        <p:txBody>
          <a:bodyPr/>
          <a:lstStyle/>
          <a:p>
            <a:fld id="{B1DEFA8C-F947-479F-BE07-76B6B3F80BF1}" type="slidenum">
              <a:rPr lang="tr-TR" smtClean="0"/>
              <a:pPr/>
              <a:t>‹#›</a:t>
            </a:fld>
            <a:endParaRPr lang="tr-TR"/>
          </a:p>
        </p:txBody>
      </p:sp>
      <p:sp>
        <p:nvSpPr>
          <p:cNvPr id="17" name="16 Altbilgi Yer Tutucusu"/>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4" name="13 Veri Yer Tutucusu"/>
          <p:cNvSpPr>
            <a:spLocks noGrp="1"/>
          </p:cNvSpPr>
          <p:nvPr>
            <p:ph type="dt" sz="half" idx="14"/>
          </p:nvPr>
        </p:nvSpPr>
        <p:spPr/>
        <p:txBody>
          <a:bodyPr/>
          <a:lstStyle/>
          <a:p>
            <a:fld id="{D9F75050-0E15-4C5B-92B0-66D068882F1F}" type="datetimeFigureOut">
              <a:rPr lang="tr-TR" smtClean="0"/>
              <a:pPr/>
              <a:t>15.02.2020</a:t>
            </a:fld>
            <a:endParaRPr lang="tr-TR"/>
          </a:p>
        </p:txBody>
      </p:sp>
      <p:sp>
        <p:nvSpPr>
          <p:cNvPr id="15" name="14 Slayt Numarası Yer Tutucusu"/>
          <p:cNvSpPr>
            <a:spLocks noGrp="1"/>
          </p:cNvSpPr>
          <p:nvPr>
            <p:ph type="sldNum" sz="quarter" idx="15"/>
          </p:nvPr>
        </p:nvSpPr>
        <p:spPr/>
        <p:txBody>
          <a:bodyPr/>
          <a:lstStyle>
            <a:lvl1pPr algn="ctr">
              <a:defRPr/>
            </a:lvl1pPr>
          </a:lstStyle>
          <a:p>
            <a:fld id="{B1DEFA8C-F947-479F-BE07-76B6B3F80BF1}" type="slidenum">
              <a:rPr lang="tr-TR" smtClean="0"/>
              <a:pPr/>
              <a:t>‹#›</a:t>
            </a:fld>
            <a:endParaRPr lang="tr-TR"/>
          </a:p>
        </p:txBody>
      </p:sp>
      <p:sp>
        <p:nvSpPr>
          <p:cNvPr id="16" name="15 Altbilgi Yer Tutucusu"/>
          <p:cNvSpPr>
            <a:spLocks noGrp="1"/>
          </p:cNvSpPr>
          <p:nvPr>
            <p:ph type="ftr" sz="quarter" idx="16"/>
          </p:nvPr>
        </p:nvSpPr>
        <p:spPr/>
        <p:txBody>
          <a:bodyPr/>
          <a:lstStyle/>
          <a:p>
            <a:endParaRPr lang="tr-TR"/>
          </a:p>
        </p:txBody>
      </p:sp>
      <p:sp>
        <p:nvSpPr>
          <p:cNvPr id="17" name="16 Başlık"/>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Altbilgi Yer Tutucusu"/>
          <p:cNvSpPr>
            <a:spLocks noGrp="1"/>
          </p:cNvSpPr>
          <p:nvPr>
            <p:ph type="ftr" sz="quarter" idx="11"/>
          </p:nvPr>
        </p:nvSpPr>
        <p:spPr/>
        <p:txBody>
          <a:bodyPr/>
          <a:lstStyle/>
          <a:p>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smtClean="0"/>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8" name="7 Veri Yer Tutucusu"/>
          <p:cNvSpPr>
            <a:spLocks noGrp="1"/>
          </p:cNvSpPr>
          <p:nvPr>
            <p:ph type="dt" sz="half" idx="14"/>
          </p:nvPr>
        </p:nvSpPr>
        <p:spPr/>
        <p:txBody>
          <a:bodyPr/>
          <a:lstStyle/>
          <a:p>
            <a:fld id="{D9F75050-0E15-4C5B-92B0-66D068882F1F}" type="datetimeFigureOut">
              <a:rPr lang="tr-TR" smtClean="0"/>
              <a:pPr/>
              <a:t>15.02.2020</a:t>
            </a:fld>
            <a:endParaRPr lang="tr-TR"/>
          </a:p>
        </p:txBody>
      </p:sp>
      <p:sp>
        <p:nvSpPr>
          <p:cNvPr id="9" name="8 Slayt Numarası Yer Tutucusu"/>
          <p:cNvSpPr>
            <a:spLocks noGrp="1"/>
          </p:cNvSpPr>
          <p:nvPr>
            <p:ph type="sldNum" sz="quarter" idx="15"/>
          </p:nvPr>
        </p:nvSpPr>
        <p:spPr/>
        <p:txBody>
          <a:bodyPr/>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a:lstStyle/>
          <a:p>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smtClean="0"/>
              <a:t>Resim eklemek için simgeyi tıklatın</a:t>
            </a:r>
            <a:endParaRPr kumimoji="0" lang="en-US"/>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9" name="8 Slayt Numarası Yer Tutucusu"/>
          <p:cNvSpPr>
            <a:spLocks noGrp="1"/>
          </p:cNvSpPr>
          <p:nvPr>
            <p:ph type="sldNum" sz="quarter" idx="11"/>
          </p:nvPr>
        </p:nvSpPr>
        <p:spPr/>
        <p:txBody>
          <a:bodyPr/>
          <a:lstStyle/>
          <a:p>
            <a:fld id="{B1DEFA8C-F947-479F-BE07-76B6B3F80BF1}" type="slidenum">
              <a:rPr lang="tr-TR" smtClean="0"/>
              <a:pPr/>
              <a:t>‹#›</a:t>
            </a:fld>
            <a:endParaRPr lang="tr-TR"/>
          </a:p>
        </p:txBody>
      </p:sp>
      <p:sp>
        <p:nvSpPr>
          <p:cNvPr id="10" name="9 Altbilgi Yer Tutucusu"/>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D9F75050-0E15-4C5B-92B0-66D068882F1F}" type="datetimeFigureOut">
              <a:rPr lang="tr-TR" smtClean="0"/>
              <a:pPr/>
              <a:t>15.02.2020</a:t>
            </a:fld>
            <a:endParaRPr lang="tr-TR"/>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1DEFA8C-F947-479F-BE07-76B6B3F80BF1}" type="slidenum">
              <a:rPr lang="tr-TR" smtClean="0"/>
              <a:pPr/>
              <a:t>‹#›</a:t>
            </a:fld>
            <a:endParaRPr lang="tr-TR"/>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smtClean="0"/>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tr-TR" dirty="0" smtClean="0"/>
              <a:t> </a:t>
            </a:r>
          </a:p>
          <a:p>
            <a:endParaRPr lang="tr-TR" dirty="0"/>
          </a:p>
        </p:txBody>
      </p:sp>
      <p:sp>
        <p:nvSpPr>
          <p:cNvPr id="17409" name="Rectangle 1"/>
          <p:cNvSpPr>
            <a:spLocks noGrp="1" noChangeArrowheads="1"/>
          </p:cNvSpPr>
          <p:nvPr>
            <p:ph type="ctrTitle"/>
          </p:nvPr>
        </p:nvSpPr>
        <p:spPr bwMode="auto">
          <a:xfrm>
            <a:off x="457200" y="2160016"/>
            <a:ext cx="7499176"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Romanda bi</a:t>
            </a:r>
            <a:r>
              <a:rPr kumimoji="0" lang="tr-TR" sz="2000"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imden bahsederken, bi</a:t>
            </a:r>
            <a:r>
              <a:rPr kumimoji="0" lang="tr-TR" sz="2000"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im s</a:t>
            </a:r>
            <a:r>
              <a:rPr kumimoji="0" lang="tr-TR" sz="2000" b="0" i="0" u="none" strike="noStrike" cap="none" normalizeH="0" baseline="0" dirty="0" smtClean="0">
                <a:ln>
                  <a:noFill/>
                </a:ln>
                <a:solidFill>
                  <a:schemeClr val="tx1"/>
                </a:solidFill>
                <a:effectLst/>
                <a:latin typeface="Calibri"/>
                <a:ea typeface="Calibri" pitchFamily="34" charset="0"/>
                <a:cs typeface="Times New Roman" pitchFamily="18" charset="0"/>
              </a:rPr>
              <a:t>ö</a:t>
            </a: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zc</a:t>
            </a:r>
            <a:r>
              <a:rPr kumimoji="0" lang="tr-TR" sz="20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ğ</a:t>
            </a:r>
            <a:r>
              <a:rPr kumimoji="0" lang="tr-TR" sz="20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a:t>
            </a:r>
            <a:r>
              <a:rPr kumimoji="0" lang="tr-TR" sz="20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 i</a:t>
            </a:r>
            <a:r>
              <a:rPr kumimoji="0" lang="tr-TR" sz="2000"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ine romanın şekli, oluşumu, dokusu ve d</a:t>
            </a:r>
            <a:r>
              <a:rPr kumimoji="0" lang="tr-TR" sz="20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zenlenmesi de dâhildir. Nasıl ki diğer edebiyat t</a:t>
            </a:r>
            <a:r>
              <a:rPr kumimoji="0" lang="tr-TR" sz="20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rlerinde  (şiir, tiyatro ve d</a:t>
            </a:r>
            <a:r>
              <a:rPr kumimoji="0" lang="tr-TR" sz="20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z yazı </a:t>
            </a:r>
            <a:r>
              <a:rPr kumimoji="0" lang="tr-TR" sz="20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a:t>
            </a:r>
            <a:r>
              <a:rPr kumimoji="0" lang="tr-TR" sz="20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nleri vs) kendine has oluşumlar, d</a:t>
            </a:r>
            <a:r>
              <a:rPr kumimoji="0" lang="tr-TR" sz="20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zenlemeler ve doku farklılıkları varsa romanın da kendine g</a:t>
            </a:r>
            <a:r>
              <a:rPr kumimoji="0" lang="tr-TR" sz="2000" b="0" i="0" u="none" strike="noStrike" cap="none" normalizeH="0" baseline="0" dirty="0" smtClean="0">
                <a:ln>
                  <a:noFill/>
                </a:ln>
                <a:solidFill>
                  <a:schemeClr val="tx1"/>
                </a:solidFill>
                <a:effectLst/>
                <a:latin typeface="Calibri"/>
                <a:ea typeface="Calibri" pitchFamily="34" charset="0"/>
                <a:cs typeface="Times New Roman" pitchFamily="18" charset="0"/>
              </a:rPr>
              <a:t>ö</a:t>
            </a: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 bi</a:t>
            </a:r>
            <a:r>
              <a:rPr kumimoji="0" lang="tr-TR" sz="2000"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imi bulunmaktadır. </a:t>
            </a: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 </a:t>
            </a:r>
            <a:endParaRPr lang="tr-TR" dirty="0"/>
          </a:p>
        </p:txBody>
      </p:sp>
      <p:sp>
        <p:nvSpPr>
          <p:cNvPr id="2" name="1 Başlık"/>
          <p:cNvSpPr>
            <a:spLocks noGrp="1"/>
          </p:cNvSpPr>
          <p:nvPr>
            <p:ph type="title"/>
          </p:nvPr>
        </p:nvSpPr>
        <p:spPr/>
        <p:txBody>
          <a:bodyPr/>
          <a:lstStyle/>
          <a:p>
            <a:r>
              <a:rPr lang="tr-TR" dirty="0" smtClean="0"/>
              <a:t> </a:t>
            </a:r>
            <a:endParaRPr lang="tr-TR" dirty="0"/>
          </a:p>
        </p:txBody>
      </p:sp>
      <p:sp>
        <p:nvSpPr>
          <p:cNvPr id="6" name="5 Dikdörtgen"/>
          <p:cNvSpPr/>
          <p:nvPr/>
        </p:nvSpPr>
        <p:spPr>
          <a:xfrm>
            <a:off x="2286000" y="2690336"/>
            <a:ext cx="4572000" cy="2308324"/>
          </a:xfrm>
          <a:prstGeom prst="rect">
            <a:avLst/>
          </a:prstGeom>
        </p:spPr>
        <p:txBody>
          <a:bodyPr>
            <a:spAutoFit/>
          </a:bodyPr>
          <a:lstStyle/>
          <a:p>
            <a:r>
              <a:rPr lang="tr-TR" sz="2400" i="1" dirty="0" smtClean="0"/>
              <a:t>Her sanat, yaşamın rotasını kendine has bir şekilde sunar ve bu özgünlük olmadan yaşamın yansımalarını belirtemez. Bu yüzden romanın da mutlaka bir biçime sahip olması gerekir</a:t>
            </a:r>
            <a:endParaRPr lang="tr-TR"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 </a:t>
            </a:r>
            <a:endParaRPr lang="tr-TR" dirty="0"/>
          </a:p>
        </p:txBody>
      </p:sp>
      <p:sp>
        <p:nvSpPr>
          <p:cNvPr id="2" name="1 Başlık"/>
          <p:cNvSpPr>
            <a:spLocks noGrp="1"/>
          </p:cNvSpPr>
          <p:nvPr>
            <p:ph type="title"/>
          </p:nvPr>
        </p:nvSpPr>
        <p:spPr/>
        <p:txBody>
          <a:bodyPr/>
          <a:lstStyle/>
          <a:p>
            <a:r>
              <a:rPr lang="tr-TR" dirty="0" smtClean="0"/>
              <a:t> </a:t>
            </a:r>
            <a:endParaRPr lang="tr-TR" dirty="0"/>
          </a:p>
        </p:txBody>
      </p:sp>
      <p:sp>
        <p:nvSpPr>
          <p:cNvPr id="4" name="3 Dikdörtgen"/>
          <p:cNvSpPr/>
          <p:nvPr/>
        </p:nvSpPr>
        <p:spPr>
          <a:xfrm>
            <a:off x="2286000" y="2274838"/>
            <a:ext cx="4572000" cy="4154984"/>
          </a:xfrm>
          <a:prstGeom prst="rect">
            <a:avLst/>
          </a:prstGeom>
        </p:spPr>
        <p:txBody>
          <a:bodyPr>
            <a:spAutoFit/>
          </a:bodyPr>
          <a:lstStyle/>
          <a:p>
            <a:r>
              <a:rPr lang="tr-TR" sz="2400" i="1" dirty="0" smtClean="0"/>
              <a:t>Teknik ve biçim meselesi estetiğin sorunudur. Estetik güzellik felsefesidir. Her dönemin şartları ve öne çıkan olaylarıyla birlikte değişkenlik gösterir. Tıpkı yaşam şartlarının ve standartlarının değişkenlik göstermesi gibi. İnsanların mizacı ve alışkanlıklarındaki değişiklikler güzellik tasavvurunu da değiştirir”</a:t>
            </a:r>
            <a:r>
              <a:rPr lang="tr-TR" sz="2400" dirty="0" smtClean="0"/>
              <a:t> </a:t>
            </a:r>
            <a:endParaRPr lang="tr-TR"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 </a:t>
            </a:r>
            <a:endParaRPr lang="tr-TR" dirty="0"/>
          </a:p>
        </p:txBody>
      </p:sp>
      <p:sp>
        <p:nvSpPr>
          <p:cNvPr id="2" name="1 Başlık"/>
          <p:cNvSpPr>
            <a:spLocks noGrp="1"/>
          </p:cNvSpPr>
          <p:nvPr>
            <p:ph type="title"/>
          </p:nvPr>
        </p:nvSpPr>
        <p:spPr/>
        <p:txBody>
          <a:bodyPr/>
          <a:lstStyle/>
          <a:p>
            <a:r>
              <a:rPr lang="tr-TR" dirty="0" smtClean="0"/>
              <a:t> </a:t>
            </a:r>
            <a:endParaRPr lang="tr-TR" dirty="0"/>
          </a:p>
        </p:txBody>
      </p:sp>
      <p:sp>
        <p:nvSpPr>
          <p:cNvPr id="4" name="3 Dikdörtgen"/>
          <p:cNvSpPr/>
          <p:nvPr/>
        </p:nvSpPr>
        <p:spPr>
          <a:xfrm>
            <a:off x="2286000" y="1859340"/>
            <a:ext cx="4572000" cy="4093428"/>
          </a:xfrm>
          <a:prstGeom prst="rect">
            <a:avLst/>
          </a:prstGeom>
        </p:spPr>
        <p:txBody>
          <a:bodyPr>
            <a:spAutoFit/>
          </a:bodyPr>
          <a:lstStyle/>
          <a:p>
            <a:r>
              <a:rPr lang="tr-TR" sz="2000" dirty="0" smtClean="0"/>
              <a:t>Roman, insana özgü her konunun anlatılabileceği kapsamlı bir yazın türü olduğundan yazar için sosyolojik, psikolojik, toplumsal ve diğer disiplinlerin de yer alabileceği geniş bir kurgu alanıdır. Burada yazar, romanın öyküsüne göre çeşitli bilim-sanat dallarındaki tecrübelerini ve gözlemlerini kullanarak romanın üretimini gerçekleştirilebilir. Duygularını, düşüncelerini, deneyimlerini ve arzularını edebiyatın belleğinde sahneleyebilir. </a:t>
            </a:r>
            <a:endParaRPr lang="tr-TR"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 </a:t>
            </a:r>
            <a:endParaRPr lang="tr-TR" dirty="0"/>
          </a:p>
        </p:txBody>
      </p:sp>
      <p:sp>
        <p:nvSpPr>
          <p:cNvPr id="2" name="1 Başlık"/>
          <p:cNvSpPr>
            <a:spLocks noGrp="1"/>
          </p:cNvSpPr>
          <p:nvPr>
            <p:ph type="title"/>
          </p:nvPr>
        </p:nvSpPr>
        <p:spPr/>
        <p:txBody>
          <a:bodyPr/>
          <a:lstStyle/>
          <a:p>
            <a:r>
              <a:rPr lang="tr-TR" dirty="0" smtClean="0"/>
              <a:t> </a:t>
            </a:r>
            <a:endParaRPr lang="tr-TR" dirty="0"/>
          </a:p>
        </p:txBody>
      </p:sp>
      <p:sp>
        <p:nvSpPr>
          <p:cNvPr id="13313" name="Rectangle 1"/>
          <p:cNvSpPr>
            <a:spLocks noChangeArrowheads="1"/>
          </p:cNvSpPr>
          <p:nvPr/>
        </p:nvSpPr>
        <p:spPr bwMode="auto">
          <a:xfrm>
            <a:off x="467544" y="1583235"/>
            <a:ext cx="7416824"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Low"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zyazının basit ve yalın </a:t>
            </a:r>
            <a:r>
              <a:rPr kumimoji="0" lang="tr-TR" sz="2400" b="0" i="0" u="none" strike="noStrike" cap="none" normalizeH="0" baseline="0" dirty="0" err="1" smtClean="0">
                <a:ln>
                  <a:noFill/>
                </a:ln>
                <a:solidFill>
                  <a:schemeClr val="tx1"/>
                </a:solidFill>
                <a:effectLst/>
                <a:latin typeface="Calibri"/>
                <a:ea typeface="Calibri" pitchFamily="34" charset="0"/>
                <a:cs typeface="Times New Roman" pitchFamily="18" charset="0"/>
              </a:rPr>
              <a:t>ö</a:t>
            </a:r>
            <a:r>
              <a:rPr kumimoji="0" lang="tr-TR"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gelerinden</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biri olan </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ö</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yk</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 roman gibi karmaşık yapılı nesir </a:t>
            </a:r>
            <a:r>
              <a:rPr kumimoji="0" lang="tr-TR" sz="2400" b="0" i="0" u="none" strike="noStrike" cap="none" normalizeH="0" baseline="0" dirty="0" err="1" smtClean="0">
                <a:ln>
                  <a:noFill/>
                </a:ln>
                <a:solidFill>
                  <a:schemeClr val="tx1"/>
                </a:solidFill>
                <a:effectLst/>
                <a:latin typeface="Calibri"/>
                <a:ea typeface="Calibri" pitchFamily="34" charset="0"/>
                <a:cs typeface="Times New Roman" pitchFamily="18" charset="0"/>
              </a:rPr>
              <a:t>ö</a:t>
            </a:r>
            <a:r>
              <a:rPr kumimoji="0" lang="tr-TR"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gelerinde</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ö</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nemli bir işlevi olduğunu s</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ö</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ylemeliyiz. </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Ö</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yk</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romanın yapısını oluşturan temel unsurlardan biri olarak kabul edilir.  Her romanda anlatılan bir hikâye olduğundan, romanın temel amacı ya da sorunu, bu hikâye anlatıldığında a</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ıklığa kavuşmaktadır. </a:t>
            </a: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0</TotalTime>
  <Words>238</Words>
  <Application>Microsoft Office PowerPoint</Application>
  <PresentationFormat>Ekran Gösterisi (4:3)</PresentationFormat>
  <Paragraphs>14</Paragraphs>
  <Slides>5</Slides>
  <Notes>0</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Kağıt</vt:lpstr>
      <vt:lpstr>Romanda biçimden bahsederken, biçim sözcüğünün içine romanın şekli, oluşumu, dokusu ve düzenlenmesi de dâhildir. Nasıl ki diğer edebiyat türlerinde  (şiir, tiyatro ve düz yazı ürünleri vs) kendine has oluşumlar, düzenlemeler ve doku farklılıkları varsa romanın da kendine göre biçimi bulunmaktadır. </vt:lpstr>
      <vt:lpstr> </vt:lpstr>
      <vt:lpstr> </vt:lpstr>
      <vt:lpstr> </vt:lpstr>
      <vt:lpst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Romanda biçimden bahsederken, biçim sözcüğünün içine romanın şekli, oluşumu, dokusu ve düzenlenmesi de dâhildir. Nasıl ki diğer edebiyat türlerinde  (şiir, tiyatro ve düz yazı ürünleri vs) kendine has oluşumlar, düzenlemeler ve doku farklılıkları varsa romanın da kendine göre biçimi bulunmaktadır. </dc:title>
  <dc:creator>aykut</dc:creator>
  <cp:lastModifiedBy>aykut</cp:lastModifiedBy>
  <cp:revision>1</cp:revision>
  <dcterms:created xsi:type="dcterms:W3CDTF">2020-02-15T17:17:48Z</dcterms:created>
  <dcterms:modified xsi:type="dcterms:W3CDTF">2020-02-15T18:17:08Z</dcterms:modified>
</cp:coreProperties>
</file>