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smtClean="0"/>
              <a:t> </a:t>
            </a:r>
          </a:p>
          <a:p>
            <a:endParaRPr lang="tr-TR" dirty="0"/>
          </a:p>
        </p:txBody>
      </p:sp>
      <p:sp>
        <p:nvSpPr>
          <p:cNvPr id="17409" name="Rectangle 1"/>
          <p:cNvSpPr>
            <a:spLocks noGrp="1" noChangeArrowheads="1"/>
          </p:cNvSpPr>
          <p:nvPr>
            <p:ph type="ctrTitle"/>
          </p:nvPr>
        </p:nvSpPr>
        <p:spPr bwMode="auto">
          <a:xfrm>
            <a:off x="457200" y="2160016"/>
            <a:ext cx="7499176"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Romanda bi</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imden bahsederken, bi</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 s</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zc</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ğ</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i</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ine romanın şekli, oluşumu, dokusu ve d</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zenlenmesi de dâhildir. Nasıl ki diğer edebiyat t</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rlerinde  (şiir, tiyatro ve d</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 yazı </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nleri vs) kendine has oluşumlar, d</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zenlemeler ve doku farklılıkları varsa romanın da kendine g</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 bi</a:t>
            </a:r>
            <a:r>
              <a:rPr kumimoji="0" lang="tr-TR" sz="20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imi bulunmaktadır. </a:t>
            </a:r>
            <a:endParaRPr kumimoji="0" lang="tr-T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
        <p:nvSpPr>
          <p:cNvPr id="6" name="5 Dikdörtgen"/>
          <p:cNvSpPr/>
          <p:nvPr/>
        </p:nvSpPr>
        <p:spPr>
          <a:xfrm>
            <a:off x="2286000" y="2690336"/>
            <a:ext cx="4572000" cy="2308324"/>
          </a:xfrm>
          <a:prstGeom prst="rect">
            <a:avLst/>
          </a:prstGeom>
        </p:spPr>
        <p:txBody>
          <a:bodyPr>
            <a:spAutoFit/>
          </a:bodyPr>
          <a:lstStyle/>
          <a:p>
            <a:r>
              <a:rPr lang="tr-TR" sz="2400" i="1" dirty="0" smtClean="0"/>
              <a:t>Her sanat, yaşamın rotasını kendine has bir şekilde sunar ve bu özgünlük olmadan yaşamın yansımalarını belirtemez. Bu yüzden romanın da mutlaka bir biçime sahip olması gerekir</a:t>
            </a:r>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
        <p:nvSpPr>
          <p:cNvPr id="4" name="3 Dikdörtgen"/>
          <p:cNvSpPr/>
          <p:nvPr/>
        </p:nvSpPr>
        <p:spPr>
          <a:xfrm>
            <a:off x="2286000" y="2274838"/>
            <a:ext cx="4572000" cy="4154984"/>
          </a:xfrm>
          <a:prstGeom prst="rect">
            <a:avLst/>
          </a:prstGeom>
        </p:spPr>
        <p:txBody>
          <a:bodyPr>
            <a:spAutoFit/>
          </a:bodyPr>
          <a:lstStyle/>
          <a:p>
            <a:r>
              <a:rPr lang="tr-TR" sz="2400" i="1" dirty="0" smtClean="0"/>
              <a:t>Teknik ve biçim meselesi estetiğin sorunudur. Estetik güzellik felsefesidir. Her dönemin şartları ve öne çıkan olaylarıyla birlikte değişkenlik gösterir. Tıpkı yaşam şartlarının ve standartlarının değişkenlik göstermesi gibi. İnsanların mizacı ve alışkanlıklarındaki değişiklikler güzellik tasavvurunu da değiştirir”</a:t>
            </a:r>
            <a:r>
              <a:rPr lang="tr-TR" sz="2400" dirty="0" smtClean="0"/>
              <a:t> </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
        <p:nvSpPr>
          <p:cNvPr id="4" name="3 Dikdörtgen"/>
          <p:cNvSpPr/>
          <p:nvPr/>
        </p:nvSpPr>
        <p:spPr>
          <a:xfrm>
            <a:off x="2286000" y="1859340"/>
            <a:ext cx="4572000" cy="4093428"/>
          </a:xfrm>
          <a:prstGeom prst="rect">
            <a:avLst/>
          </a:prstGeom>
        </p:spPr>
        <p:txBody>
          <a:bodyPr>
            <a:spAutoFit/>
          </a:bodyPr>
          <a:lstStyle/>
          <a:p>
            <a:r>
              <a:rPr lang="tr-TR" sz="2000" dirty="0" smtClean="0"/>
              <a:t>Roman, insana özgü her konunun anlatılabileceği kapsamlı bir yazın türü olduğundan yazar için sosyolojik, psikolojik, toplumsal ve diğer disiplinlerin de yer alabileceği geniş bir kurgu alanıdır. Burada yazar, romanın öyküsüne göre çeşitli bilim-sanat dallarındaki tecrübelerini ve gözlemlerini kullanarak romanın üretimini gerçekleştirilebilir. Duygularını, düşüncelerini, deneyimlerini ve arzularını edebiyatın belleğinde sahneleyebilir. </a:t>
            </a:r>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
        <p:nvSpPr>
          <p:cNvPr id="13313" name="Rectangle 1"/>
          <p:cNvSpPr>
            <a:spLocks noChangeArrowheads="1"/>
          </p:cNvSpPr>
          <p:nvPr/>
        </p:nvSpPr>
        <p:spPr bwMode="auto">
          <a:xfrm>
            <a:off x="467544" y="1583235"/>
            <a:ext cx="741682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justLow"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zyazının basit ve yalın </a:t>
            </a:r>
            <a:r>
              <a:rPr kumimoji="0" lang="tr-TR" sz="2400" b="0" i="0" u="none" strike="noStrike" cap="none" normalizeH="0" baseline="0" dirty="0" err="1"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gelerinden</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biri olan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roman gibi karmaşık yapılı nesir </a:t>
            </a:r>
            <a:r>
              <a:rPr kumimoji="0" lang="tr-TR" sz="2400" b="0" i="0" u="none" strike="noStrike" cap="none" normalizeH="0" baseline="0" dirty="0" err="1"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gelerinde</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nemli bir işlevi olduğunu s</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ylemeliyiz. </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yk</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romanın yapısını oluşturan temel unsurlardan biri olarak kabul edilir.  Her romanda anlatılan bir hikâye olduğundan, romanın temel amacı ya da sorunu, bu hikâye anlatıldığında a</a:t>
            </a:r>
            <a:r>
              <a:rPr kumimoji="0" lang="tr-TR" sz="2400" b="0" i="0" u="none" strike="noStrike" cap="none" normalizeH="0" baseline="0" dirty="0" smtClean="0">
                <a:ln>
                  <a:noFill/>
                </a:ln>
                <a:solidFill>
                  <a:schemeClr val="tx1"/>
                </a:solidFill>
                <a:effectLst/>
                <a:latin typeface="Calibri"/>
                <a:ea typeface="Calibri" pitchFamily="34" charset="0"/>
                <a:cs typeface="Times New Roman" pitchFamily="18" charset="0"/>
              </a:rPr>
              <a:t>ç</a:t>
            </a:r>
            <a:r>
              <a:rPr kumimoji="0" lang="tr-T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ıklığa kavuşmaktadır. </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238</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Romanda biçimden bahsederken, biçim sözcüğünün içine romanın şekli, oluşumu, dokusu ve düzenlenmesi de dâhildir. Nasıl ki diğer edebiyat türlerinde  (şiir, tiyatro ve düz yazı ürünleri vs) kendine has oluşumlar, düzenlemeler ve doku farklılıkları varsa romanın da kendine göre biçimi bulunmaktadır.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Romanda biçimden bahsederken, biçim sözcüğünün içine romanın şekli, oluşumu, dokusu ve düzenlenmesi de dâhildir. Nasıl ki diğer edebiyat türlerinde  (şiir, tiyatro ve düz yazı ürünleri vs) kendine has oluşumlar, düzenlemeler ve doku farklılıkları varsa romanın da kendine göre biçimi bulunmaktadır. </dc:title>
  <dc:creator>aykut</dc:creator>
  <cp:lastModifiedBy>aykut</cp:lastModifiedBy>
  <cp:revision>1</cp:revision>
  <dcterms:created xsi:type="dcterms:W3CDTF">2020-02-15T17:17:48Z</dcterms:created>
  <dcterms:modified xsi:type="dcterms:W3CDTF">2020-02-15T18:17:08Z</dcterms:modified>
</cp:coreProperties>
</file>